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41"/>
  </p:notesMasterIdLst>
  <p:sldIdLst>
    <p:sldId id="257" r:id="rId2"/>
    <p:sldId id="399" r:id="rId3"/>
    <p:sldId id="357" r:id="rId4"/>
    <p:sldId id="339" r:id="rId5"/>
    <p:sldId id="388" r:id="rId6"/>
    <p:sldId id="389" r:id="rId7"/>
    <p:sldId id="298" r:id="rId8"/>
    <p:sldId id="349" r:id="rId9"/>
    <p:sldId id="263" r:id="rId10"/>
    <p:sldId id="261" r:id="rId11"/>
    <p:sldId id="307" r:id="rId12"/>
    <p:sldId id="342" r:id="rId13"/>
    <p:sldId id="264" r:id="rId14"/>
    <p:sldId id="306" r:id="rId15"/>
    <p:sldId id="266" r:id="rId16"/>
    <p:sldId id="390" r:id="rId17"/>
    <p:sldId id="303" r:id="rId18"/>
    <p:sldId id="344" r:id="rId19"/>
    <p:sldId id="316" r:id="rId20"/>
    <p:sldId id="299" r:id="rId21"/>
    <p:sldId id="347" r:id="rId22"/>
    <p:sldId id="375" r:id="rId23"/>
    <p:sldId id="373" r:id="rId24"/>
    <p:sldId id="360" r:id="rId25"/>
    <p:sldId id="359" r:id="rId26"/>
    <p:sldId id="368" r:id="rId27"/>
    <p:sldId id="369" r:id="rId28"/>
    <p:sldId id="353" r:id="rId29"/>
    <p:sldId id="377" r:id="rId30"/>
    <p:sldId id="407" r:id="rId31"/>
    <p:sldId id="400" r:id="rId32"/>
    <p:sldId id="401" r:id="rId33"/>
    <p:sldId id="402" r:id="rId34"/>
    <p:sldId id="403" r:id="rId35"/>
    <p:sldId id="405" r:id="rId36"/>
    <p:sldId id="406" r:id="rId37"/>
    <p:sldId id="378" r:id="rId38"/>
    <p:sldId id="379" r:id="rId39"/>
    <p:sldId id="309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8DCC"/>
    <a:srgbClr val="204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8D94-4AE9-4FE4-9CE1-AA7D4672F8D1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DA80E-CDA7-4646-B6F9-4E0460BFF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6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91ED-26A1-097D-A913-50296AC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3A690-EB73-EB2A-1B4E-1C5AE9668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71407-919A-709B-6807-798B9931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F896-DFD1-4CEC-B74D-0567E8EFDCD7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DE2F3-1D28-E320-AE4A-98F17971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44BCB-969F-3115-A7BA-0D0803D0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0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94172-9805-35E8-07DB-466C7462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9BFFA-0367-14C2-D520-40E42B53E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12E56-F00B-7E76-F194-37CC25AA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D52-EE86-40A9-9FDC-03935719B88F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9F302-4D56-F033-51A4-3EB8556D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4D56B-DF2C-0CD3-7F73-2487FA8F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5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50AF1-4F51-D0E4-8C1D-4351A2CEC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E14B8-C8EA-C122-E3CE-47F97DF51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3953-C970-D262-58EB-84B031AF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A279-C112-437F-BE97-86CFB400E117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86156-3F86-591C-6B0E-60B6694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88DA-0D18-FB96-35FB-BC9C4DCC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0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A808-44D2-0E7C-4427-1515DB8E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E2963-0599-25D0-A0E5-4F8EE820E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EB2A9-E1ED-E155-6BC2-FFDEA5C1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6886-55E6-4AFE-89A2-F57191EE6A3D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ED67-1AED-2287-9153-96F359DC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E38EF-3131-AFD5-3F37-620BC700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25DF-9684-1677-9FE7-DEC80528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B8700-9CA9-7269-6E6C-0BD1C8BEE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9E3D-59AB-2FD0-6F35-9AE16521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B757-F51B-4690-9B02-E9FAF69B59DB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35DAD-142F-38AA-B804-94DCBD65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1AADC-EDF5-1BBE-E712-F649873A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9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7959-4F49-329E-D5BD-BB581A49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4E4F-2174-5246-2A1D-87601FB0B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9BB80-10CA-E4AB-0985-54502C750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A95A7-B610-9C53-0B5A-27BA6B45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8060-268A-45FC-BCCA-60E5C9F7E7F6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C855D-DD1C-D1EE-E948-19D18F9F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B24D6-08B6-5681-6C3A-32350659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4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BB9A-B7CE-5EC0-01B9-18D3F5E5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3D2D0-7EF1-75CD-B056-01CB9A400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0841F-6F93-67B1-B7B9-51BB9027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9CD71-CC08-5B8F-45A2-0A708D6CB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6B9BB-B02E-7403-8964-C409E3D2A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A83F1-FAC2-CEA8-8A07-A4623A11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F357-A991-4BE2-AFAA-368E25AEFB09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478A6-424C-00DA-EF9C-38725202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E4235-92C3-6AF5-322A-059D87B6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1F5E-B22B-F68B-0448-BA6F73D3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F4392-8995-91C7-52C4-D528A10A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0B1B-04E6-4C29-B0ED-3B995B5E3121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FADFF-A52A-BA2C-07C4-FCC37ED7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F9F8B-7C2A-1DAB-4A34-CD2E77E9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7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4F502-F7C8-4979-13F3-E84C2D35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FE1E-42F7-48FE-BEBC-BD640C1EF62E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B8DA4-68BD-6D61-EC54-01E8BD1C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BDDAD-4860-4FB7-BB3B-1573570F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6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13848-4F47-DC9D-B042-8AFEFE8D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DEA77-615B-11E5-591A-1A27A5349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91216-B1CE-09C2-25DF-CA35189BC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82A58-D54B-3AB2-8A4F-808E5FCD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7DFB-9C3F-4747-A69C-A4D32072136E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0ABB2-232A-B443-70E2-5922E943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944C5-FFCB-EE88-FD8A-9C8ECCC0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5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F469-4879-E626-855C-E3371072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BBFAFA-859C-9D79-86B2-FF32DAC9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B7A01-A706-F673-D5F0-0C07EBC17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34CC3-6741-9CCD-ECC8-C7FEA7C5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EA74-01AE-4FF6-8A73-954CDCBFBBFC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18290-84AE-ED83-04A1-3396ADD5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CE873-873A-BC6B-376A-3129777E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5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98DCC"/>
            </a:gs>
            <a:gs pos="22000">
              <a:schemeClr val="bg2"/>
            </a:gs>
            <a:gs pos="65000">
              <a:schemeClr val="bg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3DEAF-DBDA-A044-ADA9-12148F8D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28434-353B-F008-C57B-EB6B2157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ADBA3-8587-1A77-D6F0-C48B287E7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0214-8E36-4345-8C89-C051FF3B67B8}" type="datetime1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9B363-99A0-E1BD-7E88-11241BE74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4D36C-2F19-2179-8AD1-27F1FA8FB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F5AB3-F7DC-435F-B179-A71B93281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80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6D9A-D0FF-EA81-5A1F-83AE6A5A8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735" y="229611"/>
            <a:ext cx="10108734" cy="145229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C2D65-A391-B78C-1564-D4117C221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269" y="3429000"/>
            <a:ext cx="2283459" cy="1688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D56746-BA43-9854-22C9-351CC98ECB58}"/>
              </a:ext>
            </a:extLst>
          </p:cNvPr>
          <p:cNvSpPr txBox="1"/>
          <p:nvPr/>
        </p:nvSpPr>
        <p:spPr>
          <a:xfrm>
            <a:off x="2832681" y="5408867"/>
            <a:ext cx="65266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Bracken,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Partner &amp; Chief Economist</a:t>
            </a:r>
          </a:p>
          <a:p>
            <a:pPr algn="ctr"/>
            <a:endParaRPr lang="en-US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11,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E7A26-3368-A094-8089-237C2FB4168C}"/>
              </a:ext>
            </a:extLst>
          </p:cNvPr>
          <p:cNvSpPr txBox="1"/>
          <p:nvPr/>
        </p:nvSpPr>
        <p:spPr>
          <a:xfrm>
            <a:off x="1230702" y="2368501"/>
            <a:ext cx="97305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 Forecast </a:t>
            </a:r>
            <a:endParaRPr lang="en-US" sz="4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689C8-F0CD-D097-C626-52B7120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0FE9E-674F-8DCA-B171-13B3E5886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936" y="407194"/>
            <a:ext cx="3944332" cy="16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1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1C87-B905-0547-5A00-A68856B5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62510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Oil Prices (WTI)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6/5/25: $63.27 6/5/24: $75.08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6564-226A-A2A0-FB06-E059B071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CF5782-465E-7636-F7C2-F4A93C8417F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284" y="1463040"/>
            <a:ext cx="9500616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02DE-AE0C-5333-F2CB-B09632A3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151752"/>
            <a:ext cx="11336693" cy="104923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Chinese Exports to USA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4/23: $33.1b * 4/24: $31.6b * 4/25: $25.4b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0FD7B-D951-8CB0-E22C-52A9FF7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5DBC40-9AB1-C87D-5F3C-9779F005593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197" y="1481963"/>
            <a:ext cx="9500616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8D03-3265-7F5D-7D94-869A59DC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Global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EBDDF-FE1B-A49E-3821-5D845F958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Ukraine vs. Russia </a:t>
            </a:r>
          </a:p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Israel vs. Hamas</a:t>
            </a:r>
          </a:p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North Korea vs. South Korea </a:t>
            </a:r>
          </a:p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China vs. Taiwan </a:t>
            </a:r>
          </a:p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Iran vs. (Seemingly Everyone)</a:t>
            </a:r>
          </a:p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China creating new allies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604BD-200C-F5B4-94A8-D920608F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5719A-8893-0AC9-96B2-A5E39A840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854" y="1735691"/>
            <a:ext cx="5231295" cy="41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5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6C15-FF49-9F84-1D76-ABE72BC0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31" y="52549"/>
            <a:ext cx="9404723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International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8FE8-E2A7-965B-CFFE-F48844727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331" y="1485609"/>
            <a:ext cx="10476322" cy="504582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Supply Chain Issues Largely “Fixed” 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(Though LA Port Traffic OFF 50% in May, 2025 vs. May 2024)</a:t>
            </a:r>
          </a:p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World Inflation Cycle Cooling (Helps EVERYONE)</a:t>
            </a:r>
          </a:p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Chinese Export to USA are decreasing (Tariffs?)</a:t>
            </a:r>
          </a:p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Port Traffic to Long Beach Stable</a:t>
            </a:r>
          </a:p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Global Conflicts COULD be Major Disruptor 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Anyone remember the Cold War?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FEF1C-F1FE-CDE2-5408-273433BC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6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243B-CBFE-0494-C1C0-5C1E7729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0"/>
            <a:ext cx="9404723" cy="113868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National Economic Picture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85020-3D35-8C92-165D-DBE291F6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90EC54-3DF3-A9CB-22DB-0C5560DA6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2096294"/>
            <a:ext cx="8096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1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6A1C-3B01-E791-D8B9-D43FAB3B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008" y="187074"/>
            <a:ext cx="10550425" cy="110140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U.S. Gross Domestic Product (GDP)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1Q25 = </a:t>
            </a:r>
            <a:r>
              <a:rPr lang="en-US" b="1" u="sng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-0.3%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06CE8-E199-0D31-4E6D-F451863A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DE845-CB27-446F-C11E-562C8366631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45692" y="1431414"/>
            <a:ext cx="9500616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55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A477-BBD0-0860-6D09-5AA4AB14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25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U.S. Inflation 2019-2024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BA6CF-4254-EF46-89D5-03B1A5CE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E3DEA-C48E-FC21-1491-6CDA159198B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45692" y="1299400"/>
            <a:ext cx="9500616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5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212D-956D-69DC-F30B-1E822B78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3944"/>
            <a:ext cx="10604199" cy="14005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Grocery Store Prices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Index 12/19 = 205 / 4/25: 292 (+42%)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6E00E-70E0-8B10-4A61-B5E725421981}"/>
              </a:ext>
            </a:extLst>
          </p:cNvPr>
          <p:cNvSpPr txBox="1"/>
          <p:nvPr/>
        </p:nvSpPr>
        <p:spPr>
          <a:xfrm>
            <a:off x="3877112" y="6409243"/>
            <a:ext cx="443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Source: U.S. Bureau of Labor Statistics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E08A5-CC4F-778D-73AA-169FEA38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69467F-56BD-410E-6CD8-6672982532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902" y="1446730"/>
            <a:ext cx="9500616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1B3F-3A5B-4F48-092E-ED4944D5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National Debt 1985-2025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($.5T - $36.2T)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03B92-B15C-EE73-C735-C0877F7C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D29DDF-E58B-B28D-3F39-6ECEC3EBDA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064" y="1415311"/>
            <a:ext cx="9500616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3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96928-693D-5E03-2EC0-99ABD993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416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Recessions vs. Depression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7592B-1E2E-AD31-C38F-CC00070A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DD450C-AA92-3DC6-C8AA-117C53213B5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2096294"/>
            <a:ext cx="8403336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3FA6-D7A9-C221-CA05-5B4FD416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509" y="322326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Sponsor: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9400AF1-ABDD-D6CA-7E93-9E7F6120C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035" y="1556119"/>
            <a:ext cx="5264478" cy="18879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FD685D-ECCB-810F-742F-FA7B72762DCC}"/>
              </a:ext>
            </a:extLst>
          </p:cNvPr>
          <p:cNvSpPr txBox="1"/>
          <p:nvPr/>
        </p:nvSpPr>
        <p:spPr>
          <a:xfrm>
            <a:off x="2355897" y="4666718"/>
            <a:ext cx="7187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Honorable Cindy Allen, City of Long Beach (SCAG President 2025-26)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Honorable Jesus Escobar, Imperial County Board of Supervisors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Honorable Gil Rebollar, City Councilmember City of Brawley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Honorable Javier Amezcua, ICTC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Kome Ajise, Executive Director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David Salgado, Governmental Affairs Officer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6064C-4C2A-66D5-708D-207D820E1C4D}"/>
              </a:ext>
            </a:extLst>
          </p:cNvPr>
          <p:cNvSpPr txBox="1"/>
          <p:nvPr/>
        </p:nvSpPr>
        <p:spPr>
          <a:xfrm>
            <a:off x="2579802" y="3593728"/>
            <a:ext cx="703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California Association of Governments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61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4B90-C518-B273-F792-71252E11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51554"/>
            <a:ext cx="9683496" cy="14005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Average Hourly earnings (all-private) 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2016: $25.69 / 2025: $36.06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7F4F1-645D-0765-C6A0-9A2FA3F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08BC6-96B7-AF52-F94A-06814A27880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38" y="1452084"/>
            <a:ext cx="9500616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4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47A2-2DA2-B230-A27B-B2A96EDA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Historical Fed Funds Effective Rates 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(1955-Current)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045B1-6F3C-3776-C8F0-0ADE0E45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5CC41F-DC50-5F9D-C293-3CB7B5B06B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692" y="1481963"/>
            <a:ext cx="9500616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65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C34D-8892-2A25-8C1E-384A3887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Synopsis of U.S.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229F6-3FC4-A999-E0F7-EE1BFF74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Economy is Statistically Stable</a:t>
            </a:r>
          </a:p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Unemployment Rates Marginally Higher </a:t>
            </a:r>
          </a:p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Interest Rates Likely Peaked in this Cycle </a:t>
            </a:r>
          </a:p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Inflation (from Supply Chain/Demand) under control</a:t>
            </a:r>
          </a:p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Inflation (Wage-Based) Likely to Cause Higher Inflation (3%-4% over next few years)</a:t>
            </a:r>
          </a:p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Government/Consumer/Student/Medical Debt is Concerning</a:t>
            </a:r>
          </a:p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Tariffs???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CE6A6-E43F-9EB5-EE63-34CF3433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24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05DA-BD69-8A4D-AA8E-597F8B34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California Economic Picture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D697725-0587-2B7A-FC84-2C2D334A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27821-581D-7AD1-F433-AEF8DF66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524000"/>
            <a:ext cx="8096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9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9FDA-8154-85ED-DEA9-5B0603611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California GDP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#4 in World (USA, China, Germany)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80A81-1BE1-485B-5E6E-E30D7A12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280661-4026-17F1-400B-9FE90FD3CF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659" y="1481963"/>
            <a:ext cx="9500616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63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DB308-9A53-FCFF-FE96-B620D058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California Unemployment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(April-25: 5.3%)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3884-29AF-4AA8-7506-4F05227A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FBB182-0839-4A95-2EE8-F214A09B8FA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156" y="1481963"/>
            <a:ext cx="9500616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25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3A43-FA3F-C46E-95CD-B88FA7C0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Housing Unit Approvals: California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33FD8-03D4-C629-BCC4-4F1118FD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7D5437-CC9A-9C64-D3A5-39364D4A6CA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142" y="1325976"/>
            <a:ext cx="9500616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52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2BC3-A5E1-BEC4-EE7B-71E283CD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Tax Collections California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69169-8E5F-4DEB-A268-2803986C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391" y="3862223"/>
            <a:ext cx="4187667" cy="284063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AA3DE-F46F-8390-0606-5F96889C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54B3E0-6208-C1A7-14A2-53FEB3E28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942" y="1051833"/>
            <a:ext cx="7596449" cy="42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59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4405-09D3-4A10-4B4F-F4888092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8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Housing Affordability Index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51E5CA-56F8-5E9E-DDB1-9AA45F50F0E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617" y="1042544"/>
            <a:ext cx="10415016" cy="5239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504D4-47BA-04A2-B327-6294F5B92128}"/>
              </a:ext>
            </a:extLst>
          </p:cNvPr>
          <p:cNvSpPr txBox="1"/>
          <p:nvPr/>
        </p:nvSpPr>
        <p:spPr>
          <a:xfrm>
            <a:off x="1649338" y="6426437"/>
            <a:ext cx="906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Sources: US Census Bureau, Realtor Assoc Based on Existing Sales Single Family Homes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2212F-3BD6-1404-8457-B37CF828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36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A40F-7487-D9F0-430E-7BAE3CBF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Recap of California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7EEC9-B3FA-3CB3-D678-36F36984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7"/>
            <a:ext cx="10515600" cy="49450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Segoe UI Semibold" panose="020B0702040204020203" pitchFamily="34" charset="0"/>
              </a:rPr>
              <a:t>Unemployment Slightly Higher (Likely to Continue Increasing)</a:t>
            </a:r>
          </a:p>
          <a:p>
            <a:r>
              <a:rPr lang="en-US" sz="3200" b="1" dirty="0">
                <a:solidFill>
                  <a:schemeClr val="bg1"/>
                </a:solidFill>
                <a:cs typeface="Segoe UI Semibold" panose="020B0702040204020203" pitchFamily="34" charset="0"/>
              </a:rPr>
              <a:t>Housing Costs are unsustainable</a:t>
            </a:r>
          </a:p>
          <a:p>
            <a:r>
              <a:rPr lang="en-US" sz="3200" b="1" dirty="0">
                <a:solidFill>
                  <a:schemeClr val="bg1"/>
                </a:solidFill>
                <a:cs typeface="Segoe UI Semibold" panose="020B0702040204020203" pitchFamily="34" charset="0"/>
              </a:rPr>
              <a:t>New Construction Permit Activity is Level (not addressing housing shortage)</a:t>
            </a:r>
          </a:p>
          <a:p>
            <a:r>
              <a:rPr lang="en-US" sz="3200" b="1" dirty="0">
                <a:solidFill>
                  <a:schemeClr val="bg1"/>
                </a:solidFill>
                <a:cs typeface="Segoe UI Semibold" panose="020B0702040204020203" pitchFamily="34" charset="0"/>
              </a:rPr>
              <a:t>Housing Price Increases WILL Slow</a:t>
            </a:r>
          </a:p>
          <a:p>
            <a:r>
              <a:rPr lang="en-US" sz="3200" b="1" dirty="0">
                <a:solidFill>
                  <a:schemeClr val="bg1"/>
                </a:solidFill>
                <a:cs typeface="Segoe UI Semibold" panose="020B0702040204020203" pitchFamily="34" charset="0"/>
              </a:rPr>
              <a:t>Sacramento WILL Look to Increase Taxes (or Steal from Cities/Counties) (State FY25/26 Budget = Problematic)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F3A6E-40BA-5600-F2C5-EA733217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7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60C57-B8C9-C7D2-FAC7-3DBFF25C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FC4CC9-0783-BE36-758A-B3871371B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5528" y="986005"/>
            <a:ext cx="3481070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65B33C-69B8-F086-2B28-F01F97A5C40B}"/>
              </a:ext>
            </a:extLst>
          </p:cNvPr>
          <p:cNvSpPr txBox="1"/>
          <p:nvPr/>
        </p:nvSpPr>
        <p:spPr>
          <a:xfrm>
            <a:off x="465826" y="1647645"/>
            <a:ext cx="68234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1111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“The </a:t>
            </a:r>
            <a:r>
              <a:rPr lang="en-US" sz="3600" b="0" i="0" dirty="0">
                <a:solidFill>
                  <a:srgbClr val="11111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American wage earner and the American housewife are a lot better economists than most economists care to admit”</a:t>
            </a:r>
          </a:p>
          <a:p>
            <a:endParaRPr lang="en-US" sz="3600" b="0" i="0" dirty="0">
              <a:solidFill>
                <a:srgbClr val="111111"/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3600" dirty="0">
                <a:solidFill>
                  <a:srgbClr val="11111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	- President Gerald R. Ford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63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DA60-9547-CD8E-FF1B-DABFA6ED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Imperial County Regional Economy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572D6-107D-47F5-6BBD-9638DF82F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E85D0-2D30-4407-DCDC-D8F34994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DAE23-441B-77F2-F3ED-C0959307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92" y="1870075"/>
            <a:ext cx="8401016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73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9C43-C7EC-9597-E929-C3A3C3A3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702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Imperial County Population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8F4F63-CD41-642A-6A46-04BC88A231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443" y="1205864"/>
            <a:ext cx="9500616" cy="5239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006EF-F52B-E8C5-2239-BF810743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65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9DC4-A00E-42A7-0A27-E81044D3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683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Imperial County Unemployment Rate (16%)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179E1B-E08D-46A3-6CDB-5A3C371DED6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29" y="1481963"/>
            <a:ext cx="9500616" cy="5239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81E3F-F641-5FEC-2429-7947322C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18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B2A4-F3B5-A80E-4EA0-8E997A6D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0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Imperial County Median Home Price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4/25 = $381k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C17993-E79E-ECCA-416A-F680AB6EE3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692" y="1481963"/>
            <a:ext cx="9500616" cy="5239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ED013-B61E-F63D-3A1F-9271569E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31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35AC-C7EA-06A6-ADA5-9BE1461D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Imperial County Rents (2-Bed/2-Bath)</a:t>
            </a:r>
            <a:br>
              <a:rPr lang="en-US" sz="49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9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2025: $1,462/mo.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A497C4-005C-09D2-FF89-8F63D49BA2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739" y="1403763"/>
            <a:ext cx="9500616" cy="5239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04353-0BB1-2836-7FC1-A52195B4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35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FA7C-8CD6-465A-3D1E-15679D0E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3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Geothermal/Lithium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10210-5448-A562-F5BD-F2EECCDEB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724025"/>
            <a:ext cx="10515600" cy="4351338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14 Pipeline Projects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1,100 MW Geothermal Power (Baseload = 3 million people)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$22.1 Billion CAPX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7,100 Construction Jobs (1-Year FTE)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1,100 Full Time Operational Jobs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5BA4E-648B-592B-0C3B-BB1E5AF0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6B4BF-896D-245E-3FA0-55CE27D8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330" y="3603209"/>
            <a:ext cx="5029200" cy="30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63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D69B-E5F1-1517-089E-307F2D484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Solar/Battery Projects in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8022E-2CE4-A8AC-5529-2A82FAFA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8" y="1343818"/>
            <a:ext cx="10515600" cy="4351338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15-20 Projects in Pipeline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20,000+ Acres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2,500+ MW Solar Power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3,500+ MW Battery Storage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EC742-4B48-D470-0902-8FF069C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54687-4F7C-8415-CEF9-B11D0D6EE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233" y="2997908"/>
            <a:ext cx="3737112" cy="24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57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CCBB-4F08-4575-4DAA-2DAF891B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Balance of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81951-0EBB-9085-5353-844B9848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95730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cs typeface="Segoe UI Semibold" panose="020B0702040204020203" pitchFamily="34" charset="0"/>
              </a:rPr>
              <a:t>President Trump WILL Govern as he said he would</a:t>
            </a:r>
          </a:p>
          <a:p>
            <a:r>
              <a:rPr lang="en-US" sz="3200" b="1" dirty="0">
                <a:solidFill>
                  <a:schemeClr val="bg1"/>
                </a:solidFill>
                <a:cs typeface="Segoe UI Semibold" panose="020B0702040204020203" pitchFamily="34" charset="0"/>
              </a:rPr>
              <a:t>1992= FOB * 2025 = FOD </a:t>
            </a:r>
          </a:p>
          <a:p>
            <a:r>
              <a:rPr lang="en-US" sz="3200" b="1" dirty="0">
                <a:solidFill>
                  <a:schemeClr val="bg1"/>
                </a:solidFill>
                <a:cs typeface="Segoe UI Semibold" panose="020B0702040204020203" pitchFamily="34" charset="0"/>
              </a:rPr>
              <a:t>Interest Rates Range: (-.50 + .25) (Unless Black Swan)</a:t>
            </a:r>
          </a:p>
          <a:p>
            <a:r>
              <a:rPr lang="en-US" sz="3200" b="1" dirty="0">
                <a:solidFill>
                  <a:schemeClr val="bg1"/>
                </a:solidFill>
                <a:cs typeface="Segoe UI Semibold" panose="020B0702040204020203" pitchFamily="34" charset="0"/>
              </a:rPr>
              <a:t>Inflation will be Moderate but Higher than Target 2%</a:t>
            </a:r>
          </a:p>
          <a:p>
            <a:r>
              <a:rPr lang="en-US" sz="3200" b="1" dirty="0">
                <a:solidFill>
                  <a:schemeClr val="bg1"/>
                </a:solidFill>
                <a:cs typeface="Segoe UI Semibold" panose="020B0702040204020203" pitchFamily="34" charset="0"/>
              </a:rPr>
              <a:t>Stock Market: Movement of Capital TO Tech &amp; AI </a:t>
            </a:r>
          </a:p>
          <a:p>
            <a:r>
              <a:rPr lang="en-US" sz="3200" b="1" dirty="0">
                <a:solidFill>
                  <a:schemeClr val="bg1"/>
                </a:solidFill>
                <a:cs typeface="Segoe UI Semibold" panose="020B0702040204020203" pitchFamily="34" charset="0"/>
              </a:rPr>
              <a:t>Housing Costs will Stabilize (Demand Normalize)</a:t>
            </a:r>
          </a:p>
          <a:p>
            <a:r>
              <a:rPr lang="en-US" sz="3200" b="1" dirty="0">
                <a:solidFill>
                  <a:schemeClr val="bg1"/>
                </a:solidFill>
                <a:cs typeface="Segoe UI Semibold" panose="020B0702040204020203" pitchFamily="34" charset="0"/>
              </a:rPr>
              <a:t>Trump and Economic Advisors Not Allow Economy to Crash from Tariffs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2D3E7-FCE9-D32C-C6E3-D32BBBA2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64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39CE9-30E7-5AAE-CD69-DFF6AE98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0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Please Pray for Peace.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F6F45A-8B29-8611-F48F-C00827EB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38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2B4A8A-DEA8-2CFA-3BBC-3ABAB8CDF1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366" y="1819777"/>
            <a:ext cx="7751018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96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81E7B1-708F-BF3B-D273-2D25E9B39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253" y="965184"/>
            <a:ext cx="3138328" cy="2323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5DBB8C-5B85-8E1A-9372-029A284436FF}"/>
              </a:ext>
            </a:extLst>
          </p:cNvPr>
          <p:cNvSpPr txBox="1"/>
          <p:nvPr/>
        </p:nvSpPr>
        <p:spPr>
          <a:xfrm>
            <a:off x="949648" y="3881337"/>
            <a:ext cx="96032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Michael Bracken, Managing Partner / Chief Economist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Development Management Group, Inc.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41-625 Eclectic Street, Suite D-2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Palm Desert, CA 92260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(760) 272-9136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michael@dmgeconomics.com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E9819-6755-8B23-87E1-8E623930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5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7067-11DD-70F0-5791-23A3EE69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AAF5-CCD9-9251-3968-E53D2E09D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54959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Native of California (Rural San Diego County)</a:t>
            </a:r>
          </a:p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Education: B.A. / M.P.A. California State University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San Bernardino (GO YOTES!)</a:t>
            </a:r>
          </a:p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Politically: Registered as Decline to State</a:t>
            </a:r>
          </a:p>
          <a:p>
            <a:endParaRPr lang="en-US" sz="32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Political Bias: 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Fiscally Conservative 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Social Libertarian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Believe in Safety Nets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Personal Accountability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80D15D-A912-86F7-BA28-45D0CF47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727FD-A147-CF97-5EAE-5F9EDCA11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218" y="3666958"/>
            <a:ext cx="2428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9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09EF6-EC65-C2E4-BBCD-DD133B382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416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0" i="0" dirty="0">
                <a:solidFill>
                  <a:srgbClr val="11111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"America now is stumbling through the darkness of hatred and divisiveness."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30350-BC36-74E5-9D1B-28713479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1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D4709-9346-6C43-C6AE-33916CBAC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3042" y="1068665"/>
            <a:ext cx="3485945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49D56-F50F-D1EF-1A69-142E5B71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ECF93-7F76-A7E9-00B3-BD53F8C5AF68}"/>
              </a:ext>
            </a:extLst>
          </p:cNvPr>
          <p:cNvSpPr txBox="1"/>
          <p:nvPr/>
        </p:nvSpPr>
        <p:spPr>
          <a:xfrm>
            <a:off x="422694" y="3244334"/>
            <a:ext cx="66078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11111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 President Gerald R. Ford     	(1968)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2056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7D8F-8571-1E5C-55C0-3C7A81C7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58" y="50334"/>
            <a:ext cx="9404723" cy="143969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Global Economy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FCC6-DAAC-D471-9E45-C4B878D5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F29E2-7871-654A-5E0E-6E93378D85D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51" y="1755967"/>
            <a:ext cx="8403336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53CE-A838-C592-A470-FEBEA93B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105833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Map Container/Tanker Ships in Transit 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(Taken 6/5/25)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9588F-8792-08E1-0895-EAB628A0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3A7829-ECFE-0B1E-DC1E-6EA8F79D7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240" y="1325563"/>
            <a:ext cx="11511519" cy="5296618"/>
          </a:xfrm>
        </p:spPr>
      </p:pic>
    </p:spTree>
    <p:extLst>
      <p:ext uri="{BB962C8B-B14F-4D97-AF65-F5344CB8AC3E}">
        <p14:creationId xmlns:p14="http://schemas.microsoft.com/office/powerpoint/2010/main" val="70220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1600-E410-B11A-7AF3-807D2B84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80" y="189941"/>
            <a:ext cx="9951396" cy="14005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International GDP/Trade (2000-2025e)</a:t>
            </a:r>
            <a:br>
              <a:rPr lang="en-US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70D8DF-720D-624B-948D-809F484CD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2650" y="3920331"/>
            <a:ext cx="266700" cy="161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6FA5C4-1D48-818B-33F6-899ACBEC9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3348037"/>
            <a:ext cx="266700" cy="1619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B3554-AD82-888E-2C07-86B49728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AB3-F7DC-435F-B179-A71B93281150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67870-EC33-5AEE-3A50-7F61374E5A9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24" y="1299400"/>
            <a:ext cx="9500616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02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85C0FB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3338</TotalTime>
  <Words>839</Words>
  <Application>Microsoft Office PowerPoint</Application>
  <PresentationFormat>Widescreen</PresentationFormat>
  <Paragraphs>150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Segoe UI Semibold</vt:lpstr>
      <vt:lpstr>Times New Roman</vt:lpstr>
      <vt:lpstr>Office Theme</vt:lpstr>
      <vt:lpstr>        </vt:lpstr>
      <vt:lpstr>Presentation Sponsor:</vt:lpstr>
      <vt:lpstr>PowerPoint Presentation</vt:lpstr>
      <vt:lpstr>Disclosures</vt:lpstr>
      <vt:lpstr>PowerPoint Presentation</vt:lpstr>
      <vt:lpstr>PowerPoint Presentation</vt:lpstr>
      <vt:lpstr>Global Economy</vt:lpstr>
      <vt:lpstr>Map Container/Tanker Ships in Transit  (Taken 6/5/25)</vt:lpstr>
      <vt:lpstr>International GDP/Trade (2000-2025e) </vt:lpstr>
      <vt:lpstr>Oil Prices (WTI) 6/5/25: $63.27 6/5/24: $75.08</vt:lpstr>
      <vt:lpstr>Chinese Exports to USA 4/23: $33.1b * 4/24: $31.6b * 4/25: $25.4b</vt:lpstr>
      <vt:lpstr>Global Conflicts</vt:lpstr>
      <vt:lpstr>International Picture</vt:lpstr>
      <vt:lpstr>National Economic Picture</vt:lpstr>
      <vt:lpstr>U.S. Gross Domestic Product (GDP) 1Q25 = -0.3%</vt:lpstr>
      <vt:lpstr>U.S. Inflation 2019-2024</vt:lpstr>
      <vt:lpstr>Grocery Store Prices Index 12/19 = 205 / 4/25: 292 (+42%)</vt:lpstr>
      <vt:lpstr>National Debt 1985-2025 ($.5T - $36.2T)</vt:lpstr>
      <vt:lpstr>Recessions vs. Depression</vt:lpstr>
      <vt:lpstr>Average Hourly earnings (all-private)  2016: $25.69 / 2025: $36.06</vt:lpstr>
      <vt:lpstr>Historical Fed Funds Effective Rates  (1955-Current)</vt:lpstr>
      <vt:lpstr>Synopsis of U.S. Economy</vt:lpstr>
      <vt:lpstr>California Economic Picture </vt:lpstr>
      <vt:lpstr>California GDP #4 in World (USA, China, Germany)</vt:lpstr>
      <vt:lpstr>California Unemployment (April-25: 5.3%)</vt:lpstr>
      <vt:lpstr>Housing Unit Approvals: California  </vt:lpstr>
      <vt:lpstr>Tax Collections California  </vt:lpstr>
      <vt:lpstr>Housing Affordability Index</vt:lpstr>
      <vt:lpstr>Recap of California Economy</vt:lpstr>
      <vt:lpstr>Imperial County Regional Economy </vt:lpstr>
      <vt:lpstr>Imperial County Population</vt:lpstr>
      <vt:lpstr>Imperial County Unemployment Rate (16%)</vt:lpstr>
      <vt:lpstr>Imperial County Median Home Price 4/25 = $381k</vt:lpstr>
      <vt:lpstr>Imperial County Rents (2-Bed/2-Bath) 2025: $1,462/mo. </vt:lpstr>
      <vt:lpstr>Geothermal/Lithium</vt:lpstr>
      <vt:lpstr>Solar/Battery Projects in Pipeline</vt:lpstr>
      <vt:lpstr>Balance of 2025</vt:lpstr>
      <vt:lpstr>Please Pray for Peace.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Bracken</dc:creator>
  <cp:lastModifiedBy>Michael Bracken</cp:lastModifiedBy>
  <cp:revision>245</cp:revision>
  <cp:lastPrinted>2024-11-04T23:54:03Z</cp:lastPrinted>
  <dcterms:created xsi:type="dcterms:W3CDTF">2022-06-15T17:17:36Z</dcterms:created>
  <dcterms:modified xsi:type="dcterms:W3CDTF">2025-06-09T03:52:44Z</dcterms:modified>
</cp:coreProperties>
</file>