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9513" y="291178"/>
            <a:ext cx="9547860" cy="3608070"/>
          </a:xfrm>
          <a:custGeom>
            <a:avLst/>
            <a:gdLst/>
            <a:ahLst/>
            <a:cxnLst/>
            <a:rect l="l" t="t" r="r" b="b"/>
            <a:pathLst>
              <a:path w="9547860" h="3608070">
                <a:moveTo>
                  <a:pt x="9547581" y="3607616"/>
                </a:moveTo>
                <a:lnTo>
                  <a:pt x="0" y="3607616"/>
                </a:lnTo>
                <a:lnTo>
                  <a:pt x="0" y="0"/>
                </a:lnTo>
                <a:lnTo>
                  <a:pt x="9547581" y="0"/>
                </a:lnTo>
                <a:lnTo>
                  <a:pt x="9547581" y="3607616"/>
                </a:lnTo>
                <a:close/>
              </a:path>
            </a:pathLst>
          </a:custGeom>
          <a:solidFill>
            <a:srgbClr val="00306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596215" y="291173"/>
            <a:ext cx="2559685" cy="3608070"/>
          </a:xfrm>
          <a:custGeom>
            <a:avLst/>
            <a:gdLst/>
            <a:ahLst/>
            <a:cxnLst/>
            <a:rect l="l" t="t" r="r" b="b"/>
            <a:pathLst>
              <a:path w="2559684" h="3608070">
                <a:moveTo>
                  <a:pt x="151099" y="3607616"/>
                </a:moveTo>
                <a:lnTo>
                  <a:pt x="0" y="3607616"/>
                </a:lnTo>
                <a:lnTo>
                  <a:pt x="50959" y="3596986"/>
                </a:lnTo>
                <a:lnTo>
                  <a:pt x="304573" y="3541203"/>
                </a:lnTo>
                <a:lnTo>
                  <a:pt x="555885" y="3481027"/>
                </a:lnTo>
                <a:lnTo>
                  <a:pt x="754979" y="3429724"/>
                </a:lnTo>
                <a:lnTo>
                  <a:pt x="952090" y="3375610"/>
                </a:lnTo>
                <a:lnTo>
                  <a:pt x="1146992" y="3318685"/>
                </a:lnTo>
                <a:lnTo>
                  <a:pt x="1339457" y="3258948"/>
                </a:lnTo>
                <a:lnTo>
                  <a:pt x="1529259" y="3196400"/>
                </a:lnTo>
                <a:lnTo>
                  <a:pt x="1669726" y="3147645"/>
                </a:lnTo>
                <a:lnTo>
                  <a:pt x="1808472" y="3097308"/>
                </a:lnTo>
                <a:lnTo>
                  <a:pt x="1945402" y="3045390"/>
                </a:lnTo>
                <a:lnTo>
                  <a:pt x="1998091" y="3024242"/>
                </a:lnTo>
                <a:lnTo>
                  <a:pt x="2048013" y="3001657"/>
                </a:lnTo>
                <a:lnTo>
                  <a:pt x="2095210" y="2977594"/>
                </a:lnTo>
                <a:lnTo>
                  <a:pt x="2139725" y="2952010"/>
                </a:lnTo>
                <a:lnTo>
                  <a:pt x="2181601" y="2924863"/>
                </a:lnTo>
                <a:lnTo>
                  <a:pt x="2220880" y="2896111"/>
                </a:lnTo>
                <a:lnTo>
                  <a:pt x="2257605" y="2865712"/>
                </a:lnTo>
                <a:lnTo>
                  <a:pt x="2291818" y="2833623"/>
                </a:lnTo>
                <a:lnTo>
                  <a:pt x="2323561" y="2799802"/>
                </a:lnTo>
                <a:lnTo>
                  <a:pt x="2352879" y="2764207"/>
                </a:lnTo>
                <a:lnTo>
                  <a:pt x="2379812" y="2726795"/>
                </a:lnTo>
                <a:lnTo>
                  <a:pt x="2378337" y="2742315"/>
                </a:lnTo>
                <a:lnTo>
                  <a:pt x="2371844" y="2776869"/>
                </a:lnTo>
                <a:lnTo>
                  <a:pt x="2370368" y="2792388"/>
                </a:lnTo>
                <a:lnTo>
                  <a:pt x="2338345" y="2828090"/>
                </a:lnTo>
                <a:lnTo>
                  <a:pt x="2304565" y="2862104"/>
                </a:lnTo>
                <a:lnTo>
                  <a:pt x="2268971" y="2894432"/>
                </a:lnTo>
                <a:lnTo>
                  <a:pt x="2231508" y="2925074"/>
                </a:lnTo>
                <a:lnTo>
                  <a:pt x="2192119" y="2954028"/>
                </a:lnTo>
                <a:lnTo>
                  <a:pt x="2150746" y="2981296"/>
                </a:lnTo>
                <a:lnTo>
                  <a:pt x="2107333" y="3006878"/>
                </a:lnTo>
                <a:lnTo>
                  <a:pt x="2061824" y="3030772"/>
                </a:lnTo>
                <a:lnTo>
                  <a:pt x="2014161" y="3052980"/>
                </a:lnTo>
                <a:lnTo>
                  <a:pt x="1964289" y="3073501"/>
                </a:lnTo>
                <a:lnTo>
                  <a:pt x="1825546" y="3125186"/>
                </a:lnTo>
                <a:lnTo>
                  <a:pt x="1637815" y="3191799"/>
                </a:lnTo>
                <a:lnTo>
                  <a:pt x="1447148" y="3255783"/>
                </a:lnTo>
                <a:lnTo>
                  <a:pt x="1253760" y="3317139"/>
                </a:lnTo>
                <a:lnTo>
                  <a:pt x="1057867" y="3375867"/>
                </a:lnTo>
                <a:lnTo>
                  <a:pt x="859683" y="3431967"/>
                </a:lnTo>
                <a:lnTo>
                  <a:pt x="609059" y="3498395"/>
                </a:lnTo>
                <a:lnTo>
                  <a:pt x="355610" y="3560716"/>
                </a:lnTo>
                <a:lnTo>
                  <a:pt x="151099" y="3607616"/>
                </a:lnTo>
                <a:close/>
              </a:path>
              <a:path w="2559684" h="3608070">
                <a:moveTo>
                  <a:pt x="2398700" y="2764277"/>
                </a:moveTo>
                <a:lnTo>
                  <a:pt x="2400175" y="2743194"/>
                </a:lnTo>
                <a:lnTo>
                  <a:pt x="2406668" y="2701027"/>
                </a:lnTo>
                <a:lnTo>
                  <a:pt x="2408143" y="2679943"/>
                </a:lnTo>
                <a:lnTo>
                  <a:pt x="2430160" y="2640680"/>
                </a:lnTo>
                <a:lnTo>
                  <a:pt x="2449877" y="2599559"/>
                </a:lnTo>
                <a:lnTo>
                  <a:pt x="2467338" y="2556579"/>
                </a:lnTo>
                <a:lnTo>
                  <a:pt x="2482586" y="2511740"/>
                </a:lnTo>
                <a:lnTo>
                  <a:pt x="2495662" y="2465043"/>
                </a:lnTo>
                <a:lnTo>
                  <a:pt x="2506503" y="2416961"/>
                </a:lnTo>
                <a:lnTo>
                  <a:pt x="2515474" y="2366061"/>
                </a:lnTo>
                <a:lnTo>
                  <a:pt x="2522291" y="2313799"/>
                </a:lnTo>
                <a:lnTo>
                  <a:pt x="2527108" y="2259668"/>
                </a:lnTo>
                <a:lnTo>
                  <a:pt x="2529968" y="2203677"/>
                </a:lnTo>
                <a:lnTo>
                  <a:pt x="2530911" y="2145829"/>
                </a:lnTo>
                <a:lnTo>
                  <a:pt x="2530911" y="0"/>
                </a:lnTo>
                <a:lnTo>
                  <a:pt x="2559242" y="0"/>
                </a:lnTo>
                <a:lnTo>
                  <a:pt x="2559242" y="2145829"/>
                </a:lnTo>
                <a:lnTo>
                  <a:pt x="2558396" y="2203382"/>
                </a:lnTo>
                <a:lnTo>
                  <a:pt x="2555821" y="2259272"/>
                </a:lnTo>
                <a:lnTo>
                  <a:pt x="2551467" y="2313498"/>
                </a:lnTo>
                <a:lnTo>
                  <a:pt x="2545281" y="2366061"/>
                </a:lnTo>
                <a:lnTo>
                  <a:pt x="2537288" y="2416487"/>
                </a:lnTo>
                <a:lnTo>
                  <a:pt x="2527210" y="2466198"/>
                </a:lnTo>
                <a:lnTo>
                  <a:pt x="2515222" y="2513771"/>
                </a:lnTo>
                <a:lnTo>
                  <a:pt x="2501196" y="2559680"/>
                </a:lnTo>
                <a:lnTo>
                  <a:pt x="2485081" y="2603926"/>
                </a:lnTo>
                <a:lnTo>
                  <a:pt x="2466826" y="2646509"/>
                </a:lnTo>
                <a:lnTo>
                  <a:pt x="2446378" y="2687428"/>
                </a:lnTo>
                <a:lnTo>
                  <a:pt x="2423686" y="2726684"/>
                </a:lnTo>
                <a:lnTo>
                  <a:pt x="2398700" y="2764277"/>
                </a:lnTo>
                <a:close/>
              </a:path>
            </a:pathLst>
          </a:custGeom>
          <a:solidFill>
            <a:srgbClr val="8097B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7889996" y="291173"/>
            <a:ext cx="1123950" cy="3608070"/>
          </a:xfrm>
          <a:custGeom>
            <a:avLst/>
            <a:gdLst/>
            <a:ahLst/>
            <a:cxnLst/>
            <a:rect l="l" t="t" r="r" b="b"/>
            <a:pathLst>
              <a:path w="1123950" h="3608070">
                <a:moveTo>
                  <a:pt x="66105" y="3607616"/>
                </a:moveTo>
                <a:lnTo>
                  <a:pt x="0" y="3607616"/>
                </a:lnTo>
                <a:lnTo>
                  <a:pt x="192449" y="3545832"/>
                </a:lnTo>
                <a:lnTo>
                  <a:pt x="333509" y="3497867"/>
                </a:lnTo>
                <a:lnTo>
                  <a:pt x="426626" y="3464483"/>
                </a:lnTo>
                <a:lnTo>
                  <a:pt x="519403" y="3429578"/>
                </a:lnTo>
                <a:lnTo>
                  <a:pt x="571196" y="3407634"/>
                </a:lnTo>
                <a:lnTo>
                  <a:pt x="620333" y="3384043"/>
                </a:lnTo>
                <a:lnTo>
                  <a:pt x="666813" y="3358915"/>
                </a:lnTo>
                <a:lnTo>
                  <a:pt x="710638" y="3332360"/>
                </a:lnTo>
                <a:lnTo>
                  <a:pt x="751807" y="3304486"/>
                </a:lnTo>
                <a:lnTo>
                  <a:pt x="790319" y="3275405"/>
                </a:lnTo>
                <a:lnTo>
                  <a:pt x="826176" y="3245226"/>
                </a:lnTo>
                <a:lnTo>
                  <a:pt x="859376" y="3214058"/>
                </a:lnTo>
                <a:lnTo>
                  <a:pt x="873394" y="3207030"/>
                </a:lnTo>
                <a:lnTo>
                  <a:pt x="886527" y="3200002"/>
                </a:lnTo>
                <a:lnTo>
                  <a:pt x="897889" y="3192974"/>
                </a:lnTo>
                <a:lnTo>
                  <a:pt x="906595" y="3185947"/>
                </a:lnTo>
                <a:lnTo>
                  <a:pt x="874041" y="3222400"/>
                </a:lnTo>
                <a:lnTo>
                  <a:pt x="839232" y="3256848"/>
                </a:lnTo>
                <a:lnTo>
                  <a:pt x="802015" y="3289368"/>
                </a:lnTo>
                <a:lnTo>
                  <a:pt x="762232" y="3320038"/>
                </a:lnTo>
                <a:lnTo>
                  <a:pt x="719729" y="3348933"/>
                </a:lnTo>
                <a:lnTo>
                  <a:pt x="674350" y="3376132"/>
                </a:lnTo>
                <a:lnTo>
                  <a:pt x="625939" y="3401711"/>
                </a:lnTo>
                <a:lnTo>
                  <a:pt x="574342" y="3425747"/>
                </a:lnTo>
                <a:lnTo>
                  <a:pt x="519403" y="3448319"/>
                </a:lnTo>
                <a:lnTo>
                  <a:pt x="317937" y="3522460"/>
                </a:lnTo>
                <a:lnTo>
                  <a:pt x="217205" y="3557987"/>
                </a:lnTo>
                <a:lnTo>
                  <a:pt x="166838" y="3575096"/>
                </a:lnTo>
                <a:lnTo>
                  <a:pt x="116472" y="3591664"/>
                </a:lnTo>
                <a:lnTo>
                  <a:pt x="66105" y="3607616"/>
                </a:lnTo>
                <a:close/>
              </a:path>
              <a:path w="1123950" h="3608070">
                <a:moveTo>
                  <a:pt x="953813" y="3101613"/>
                </a:moveTo>
                <a:lnTo>
                  <a:pt x="976968" y="3061372"/>
                </a:lnTo>
                <a:lnTo>
                  <a:pt x="997976" y="3020639"/>
                </a:lnTo>
                <a:lnTo>
                  <a:pt x="1017001" y="2978923"/>
                </a:lnTo>
                <a:lnTo>
                  <a:pt x="1034209" y="2935731"/>
                </a:lnTo>
                <a:lnTo>
                  <a:pt x="1049765" y="2890573"/>
                </a:lnTo>
                <a:lnTo>
                  <a:pt x="1063834" y="2842956"/>
                </a:lnTo>
                <a:lnTo>
                  <a:pt x="1076581" y="2792388"/>
                </a:lnTo>
                <a:lnTo>
                  <a:pt x="1104913" y="2764277"/>
                </a:lnTo>
                <a:lnTo>
                  <a:pt x="1095662" y="2811894"/>
                </a:lnTo>
                <a:lnTo>
                  <a:pt x="1084098" y="2858364"/>
                </a:lnTo>
                <a:lnTo>
                  <a:pt x="1070221" y="2903686"/>
                </a:lnTo>
                <a:lnTo>
                  <a:pt x="1054032" y="2947861"/>
                </a:lnTo>
                <a:lnTo>
                  <a:pt x="1035530" y="2990889"/>
                </a:lnTo>
                <a:lnTo>
                  <a:pt x="1014716" y="3032769"/>
                </a:lnTo>
                <a:lnTo>
                  <a:pt x="991588" y="3073501"/>
                </a:lnTo>
                <a:lnTo>
                  <a:pt x="962372" y="3094585"/>
                </a:lnTo>
                <a:lnTo>
                  <a:pt x="953813" y="3101613"/>
                </a:lnTo>
                <a:close/>
              </a:path>
              <a:path w="1123950" h="3608070">
                <a:moveTo>
                  <a:pt x="1086025" y="2726795"/>
                </a:moveTo>
                <a:lnTo>
                  <a:pt x="1092960" y="2677454"/>
                </a:lnTo>
                <a:lnTo>
                  <a:pt x="1099010" y="2627235"/>
                </a:lnTo>
                <a:lnTo>
                  <a:pt x="1103289" y="2575258"/>
                </a:lnTo>
                <a:lnTo>
                  <a:pt x="1104913" y="2520646"/>
                </a:lnTo>
                <a:lnTo>
                  <a:pt x="1104913" y="0"/>
                </a:lnTo>
                <a:lnTo>
                  <a:pt x="1123800" y="0"/>
                </a:lnTo>
                <a:lnTo>
                  <a:pt x="1123800" y="2520646"/>
                </a:lnTo>
                <a:lnTo>
                  <a:pt x="1122324" y="2562666"/>
                </a:lnTo>
                <a:lnTo>
                  <a:pt x="1119078" y="2603808"/>
                </a:lnTo>
                <a:lnTo>
                  <a:pt x="1115832" y="2643194"/>
                </a:lnTo>
                <a:lnTo>
                  <a:pt x="1114456" y="2677454"/>
                </a:lnTo>
                <a:lnTo>
                  <a:pt x="1114356" y="2679943"/>
                </a:lnTo>
                <a:lnTo>
                  <a:pt x="1107273" y="2692535"/>
                </a:lnTo>
                <a:lnTo>
                  <a:pt x="1093108" y="2714204"/>
                </a:lnTo>
                <a:lnTo>
                  <a:pt x="1086025" y="2726795"/>
                </a:lnTo>
                <a:close/>
              </a:path>
            </a:pathLst>
          </a:custGeom>
          <a:solidFill>
            <a:srgbClr val="CCD5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8966571" y="2971117"/>
            <a:ext cx="38100" cy="113030"/>
          </a:xfrm>
          <a:custGeom>
            <a:avLst/>
            <a:gdLst/>
            <a:ahLst/>
            <a:cxnLst/>
            <a:rect l="l" t="t" r="r" b="b"/>
            <a:pathLst>
              <a:path w="38100" h="113030">
                <a:moveTo>
                  <a:pt x="0" y="112445"/>
                </a:moveTo>
                <a:lnTo>
                  <a:pt x="1475" y="96925"/>
                </a:lnTo>
                <a:lnTo>
                  <a:pt x="7968" y="62371"/>
                </a:lnTo>
                <a:lnTo>
                  <a:pt x="9443" y="46852"/>
                </a:lnTo>
                <a:lnTo>
                  <a:pt x="16526" y="34260"/>
                </a:lnTo>
                <a:lnTo>
                  <a:pt x="30692" y="12591"/>
                </a:lnTo>
                <a:lnTo>
                  <a:pt x="37774" y="0"/>
                </a:lnTo>
                <a:lnTo>
                  <a:pt x="36299" y="21083"/>
                </a:lnTo>
                <a:lnTo>
                  <a:pt x="29806" y="63250"/>
                </a:lnTo>
                <a:lnTo>
                  <a:pt x="28331" y="84333"/>
                </a:lnTo>
                <a:lnTo>
                  <a:pt x="0" y="112445"/>
                </a:lnTo>
                <a:close/>
              </a:path>
            </a:pathLst>
          </a:custGeom>
          <a:solidFill>
            <a:srgbClr val="E6EA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8371612" y="291173"/>
            <a:ext cx="1076960" cy="3608070"/>
          </a:xfrm>
          <a:custGeom>
            <a:avLst/>
            <a:gdLst/>
            <a:ahLst/>
            <a:cxnLst/>
            <a:rect l="l" t="t" r="r" b="b"/>
            <a:pathLst>
              <a:path w="1076959" h="3608070">
                <a:moveTo>
                  <a:pt x="122768" y="3607616"/>
                </a:moveTo>
                <a:lnTo>
                  <a:pt x="0" y="3607616"/>
                </a:lnTo>
                <a:lnTo>
                  <a:pt x="49560" y="3593121"/>
                </a:lnTo>
                <a:lnTo>
                  <a:pt x="99011" y="3577748"/>
                </a:lnTo>
                <a:lnTo>
                  <a:pt x="148240" y="3561496"/>
                </a:lnTo>
                <a:lnTo>
                  <a:pt x="197137" y="3544366"/>
                </a:lnTo>
                <a:lnTo>
                  <a:pt x="245591" y="3526357"/>
                </a:lnTo>
                <a:lnTo>
                  <a:pt x="293492" y="3507470"/>
                </a:lnTo>
                <a:lnTo>
                  <a:pt x="340729" y="3487704"/>
                </a:lnTo>
                <a:lnTo>
                  <a:pt x="387191" y="3467060"/>
                </a:lnTo>
                <a:lnTo>
                  <a:pt x="435500" y="3447699"/>
                </a:lnTo>
                <a:lnTo>
                  <a:pt x="481803" y="3427091"/>
                </a:lnTo>
                <a:lnTo>
                  <a:pt x="526113" y="3405220"/>
                </a:lnTo>
                <a:lnTo>
                  <a:pt x="568446" y="3382072"/>
                </a:lnTo>
                <a:lnTo>
                  <a:pt x="608816" y="3357633"/>
                </a:lnTo>
                <a:lnTo>
                  <a:pt x="647236" y="3331889"/>
                </a:lnTo>
                <a:lnTo>
                  <a:pt x="683722" y="3304825"/>
                </a:lnTo>
                <a:lnTo>
                  <a:pt x="718288" y="3276427"/>
                </a:lnTo>
                <a:lnTo>
                  <a:pt x="750949" y="3246681"/>
                </a:lnTo>
                <a:lnTo>
                  <a:pt x="781718" y="3215572"/>
                </a:lnTo>
                <a:lnTo>
                  <a:pt x="810610" y="3183087"/>
                </a:lnTo>
                <a:lnTo>
                  <a:pt x="837639" y="3149210"/>
                </a:lnTo>
                <a:lnTo>
                  <a:pt x="862820" y="3113929"/>
                </a:lnTo>
                <a:lnTo>
                  <a:pt x="886168" y="3077227"/>
                </a:lnTo>
                <a:lnTo>
                  <a:pt x="907696" y="3039092"/>
                </a:lnTo>
                <a:lnTo>
                  <a:pt x="927419" y="2999508"/>
                </a:lnTo>
                <a:lnTo>
                  <a:pt x="945352" y="2958462"/>
                </a:lnTo>
                <a:lnTo>
                  <a:pt x="961508" y="2915939"/>
                </a:lnTo>
                <a:lnTo>
                  <a:pt x="975903" y="2871925"/>
                </a:lnTo>
                <a:lnTo>
                  <a:pt x="988550" y="2826406"/>
                </a:lnTo>
                <a:lnTo>
                  <a:pt x="999464" y="2779367"/>
                </a:lnTo>
                <a:lnTo>
                  <a:pt x="1008660" y="2730795"/>
                </a:lnTo>
                <a:lnTo>
                  <a:pt x="1016151" y="2680674"/>
                </a:lnTo>
                <a:lnTo>
                  <a:pt x="1021953" y="2628991"/>
                </a:lnTo>
                <a:lnTo>
                  <a:pt x="1026079" y="2575731"/>
                </a:lnTo>
                <a:lnTo>
                  <a:pt x="1028544" y="2520880"/>
                </a:lnTo>
                <a:lnTo>
                  <a:pt x="1029363" y="2464423"/>
                </a:lnTo>
                <a:lnTo>
                  <a:pt x="1029363" y="0"/>
                </a:lnTo>
                <a:lnTo>
                  <a:pt x="1076581" y="0"/>
                </a:lnTo>
                <a:lnTo>
                  <a:pt x="1076581" y="2464423"/>
                </a:lnTo>
                <a:lnTo>
                  <a:pt x="1075749" y="2520898"/>
                </a:lnTo>
                <a:lnTo>
                  <a:pt x="1073247" y="2575875"/>
                </a:lnTo>
                <a:lnTo>
                  <a:pt x="1069066" y="2629361"/>
                </a:lnTo>
                <a:lnTo>
                  <a:pt x="1063201" y="2681364"/>
                </a:lnTo>
                <a:lnTo>
                  <a:pt x="1055642" y="2731892"/>
                </a:lnTo>
                <a:lnTo>
                  <a:pt x="1046382" y="2780952"/>
                </a:lnTo>
                <a:lnTo>
                  <a:pt x="1035413" y="2828552"/>
                </a:lnTo>
                <a:lnTo>
                  <a:pt x="1022728" y="2874701"/>
                </a:lnTo>
                <a:lnTo>
                  <a:pt x="1008318" y="2919404"/>
                </a:lnTo>
                <a:lnTo>
                  <a:pt x="992177" y="2962671"/>
                </a:lnTo>
                <a:lnTo>
                  <a:pt x="974295" y="3004509"/>
                </a:lnTo>
                <a:lnTo>
                  <a:pt x="954667" y="3044926"/>
                </a:lnTo>
                <a:lnTo>
                  <a:pt x="933283" y="3083928"/>
                </a:lnTo>
                <a:lnTo>
                  <a:pt x="910136" y="3121525"/>
                </a:lnTo>
                <a:lnTo>
                  <a:pt x="885219" y="3157723"/>
                </a:lnTo>
                <a:lnTo>
                  <a:pt x="858523" y="3192530"/>
                </a:lnTo>
                <a:lnTo>
                  <a:pt x="830041" y="3225955"/>
                </a:lnTo>
                <a:lnTo>
                  <a:pt x="799765" y="3258004"/>
                </a:lnTo>
                <a:lnTo>
                  <a:pt x="767687" y="3288685"/>
                </a:lnTo>
                <a:lnTo>
                  <a:pt x="733800" y="3318007"/>
                </a:lnTo>
                <a:lnTo>
                  <a:pt x="698096" y="3345976"/>
                </a:lnTo>
                <a:lnTo>
                  <a:pt x="660566" y="3372600"/>
                </a:lnTo>
                <a:lnTo>
                  <a:pt x="621205" y="3397888"/>
                </a:lnTo>
                <a:lnTo>
                  <a:pt x="580002" y="3421846"/>
                </a:lnTo>
                <a:lnTo>
                  <a:pt x="536952" y="3444483"/>
                </a:lnTo>
                <a:lnTo>
                  <a:pt x="492046" y="3465806"/>
                </a:lnTo>
                <a:lnTo>
                  <a:pt x="445276" y="3485823"/>
                </a:lnTo>
                <a:lnTo>
                  <a:pt x="396635" y="3504541"/>
                </a:lnTo>
                <a:lnTo>
                  <a:pt x="353395" y="3523239"/>
                </a:lnTo>
                <a:lnTo>
                  <a:pt x="308844" y="3541676"/>
                </a:lnTo>
                <a:lnTo>
                  <a:pt x="263243" y="3559593"/>
                </a:lnTo>
                <a:lnTo>
                  <a:pt x="216855" y="3576728"/>
                </a:lnTo>
                <a:lnTo>
                  <a:pt x="169942" y="3592823"/>
                </a:lnTo>
                <a:lnTo>
                  <a:pt x="122768" y="3607616"/>
                </a:lnTo>
                <a:close/>
              </a:path>
            </a:pathLst>
          </a:custGeom>
          <a:solidFill>
            <a:srgbClr val="58799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295024" y="291173"/>
            <a:ext cx="2021205" cy="3608070"/>
          </a:xfrm>
          <a:custGeom>
            <a:avLst/>
            <a:gdLst/>
            <a:ahLst/>
            <a:cxnLst/>
            <a:rect l="l" t="t" r="r" b="b"/>
            <a:pathLst>
              <a:path w="2021204" h="3608070">
                <a:moveTo>
                  <a:pt x="1501548" y="3185947"/>
                </a:moveTo>
                <a:lnTo>
                  <a:pt x="1528108" y="3161788"/>
                </a:lnTo>
                <a:lnTo>
                  <a:pt x="1551127" y="3133238"/>
                </a:lnTo>
                <a:lnTo>
                  <a:pt x="1570605" y="3102930"/>
                </a:lnTo>
                <a:lnTo>
                  <a:pt x="1586541" y="3073501"/>
                </a:lnTo>
                <a:lnTo>
                  <a:pt x="1625628" y="3047566"/>
                </a:lnTo>
                <a:lnTo>
                  <a:pt x="1662386" y="3020049"/>
                </a:lnTo>
                <a:lnTo>
                  <a:pt x="1696838" y="2990926"/>
                </a:lnTo>
                <a:lnTo>
                  <a:pt x="1729010" y="2960171"/>
                </a:lnTo>
                <a:lnTo>
                  <a:pt x="1758928" y="2927760"/>
                </a:lnTo>
                <a:lnTo>
                  <a:pt x="1786614" y="2893669"/>
                </a:lnTo>
                <a:lnTo>
                  <a:pt x="1812096" y="2857874"/>
                </a:lnTo>
                <a:lnTo>
                  <a:pt x="1835396" y="2820348"/>
                </a:lnTo>
                <a:lnTo>
                  <a:pt x="1856540" y="2781068"/>
                </a:lnTo>
                <a:lnTo>
                  <a:pt x="1875552" y="2740010"/>
                </a:lnTo>
                <a:lnTo>
                  <a:pt x="1892459" y="2697149"/>
                </a:lnTo>
                <a:lnTo>
                  <a:pt x="1907283" y="2652459"/>
                </a:lnTo>
                <a:lnTo>
                  <a:pt x="1919927" y="2606364"/>
                </a:lnTo>
                <a:lnTo>
                  <a:pt x="1920050" y="2605917"/>
                </a:lnTo>
                <a:lnTo>
                  <a:pt x="1930798" y="2557424"/>
                </a:lnTo>
                <a:lnTo>
                  <a:pt x="1939513" y="2507177"/>
                </a:lnTo>
                <a:lnTo>
                  <a:pt x="1946258" y="2454930"/>
                </a:lnTo>
                <a:lnTo>
                  <a:pt x="1951046" y="2400732"/>
                </a:lnTo>
                <a:lnTo>
                  <a:pt x="1953900" y="2344559"/>
                </a:lnTo>
                <a:lnTo>
                  <a:pt x="1954846" y="2286385"/>
                </a:lnTo>
                <a:lnTo>
                  <a:pt x="1954846" y="0"/>
                </a:lnTo>
                <a:lnTo>
                  <a:pt x="2020952" y="0"/>
                </a:lnTo>
                <a:lnTo>
                  <a:pt x="2020952" y="2286385"/>
                </a:lnTo>
                <a:lnTo>
                  <a:pt x="2019987" y="2344151"/>
                </a:lnTo>
                <a:lnTo>
                  <a:pt x="2017089" y="2400124"/>
                </a:lnTo>
                <a:lnTo>
                  <a:pt x="2012254" y="2454318"/>
                </a:lnTo>
                <a:lnTo>
                  <a:pt x="2005478" y="2506747"/>
                </a:lnTo>
                <a:lnTo>
                  <a:pt x="1996754" y="2557424"/>
                </a:lnTo>
                <a:lnTo>
                  <a:pt x="1986177" y="2605917"/>
                </a:lnTo>
                <a:lnTo>
                  <a:pt x="1973449" y="2653581"/>
                </a:lnTo>
                <a:lnTo>
                  <a:pt x="1958858" y="2699088"/>
                </a:lnTo>
                <a:lnTo>
                  <a:pt x="1942301" y="2742898"/>
                </a:lnTo>
                <a:lnTo>
                  <a:pt x="1923775" y="2785027"/>
                </a:lnTo>
                <a:lnTo>
                  <a:pt x="1903274" y="2825488"/>
                </a:lnTo>
                <a:lnTo>
                  <a:pt x="1880793" y="2864294"/>
                </a:lnTo>
                <a:lnTo>
                  <a:pt x="1856329" y="2901460"/>
                </a:lnTo>
                <a:lnTo>
                  <a:pt x="1829876" y="2937000"/>
                </a:lnTo>
                <a:lnTo>
                  <a:pt x="1801430" y="2970926"/>
                </a:lnTo>
                <a:lnTo>
                  <a:pt x="1770986" y="3003254"/>
                </a:lnTo>
                <a:lnTo>
                  <a:pt x="1738540" y="3033997"/>
                </a:lnTo>
                <a:lnTo>
                  <a:pt x="1704087" y="3063169"/>
                </a:lnTo>
                <a:lnTo>
                  <a:pt x="1667621" y="3090784"/>
                </a:lnTo>
                <a:lnTo>
                  <a:pt x="1629139" y="3116855"/>
                </a:lnTo>
                <a:lnTo>
                  <a:pt x="1588636" y="3141396"/>
                </a:lnTo>
                <a:lnTo>
                  <a:pt x="1546107" y="3164422"/>
                </a:lnTo>
                <a:lnTo>
                  <a:pt x="1501548" y="3185947"/>
                </a:lnTo>
                <a:close/>
              </a:path>
              <a:path w="2021204" h="3608070">
                <a:moveTo>
                  <a:pt x="236092" y="3607616"/>
                </a:moveTo>
                <a:lnTo>
                  <a:pt x="0" y="3607616"/>
                </a:lnTo>
                <a:lnTo>
                  <a:pt x="49756" y="3594947"/>
                </a:lnTo>
                <a:lnTo>
                  <a:pt x="296516" y="3529517"/>
                </a:lnTo>
                <a:lnTo>
                  <a:pt x="539907" y="3460398"/>
                </a:lnTo>
                <a:lnTo>
                  <a:pt x="732195" y="3402253"/>
                </a:lnTo>
                <a:lnTo>
                  <a:pt x="922327" y="3341416"/>
                </a:lnTo>
                <a:lnTo>
                  <a:pt x="1110302" y="3277739"/>
                </a:lnTo>
                <a:lnTo>
                  <a:pt x="1249869" y="3228029"/>
                </a:lnTo>
                <a:lnTo>
                  <a:pt x="1388224" y="3176576"/>
                </a:lnTo>
                <a:lnTo>
                  <a:pt x="1430573" y="3156957"/>
                </a:lnTo>
                <a:lnTo>
                  <a:pt x="1472036" y="3139094"/>
                </a:lnTo>
                <a:lnTo>
                  <a:pt x="1511729" y="3121232"/>
                </a:lnTo>
                <a:lnTo>
                  <a:pt x="1548766" y="3101613"/>
                </a:lnTo>
                <a:lnTo>
                  <a:pt x="1527371" y="3129724"/>
                </a:lnTo>
                <a:lnTo>
                  <a:pt x="1505089" y="3157835"/>
                </a:lnTo>
                <a:lnTo>
                  <a:pt x="1481037" y="3185947"/>
                </a:lnTo>
                <a:lnTo>
                  <a:pt x="1454329" y="3214058"/>
                </a:lnTo>
                <a:lnTo>
                  <a:pt x="1445624" y="3215668"/>
                </a:lnTo>
                <a:lnTo>
                  <a:pt x="1434262" y="3219914"/>
                </a:lnTo>
                <a:lnTo>
                  <a:pt x="1421129" y="3225917"/>
                </a:lnTo>
                <a:lnTo>
                  <a:pt x="1407111" y="3232799"/>
                </a:lnTo>
                <a:lnTo>
                  <a:pt x="1220685" y="3302209"/>
                </a:lnTo>
                <a:lnTo>
                  <a:pt x="1030062" y="3369538"/>
                </a:lnTo>
                <a:lnTo>
                  <a:pt x="884656" y="3418354"/>
                </a:lnTo>
                <a:lnTo>
                  <a:pt x="737406" y="3465487"/>
                </a:lnTo>
                <a:lnTo>
                  <a:pt x="588533" y="3510716"/>
                </a:lnTo>
                <a:lnTo>
                  <a:pt x="438257" y="3553823"/>
                </a:lnTo>
                <a:lnTo>
                  <a:pt x="286801" y="3594587"/>
                </a:lnTo>
                <a:lnTo>
                  <a:pt x="236092" y="3607616"/>
                </a:lnTo>
                <a:close/>
              </a:path>
            </a:pathLst>
          </a:custGeom>
          <a:solidFill>
            <a:srgbClr val="99ACC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" name="bg 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49348" y="3364675"/>
            <a:ext cx="132211" cy="140556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259511" y="291172"/>
            <a:ext cx="9539605" cy="7233284"/>
          </a:xfrm>
          <a:custGeom>
            <a:avLst/>
            <a:gdLst/>
            <a:ahLst/>
            <a:cxnLst/>
            <a:rect l="l" t="t" r="r" b="b"/>
            <a:pathLst>
              <a:path w="9539605" h="7233284">
                <a:moveTo>
                  <a:pt x="0" y="0"/>
                </a:moveTo>
                <a:lnTo>
                  <a:pt x="9539363" y="0"/>
                </a:lnTo>
                <a:lnTo>
                  <a:pt x="9539363" y="7233031"/>
                </a:lnTo>
                <a:lnTo>
                  <a:pt x="0" y="7233031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27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93923" y="7299064"/>
            <a:ext cx="9271000" cy="0"/>
          </a:xfrm>
          <a:custGeom>
            <a:avLst/>
            <a:gdLst/>
            <a:ahLst/>
            <a:cxnLst/>
            <a:rect l="l" t="t" r="r" b="b"/>
            <a:pathLst>
              <a:path w="9271000" h="0">
                <a:moveTo>
                  <a:pt x="0" y="0"/>
                </a:moveTo>
                <a:lnTo>
                  <a:pt x="9270555" y="0"/>
                </a:lnTo>
              </a:path>
            </a:pathLst>
          </a:custGeom>
          <a:ln w="9525">
            <a:solidFill>
              <a:srgbClr val="0027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93923" y="824176"/>
            <a:ext cx="9271000" cy="0"/>
          </a:xfrm>
          <a:custGeom>
            <a:avLst/>
            <a:gdLst/>
            <a:ahLst/>
            <a:cxnLst/>
            <a:rect l="l" t="t" r="r" b="b"/>
            <a:pathLst>
              <a:path w="9271000" h="0">
                <a:moveTo>
                  <a:pt x="0" y="0"/>
                </a:moveTo>
                <a:lnTo>
                  <a:pt x="9270555" y="0"/>
                </a:lnTo>
              </a:path>
            </a:pathLst>
          </a:custGeom>
          <a:ln w="9525">
            <a:solidFill>
              <a:srgbClr val="0027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4709" y="1358595"/>
            <a:ext cx="5271135" cy="606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4275" y="4138758"/>
            <a:ext cx="183070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55"/>
              </a:lnSpc>
            </a:pPr>
            <a:r>
              <a:rPr dirty="0" sz="900" b="1">
                <a:latin typeface="Calibri"/>
                <a:cs typeface="Calibri"/>
              </a:rPr>
              <a:t>STRICTLY</a:t>
            </a:r>
            <a:r>
              <a:rPr dirty="0" sz="900" spc="-3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PRIVATE</a:t>
            </a:r>
            <a:r>
              <a:rPr dirty="0" sz="900" spc="-2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AND</a:t>
            </a:r>
            <a:r>
              <a:rPr dirty="0" sz="900" spc="-30" b="1">
                <a:latin typeface="Calibri"/>
                <a:cs typeface="Calibri"/>
              </a:rPr>
              <a:t> </a:t>
            </a:r>
            <a:r>
              <a:rPr dirty="0" sz="900" spc="-10" b="1">
                <a:latin typeface="Calibri"/>
                <a:cs typeface="Calibri"/>
              </a:rPr>
              <a:t>CONFIDENTIAL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508368" y="4024248"/>
            <a:ext cx="8961120" cy="3121025"/>
            <a:chOff x="508368" y="4024248"/>
            <a:chExt cx="8961120" cy="312102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05849" y="6537811"/>
              <a:ext cx="550268" cy="607193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597373" y="6579977"/>
              <a:ext cx="185530" cy="122282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08204" y="6609493"/>
              <a:ext cx="80115" cy="132823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8909403" y="6571544"/>
              <a:ext cx="25400" cy="127000"/>
            </a:xfrm>
            <a:custGeom>
              <a:avLst/>
              <a:gdLst/>
              <a:ahLst/>
              <a:cxnLst/>
              <a:rect l="l" t="t" r="r" b="b"/>
              <a:pathLst>
                <a:path w="25400" h="127000">
                  <a:moveTo>
                    <a:pt x="18974" y="25299"/>
                  </a:moveTo>
                  <a:lnTo>
                    <a:pt x="4216" y="25299"/>
                  </a:lnTo>
                  <a:lnTo>
                    <a:pt x="0" y="18974"/>
                  </a:lnTo>
                  <a:lnTo>
                    <a:pt x="0" y="6324"/>
                  </a:lnTo>
                  <a:lnTo>
                    <a:pt x="4216" y="0"/>
                  </a:lnTo>
                  <a:lnTo>
                    <a:pt x="18974" y="0"/>
                  </a:lnTo>
                  <a:lnTo>
                    <a:pt x="25299" y="6324"/>
                  </a:lnTo>
                  <a:lnTo>
                    <a:pt x="25299" y="18974"/>
                  </a:lnTo>
                  <a:lnTo>
                    <a:pt x="18974" y="25299"/>
                  </a:lnTo>
                  <a:close/>
                </a:path>
                <a:path w="25400" h="127000">
                  <a:moveTo>
                    <a:pt x="23191" y="126498"/>
                  </a:moveTo>
                  <a:lnTo>
                    <a:pt x="2108" y="126498"/>
                  </a:lnTo>
                  <a:lnTo>
                    <a:pt x="2108" y="40057"/>
                  </a:lnTo>
                  <a:lnTo>
                    <a:pt x="23191" y="40057"/>
                  </a:lnTo>
                  <a:lnTo>
                    <a:pt x="23191" y="126498"/>
                  </a:lnTo>
                  <a:close/>
                </a:path>
              </a:pathLst>
            </a:custGeom>
            <a:solidFill>
              <a:srgbClr val="0051A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957894" y="6582085"/>
              <a:ext cx="143364" cy="120173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9124449" y="6569435"/>
              <a:ext cx="21590" cy="128905"/>
            </a:xfrm>
            <a:custGeom>
              <a:avLst/>
              <a:gdLst/>
              <a:ahLst/>
              <a:cxnLst/>
              <a:rect l="l" t="t" r="r" b="b"/>
              <a:pathLst>
                <a:path w="21590" h="128904">
                  <a:moveTo>
                    <a:pt x="21083" y="128607"/>
                  </a:moveTo>
                  <a:lnTo>
                    <a:pt x="0" y="128607"/>
                  </a:lnTo>
                  <a:lnTo>
                    <a:pt x="0" y="0"/>
                  </a:lnTo>
                  <a:lnTo>
                    <a:pt x="21083" y="0"/>
                  </a:lnTo>
                  <a:lnTo>
                    <a:pt x="21083" y="128607"/>
                  </a:lnTo>
                  <a:close/>
                </a:path>
              </a:pathLst>
            </a:custGeom>
            <a:solidFill>
              <a:srgbClr val="0051A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597373" y="6780267"/>
              <a:ext cx="231913" cy="118065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852479" y="6765508"/>
              <a:ext cx="398469" cy="132823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508368" y="4024248"/>
              <a:ext cx="8961120" cy="482600"/>
            </a:xfrm>
            <a:custGeom>
              <a:avLst/>
              <a:gdLst/>
              <a:ahLst/>
              <a:cxnLst/>
              <a:rect l="l" t="t" r="r" b="b"/>
              <a:pathLst>
                <a:path w="8961120" h="482600">
                  <a:moveTo>
                    <a:pt x="8960916" y="0"/>
                  </a:moveTo>
                  <a:lnTo>
                    <a:pt x="0" y="0"/>
                  </a:lnTo>
                  <a:lnTo>
                    <a:pt x="0" y="482434"/>
                  </a:lnTo>
                  <a:lnTo>
                    <a:pt x="8960916" y="482434"/>
                  </a:lnTo>
                  <a:lnTo>
                    <a:pt x="89609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Imperial</a:t>
            </a:r>
            <a:r>
              <a:rPr dirty="0" spc="-70"/>
              <a:t> </a:t>
            </a:r>
            <a:r>
              <a:rPr dirty="0"/>
              <a:t>Valley</a:t>
            </a:r>
            <a:r>
              <a:rPr dirty="0" spc="-45"/>
              <a:t> </a:t>
            </a:r>
            <a:r>
              <a:rPr dirty="0"/>
              <a:t>Economic</a:t>
            </a:r>
            <a:r>
              <a:rPr dirty="0" spc="-35"/>
              <a:t> </a:t>
            </a:r>
            <a:r>
              <a:rPr dirty="0"/>
              <a:t>&amp;</a:t>
            </a:r>
            <a:r>
              <a:rPr dirty="0" spc="-35"/>
              <a:t> </a:t>
            </a:r>
            <a:r>
              <a:rPr dirty="0"/>
              <a:t>Energy</a:t>
            </a:r>
            <a:r>
              <a:rPr dirty="0" spc="-45"/>
              <a:t> </a:t>
            </a:r>
            <a:r>
              <a:rPr dirty="0" spc="-10"/>
              <a:t>Summit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/>
              <a:t>Project</a:t>
            </a:r>
            <a:r>
              <a:rPr dirty="0" sz="1800" spc="-45"/>
              <a:t> </a:t>
            </a:r>
            <a:r>
              <a:rPr dirty="0" sz="1800" spc="-10"/>
              <a:t>Finance</a:t>
            </a:r>
            <a:endParaRPr sz="1800"/>
          </a:p>
        </p:txBody>
      </p:sp>
      <p:sp>
        <p:nvSpPr>
          <p:cNvPr id="14" name="object 14" descr=""/>
          <p:cNvSpPr txBox="1"/>
          <p:nvPr/>
        </p:nvSpPr>
        <p:spPr>
          <a:xfrm>
            <a:off x="484709" y="3159963"/>
            <a:ext cx="10198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 i="1">
                <a:solidFill>
                  <a:srgbClr val="FFFFFF"/>
                </a:solidFill>
                <a:latin typeface="Arial"/>
                <a:cs typeface="Arial"/>
              </a:rPr>
              <a:t>June</a:t>
            </a:r>
            <a:r>
              <a:rPr dirty="0" sz="1200" spc="-10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b="1" i="1">
                <a:solidFill>
                  <a:srgbClr val="FFFFFF"/>
                </a:solidFill>
                <a:latin typeface="Arial"/>
                <a:cs typeface="Arial"/>
              </a:rPr>
              <a:t>11,</a:t>
            </a:r>
            <a:r>
              <a:rPr dirty="0" sz="1200" spc="-10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 b="1" i="1">
                <a:solidFill>
                  <a:srgbClr val="FFFFFF"/>
                </a:solidFill>
                <a:latin typeface="Arial"/>
                <a:cs typeface="Arial"/>
              </a:rPr>
              <a:t>2025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95669" y="4164119"/>
            <a:ext cx="51968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latin typeface="Arial"/>
                <a:cs typeface="Arial"/>
              </a:rPr>
              <a:t>Ian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L.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Parker</a:t>
            </a:r>
            <a:r>
              <a:rPr dirty="0" sz="1600">
                <a:latin typeface="Arial"/>
                <a:cs typeface="Arial"/>
              </a:rPr>
              <a:t>,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Managing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Director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at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RBC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Capital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Markets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97409" y="6576253"/>
            <a:ext cx="1511298" cy="64134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93415" y="520105"/>
            <a:ext cx="9243060" cy="4826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70" i="1">
                <a:solidFill>
                  <a:srgbClr val="8EC540"/>
                </a:solidFill>
                <a:latin typeface="Arial"/>
                <a:cs typeface="Arial"/>
              </a:rPr>
              <a:t>RBCCM</a:t>
            </a:r>
            <a:r>
              <a:rPr dirty="0" sz="1600" spc="-110" i="1">
                <a:solidFill>
                  <a:srgbClr val="8EC540"/>
                </a:solidFill>
                <a:latin typeface="Arial"/>
                <a:cs typeface="Arial"/>
              </a:rPr>
              <a:t> </a:t>
            </a:r>
            <a:r>
              <a:rPr dirty="0" sz="1600" spc="-85" i="1">
                <a:solidFill>
                  <a:srgbClr val="8EC540"/>
                </a:solidFill>
                <a:latin typeface="Arial"/>
                <a:cs typeface="Arial"/>
              </a:rPr>
              <a:t>Disclaimer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90"/>
              </a:spcBef>
            </a:pPr>
            <a:endParaRPr sz="1600">
              <a:latin typeface="Arial"/>
              <a:cs typeface="Arial"/>
            </a:endParaRPr>
          </a:p>
          <a:p>
            <a:pPr marL="182880" marR="116839" indent="-146685">
              <a:lnSpc>
                <a:spcPct val="100000"/>
              </a:lnSpc>
              <a:buClr>
                <a:srgbClr val="0051A4"/>
              </a:buClr>
              <a:buFont typeface="Wingdings"/>
              <a:buChar char=""/>
              <a:tabLst>
                <a:tab pos="182880" algn="l"/>
              </a:tabLst>
            </a:pPr>
            <a:r>
              <a:rPr dirty="0" sz="1100">
                <a:latin typeface="Palatino Linotype"/>
                <a:cs typeface="Palatino Linotype"/>
              </a:rPr>
              <a:t>RBC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Capital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Markets,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LLC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(RBCCM)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is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providing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information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contained</a:t>
            </a:r>
            <a:r>
              <a:rPr dirty="0" sz="1100" spc="-5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this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presentation</a:t>
            </a:r>
            <a:r>
              <a:rPr dirty="0" sz="1100" spc="-6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for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discussion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purposes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only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and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not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 spc="-25">
                <a:latin typeface="Palatino Linotype"/>
                <a:cs typeface="Palatino Linotype"/>
              </a:rPr>
              <a:t>in </a:t>
            </a:r>
            <a:r>
              <a:rPr dirty="0" sz="1100">
                <a:latin typeface="Palatino Linotype"/>
                <a:cs typeface="Palatino Linotype"/>
              </a:rPr>
              <a:t>connection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with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RBCCM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serving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as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underwriter,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investment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banker,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municipal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advisor,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financial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advisor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fiduciary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financial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transaction </a:t>
            </a:r>
            <a:r>
              <a:rPr dirty="0" sz="1100">
                <a:latin typeface="Palatino Linotype"/>
                <a:cs typeface="Palatino Linotype"/>
              </a:rPr>
              <a:t>participant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other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person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entity.</a:t>
            </a:r>
            <a:r>
              <a:rPr dirty="0" sz="1100" spc="2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RBCCM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will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not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have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duties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 liability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person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entity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connection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with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information </a:t>
            </a:r>
            <a:r>
              <a:rPr dirty="0" sz="1100">
                <a:latin typeface="Palatino Linotype"/>
                <a:cs typeface="Palatino Linotype"/>
              </a:rPr>
              <a:t>being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provided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herein.</a:t>
            </a:r>
            <a:r>
              <a:rPr dirty="0" sz="1100" spc="2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information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provided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is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not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intended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and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should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not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be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construed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as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“advice”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within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meaning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Section </a:t>
            </a:r>
            <a:r>
              <a:rPr dirty="0" sz="1100">
                <a:latin typeface="Palatino Linotype"/>
                <a:cs typeface="Palatino Linotype"/>
              </a:rPr>
              <a:t>15B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Securities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Exchange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Act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1934.</a:t>
            </a:r>
            <a:r>
              <a:rPr dirty="0" sz="1100" spc="2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recipient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should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consult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with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its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own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legal,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accounting,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tax,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financial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and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other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advisors,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 spc="-25">
                <a:latin typeface="Palatino Linotype"/>
                <a:cs typeface="Palatino Linotype"/>
              </a:rPr>
              <a:t>as </a:t>
            </a:r>
            <a:r>
              <a:rPr dirty="0" sz="1100">
                <a:latin typeface="Palatino Linotype"/>
                <a:cs typeface="Palatino Linotype"/>
              </a:rPr>
              <a:t>applicable,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extent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it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deems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appropriate.</a:t>
            </a:r>
            <a:endParaRPr sz="11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30"/>
              </a:spcBef>
              <a:buClr>
                <a:srgbClr val="0051A4"/>
              </a:buClr>
              <a:buFont typeface="Wingdings"/>
              <a:buChar char=""/>
            </a:pPr>
            <a:endParaRPr sz="1100">
              <a:latin typeface="Palatino Linotype"/>
              <a:cs typeface="Palatino Linotype"/>
            </a:endParaRPr>
          </a:p>
          <a:p>
            <a:pPr marL="182880" marR="48895" indent="-146685">
              <a:lnSpc>
                <a:spcPct val="100000"/>
              </a:lnSpc>
              <a:buClr>
                <a:srgbClr val="0051A4"/>
              </a:buClr>
              <a:buFont typeface="Wingdings"/>
              <a:buChar char=""/>
              <a:tabLst>
                <a:tab pos="182880" algn="l"/>
              </a:tabLst>
            </a:pP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information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contained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this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presentation</a:t>
            </a:r>
            <a:r>
              <a:rPr dirty="0" sz="1100" spc="-5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has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been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compiled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from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sources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believed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be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reliable,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but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representation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warranty,</a:t>
            </a:r>
            <a:r>
              <a:rPr dirty="0" sz="1100" spc="-50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express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implied,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is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made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by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RBCCM,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its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affiliates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 any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other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person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as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its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accuracy,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completeness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correctness.</a:t>
            </a:r>
            <a:r>
              <a:rPr dirty="0" sz="1100" spc="229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information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and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 spc="-25">
                <a:latin typeface="Palatino Linotype"/>
                <a:cs typeface="Palatino Linotype"/>
              </a:rPr>
              <a:t>any </a:t>
            </a:r>
            <a:r>
              <a:rPr dirty="0" sz="1100">
                <a:latin typeface="Palatino Linotype"/>
                <a:cs typeface="Palatino Linotype"/>
              </a:rPr>
              <a:t>analyses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these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materials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reflect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prevailing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conditions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and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RBCCM’s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views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as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this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date,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all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which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are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subject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change.</a:t>
            </a:r>
            <a:r>
              <a:rPr dirty="0" sz="1100" spc="2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printed </a:t>
            </a:r>
            <a:r>
              <a:rPr dirty="0" sz="1100">
                <a:latin typeface="Palatino Linotype"/>
                <a:cs typeface="Palatino Linotype"/>
              </a:rPr>
              <a:t>presentation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is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incomplete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without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reference</a:t>
            </a:r>
            <a:r>
              <a:rPr dirty="0" sz="1100" spc="-5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oral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presentation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other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written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materials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that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supplement</a:t>
            </a:r>
            <a:r>
              <a:rPr dirty="0" sz="1100" spc="-50">
                <a:latin typeface="Palatino Linotype"/>
                <a:cs typeface="Palatino Linotype"/>
              </a:rPr>
              <a:t> </a:t>
            </a:r>
            <a:r>
              <a:rPr dirty="0" sz="1100" spc="-25">
                <a:latin typeface="Palatino Linotype"/>
                <a:cs typeface="Palatino Linotype"/>
              </a:rPr>
              <a:t>it.</a:t>
            </a:r>
            <a:endParaRPr sz="11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40"/>
              </a:spcBef>
              <a:buClr>
                <a:srgbClr val="0051A4"/>
              </a:buClr>
              <a:buFont typeface="Wingdings"/>
              <a:buChar char=""/>
            </a:pPr>
            <a:endParaRPr sz="1100">
              <a:latin typeface="Palatino Linotype"/>
              <a:cs typeface="Palatino Linotype"/>
            </a:endParaRPr>
          </a:p>
          <a:p>
            <a:pPr marL="182880" marR="341630" indent="-146685">
              <a:lnSpc>
                <a:spcPct val="100000"/>
              </a:lnSpc>
              <a:buClr>
                <a:srgbClr val="0051A4"/>
              </a:buClr>
              <a:buFont typeface="Wingdings"/>
              <a:buChar char=""/>
              <a:tabLst>
                <a:tab pos="182880" algn="l"/>
              </a:tabLst>
            </a:pP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material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contained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herein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is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not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product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research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department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 the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RBCCM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its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affiliates.</a:t>
            </a:r>
            <a:r>
              <a:rPr dirty="0" sz="1100" spc="2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Nothing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herein</a:t>
            </a:r>
            <a:r>
              <a:rPr dirty="0" sz="1100" spc="-5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constitutes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 spc="-50">
                <a:latin typeface="Palatino Linotype"/>
                <a:cs typeface="Palatino Linotype"/>
              </a:rPr>
              <a:t>a </a:t>
            </a:r>
            <a:r>
              <a:rPr dirty="0" sz="1100" spc="-10">
                <a:latin typeface="Palatino Linotype"/>
                <a:cs typeface="Palatino Linotype"/>
              </a:rPr>
              <a:t>recommendation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security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regarding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issuer,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nor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is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it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intended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provide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information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sufficient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make an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investment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decision.</a:t>
            </a:r>
            <a:endParaRPr sz="11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40"/>
              </a:spcBef>
              <a:buClr>
                <a:srgbClr val="0051A4"/>
              </a:buClr>
              <a:buFont typeface="Wingdings"/>
              <a:buChar char=""/>
            </a:pPr>
            <a:endParaRPr sz="1100">
              <a:latin typeface="Palatino Linotype"/>
              <a:cs typeface="Palatino Linotype"/>
            </a:endParaRPr>
          </a:p>
          <a:p>
            <a:pPr marL="182880" marR="5080" indent="-146685">
              <a:lnSpc>
                <a:spcPct val="100000"/>
              </a:lnSpc>
              <a:buClr>
                <a:srgbClr val="0051A4"/>
              </a:buClr>
              <a:buFont typeface="Wingdings"/>
              <a:buChar char=""/>
              <a:tabLst>
                <a:tab pos="182880" algn="l"/>
              </a:tabLst>
            </a:pPr>
            <a:r>
              <a:rPr dirty="0" sz="1100">
                <a:latin typeface="Palatino Linotype"/>
                <a:cs typeface="Palatino Linotype"/>
              </a:rPr>
              <a:t>IRS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Circular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230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Disclosure: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RBCCM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and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its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affiliates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do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not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provide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tax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advice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and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nothing</a:t>
            </a:r>
            <a:r>
              <a:rPr dirty="0" sz="1100" spc="-5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contained</a:t>
            </a:r>
            <a:r>
              <a:rPr dirty="0" sz="1100" spc="-5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herein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should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construed</a:t>
            </a:r>
            <a:r>
              <a:rPr dirty="0" sz="1100" spc="-5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as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tax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advice.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discussion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U.S.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tax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matters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contained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herein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(including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attachments)</a:t>
            </a:r>
            <a:r>
              <a:rPr dirty="0" sz="1100" spc="-5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(i)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was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not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intended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written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be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used,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and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cannot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be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used,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 spc="-25">
                <a:latin typeface="Palatino Linotype"/>
                <a:cs typeface="Palatino Linotype"/>
              </a:rPr>
              <a:t>by </a:t>
            </a:r>
            <a:r>
              <a:rPr dirty="0" sz="1100">
                <a:latin typeface="Palatino Linotype"/>
                <a:cs typeface="Palatino Linotype"/>
              </a:rPr>
              <a:t>you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for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purpose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avoiding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tax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penalties;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and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(ii)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was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written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connection</a:t>
            </a:r>
            <a:r>
              <a:rPr dirty="0" sz="1100" spc="-5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with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promotion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marketing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matters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addressed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herein. </a:t>
            </a:r>
            <a:r>
              <a:rPr dirty="0" sz="1100">
                <a:latin typeface="Palatino Linotype"/>
                <a:cs typeface="Palatino Linotype"/>
              </a:rPr>
              <a:t>Accordingly,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you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should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seek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advice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based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upon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your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particular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circumstances</a:t>
            </a:r>
            <a:r>
              <a:rPr dirty="0" sz="1100" spc="-6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from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independent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tax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advisor.</a:t>
            </a:r>
            <a:endParaRPr sz="11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625"/>
              </a:spcBef>
              <a:buClr>
                <a:srgbClr val="0051A4"/>
              </a:buClr>
              <a:buFont typeface="Wingdings"/>
              <a:buChar char=""/>
            </a:pPr>
            <a:endParaRPr sz="1100">
              <a:latin typeface="Palatino Linotype"/>
              <a:cs typeface="Palatino Linotype"/>
            </a:endParaRPr>
          </a:p>
          <a:p>
            <a:pPr marL="182880" marR="126364" indent="-146685">
              <a:lnSpc>
                <a:spcPct val="100000"/>
              </a:lnSpc>
              <a:buClr>
                <a:srgbClr val="0051A4"/>
              </a:buClr>
              <a:buFont typeface="Wingdings"/>
              <a:buChar char=""/>
              <a:tabLst>
                <a:tab pos="182880" algn="l"/>
              </a:tabLst>
            </a:pPr>
            <a:r>
              <a:rPr dirty="0" sz="1100">
                <a:latin typeface="Palatino Linotype"/>
                <a:cs typeface="Palatino Linotype"/>
              </a:rPr>
              <a:t>This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presentation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is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proprietary</a:t>
            </a:r>
            <a:r>
              <a:rPr dirty="0" sz="1100" spc="-5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RBCCM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and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may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not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be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disclosed,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reproduced,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distributed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used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for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other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purpose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without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RBCCM’s </a:t>
            </a:r>
            <a:r>
              <a:rPr dirty="0" sz="1100">
                <a:latin typeface="Palatino Linotype"/>
                <a:cs typeface="Palatino Linotype"/>
              </a:rPr>
              <a:t>express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written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consent.</a:t>
            </a:r>
            <a:r>
              <a:rPr dirty="0" sz="1100" spc="229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To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fullest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extent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permitted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by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law,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RBCCM,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its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affiliates,</a:t>
            </a:r>
            <a:r>
              <a:rPr dirty="0" sz="1100" spc="-5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 any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other</a:t>
            </a:r>
            <a:r>
              <a:rPr dirty="0" sz="1100" spc="-3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person,</a:t>
            </a:r>
            <a:r>
              <a:rPr dirty="0" sz="1100" spc="-4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accepts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no</a:t>
            </a:r>
            <a:r>
              <a:rPr dirty="0" sz="1100" spc="-2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liability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whatsoever </a:t>
            </a:r>
            <a:r>
              <a:rPr dirty="0" sz="1100">
                <a:latin typeface="Palatino Linotype"/>
                <a:cs typeface="Palatino Linotype"/>
              </a:rPr>
              <a:t>for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direct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 </a:t>
            </a:r>
            <a:r>
              <a:rPr dirty="0" sz="1100" spc="-10">
                <a:latin typeface="Palatino Linotype"/>
                <a:cs typeface="Palatino Linotype"/>
              </a:rPr>
              <a:t>consequential</a:t>
            </a:r>
            <a:r>
              <a:rPr dirty="0" sz="1100" spc="-3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loss arising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from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any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use</a:t>
            </a:r>
            <a:r>
              <a:rPr dirty="0" sz="1100" spc="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of</a:t>
            </a:r>
            <a:r>
              <a:rPr dirty="0" sz="1100" spc="-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this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communication</a:t>
            </a:r>
            <a:r>
              <a:rPr dirty="0" sz="1100" spc="-1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or</a:t>
            </a:r>
            <a:r>
              <a:rPr dirty="0" sz="1100" spc="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the</a:t>
            </a:r>
            <a:r>
              <a:rPr dirty="0" sz="1100" spc="-10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information</a:t>
            </a:r>
            <a:r>
              <a:rPr dirty="0" sz="1100" spc="-25">
                <a:latin typeface="Palatino Linotype"/>
                <a:cs typeface="Palatino Linotype"/>
              </a:rPr>
              <a:t> </a:t>
            </a:r>
            <a:r>
              <a:rPr dirty="0" sz="1100">
                <a:latin typeface="Palatino Linotype"/>
                <a:cs typeface="Palatino Linotype"/>
              </a:rPr>
              <a:t>contained</a:t>
            </a:r>
            <a:r>
              <a:rPr dirty="0" sz="1100" spc="-40">
                <a:latin typeface="Palatino Linotype"/>
                <a:cs typeface="Palatino Linotype"/>
              </a:rPr>
              <a:t> </a:t>
            </a:r>
            <a:r>
              <a:rPr dirty="0" sz="1100" spc="-10">
                <a:latin typeface="Palatino Linotype"/>
                <a:cs typeface="Palatino Linotype"/>
              </a:rPr>
              <a:t>herein.</a:t>
            </a:r>
            <a:endParaRPr sz="1100">
              <a:latin typeface="Palatino Linotype"/>
              <a:cs typeface="Palatino Linotype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05672" y="7337804"/>
            <a:ext cx="965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9833" y="870144"/>
            <a:ext cx="8158732" cy="6284667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413384" y="511808"/>
            <a:ext cx="79260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10" i="1">
                <a:solidFill>
                  <a:srgbClr val="8EC540"/>
                </a:solidFill>
                <a:latin typeface="Arial Narrow"/>
                <a:cs typeface="Arial Narrow"/>
              </a:rPr>
              <a:t>SVE:An</a:t>
            </a:r>
            <a:r>
              <a:rPr dirty="0" sz="1600" spc="-65" i="1">
                <a:solidFill>
                  <a:srgbClr val="8EC540"/>
                </a:solidFill>
                <a:latin typeface="Arial Narrow"/>
                <a:cs typeface="Arial Narrow"/>
              </a:rPr>
              <a:t> </a:t>
            </a:r>
            <a:r>
              <a:rPr dirty="0" sz="1600" spc="45" i="1">
                <a:solidFill>
                  <a:srgbClr val="8EC540"/>
                </a:solidFill>
                <a:latin typeface="Arial Narrow"/>
                <a:cs typeface="Arial Narrow"/>
              </a:rPr>
              <a:t>integrated</a:t>
            </a:r>
            <a:r>
              <a:rPr dirty="0" sz="1600" spc="40" i="1">
                <a:solidFill>
                  <a:srgbClr val="8EC540"/>
                </a:solidFill>
                <a:latin typeface="Arial Narrow"/>
                <a:cs typeface="Arial Narrow"/>
              </a:rPr>
              <a:t> </a:t>
            </a:r>
            <a:r>
              <a:rPr dirty="0" sz="1600" i="1">
                <a:solidFill>
                  <a:srgbClr val="8EC540"/>
                </a:solidFill>
                <a:latin typeface="Arial Narrow"/>
                <a:cs typeface="Arial Narrow"/>
              </a:rPr>
              <a:t>sugarcane ethanol</a:t>
            </a:r>
            <a:r>
              <a:rPr dirty="0" sz="1600" spc="75" i="1">
                <a:solidFill>
                  <a:srgbClr val="8EC540"/>
                </a:solidFill>
                <a:latin typeface="Arial Narrow"/>
                <a:cs typeface="Arial Narrow"/>
              </a:rPr>
              <a:t> </a:t>
            </a:r>
            <a:r>
              <a:rPr dirty="0" sz="1600" spc="85" i="1">
                <a:solidFill>
                  <a:srgbClr val="8EC540"/>
                </a:solidFill>
                <a:latin typeface="Arial Narrow"/>
                <a:cs typeface="Arial Narrow"/>
              </a:rPr>
              <a:t>facility</a:t>
            </a:r>
            <a:r>
              <a:rPr dirty="0" sz="1600" spc="180" i="1">
                <a:solidFill>
                  <a:srgbClr val="8EC540"/>
                </a:solidFill>
                <a:latin typeface="Arial Narrow"/>
                <a:cs typeface="Arial Narrow"/>
              </a:rPr>
              <a:t> </a:t>
            </a:r>
            <a:r>
              <a:rPr dirty="0" sz="1600" i="1">
                <a:solidFill>
                  <a:srgbClr val="8EC540"/>
                </a:solidFill>
                <a:latin typeface="Arial Narrow"/>
                <a:cs typeface="Arial Narrow"/>
              </a:rPr>
              <a:t>producing</a:t>
            </a:r>
            <a:r>
              <a:rPr dirty="0" sz="1600" spc="-25" i="1">
                <a:solidFill>
                  <a:srgbClr val="8EC540"/>
                </a:solidFill>
                <a:latin typeface="Arial Narrow"/>
                <a:cs typeface="Arial Narrow"/>
              </a:rPr>
              <a:t> </a:t>
            </a:r>
            <a:r>
              <a:rPr dirty="0" sz="1600" spc="-60" i="1">
                <a:solidFill>
                  <a:srgbClr val="8EC540"/>
                </a:solidFill>
                <a:latin typeface="Arial Narrow"/>
                <a:cs typeface="Arial Narrow"/>
              </a:rPr>
              <a:t>The</a:t>
            </a:r>
            <a:r>
              <a:rPr dirty="0" sz="1600" spc="-75" i="1">
                <a:solidFill>
                  <a:srgbClr val="8EC540"/>
                </a:solidFill>
                <a:latin typeface="Arial Narrow"/>
                <a:cs typeface="Arial Narrow"/>
              </a:rPr>
              <a:t> </a:t>
            </a:r>
            <a:r>
              <a:rPr dirty="0" sz="1600" i="1">
                <a:solidFill>
                  <a:srgbClr val="8EC540"/>
                </a:solidFill>
                <a:latin typeface="Arial Narrow"/>
                <a:cs typeface="Arial Narrow"/>
              </a:rPr>
              <a:t>Lowest</a:t>
            </a:r>
            <a:r>
              <a:rPr dirty="0" sz="1600" spc="-5" i="1">
                <a:solidFill>
                  <a:srgbClr val="8EC540"/>
                </a:solidFill>
                <a:latin typeface="Arial Narrow"/>
                <a:cs typeface="Arial Narrow"/>
              </a:rPr>
              <a:t> </a:t>
            </a:r>
            <a:r>
              <a:rPr dirty="0" sz="1600" spc="-90" i="1">
                <a:solidFill>
                  <a:srgbClr val="8EC540"/>
                </a:solidFill>
                <a:latin typeface="Arial Narrow"/>
                <a:cs typeface="Arial Narrow"/>
              </a:rPr>
              <a:t>CI</a:t>
            </a:r>
            <a:r>
              <a:rPr dirty="0" sz="1600" spc="-135" i="1">
                <a:solidFill>
                  <a:srgbClr val="8EC540"/>
                </a:solidFill>
                <a:latin typeface="Arial Narrow"/>
                <a:cs typeface="Arial Narrow"/>
              </a:rPr>
              <a:t> </a:t>
            </a:r>
            <a:r>
              <a:rPr dirty="0" sz="1600" i="1">
                <a:solidFill>
                  <a:srgbClr val="8EC540"/>
                </a:solidFill>
                <a:latin typeface="Arial Narrow"/>
                <a:cs typeface="Arial Narrow"/>
              </a:rPr>
              <a:t>Biofuel</a:t>
            </a:r>
            <a:r>
              <a:rPr dirty="0" sz="1600" spc="10" i="1">
                <a:solidFill>
                  <a:srgbClr val="8EC540"/>
                </a:solidFill>
                <a:latin typeface="Arial Narrow"/>
                <a:cs typeface="Arial Narrow"/>
              </a:rPr>
              <a:t> </a:t>
            </a:r>
            <a:r>
              <a:rPr dirty="0" sz="1600" spc="55" i="1">
                <a:solidFill>
                  <a:srgbClr val="8EC540"/>
                </a:solidFill>
                <a:latin typeface="Arial Narrow"/>
                <a:cs typeface="Arial Narrow"/>
              </a:rPr>
              <a:t>from</a:t>
            </a:r>
            <a:r>
              <a:rPr dirty="0" sz="1600" spc="125" i="1">
                <a:solidFill>
                  <a:srgbClr val="8EC540"/>
                </a:solidFill>
                <a:latin typeface="Arial Narrow"/>
                <a:cs typeface="Arial Narrow"/>
              </a:rPr>
              <a:t> </a:t>
            </a:r>
            <a:r>
              <a:rPr dirty="0" sz="1600" spc="70" i="1">
                <a:solidFill>
                  <a:srgbClr val="8EC540"/>
                </a:solidFill>
                <a:latin typeface="Arial Narrow"/>
                <a:cs typeface="Arial Narrow"/>
              </a:rPr>
              <a:t>controlled</a:t>
            </a:r>
            <a:r>
              <a:rPr dirty="0" sz="1600" spc="140" i="1">
                <a:solidFill>
                  <a:srgbClr val="8EC540"/>
                </a:solidFill>
                <a:latin typeface="Arial Narrow"/>
                <a:cs typeface="Arial Narrow"/>
              </a:rPr>
              <a:t> </a:t>
            </a:r>
            <a:r>
              <a:rPr dirty="0" sz="1600" spc="-10" i="1">
                <a:solidFill>
                  <a:srgbClr val="8EC540"/>
                </a:solidFill>
                <a:latin typeface="Arial Narrow"/>
                <a:cs typeface="Arial Narrow"/>
              </a:rPr>
              <a:t>Feedstock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143968" y="7326636"/>
            <a:ext cx="15328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solidFill>
                  <a:srgbClr val="424142"/>
                </a:solidFill>
                <a:latin typeface="Palatino Linotype"/>
                <a:cs typeface="Palatino Linotype"/>
              </a:rPr>
              <a:t>Sugar</a:t>
            </a:r>
            <a:r>
              <a:rPr dirty="0" sz="1000" spc="110">
                <a:solidFill>
                  <a:srgbClr val="424142"/>
                </a:solidFill>
                <a:latin typeface="Palatino Linotype"/>
                <a:cs typeface="Palatino Linotype"/>
              </a:rPr>
              <a:t> </a:t>
            </a:r>
            <a:r>
              <a:rPr dirty="0" sz="1000">
                <a:solidFill>
                  <a:srgbClr val="424142"/>
                </a:solidFill>
                <a:latin typeface="Palatino Linotype"/>
                <a:cs typeface="Palatino Linotype"/>
              </a:rPr>
              <a:t>Valley</a:t>
            </a:r>
            <a:r>
              <a:rPr dirty="0" sz="1000" spc="114">
                <a:solidFill>
                  <a:srgbClr val="424142"/>
                </a:solidFill>
                <a:latin typeface="Palatino Linotype"/>
                <a:cs typeface="Palatino Linotype"/>
              </a:rPr>
              <a:t> </a:t>
            </a:r>
            <a:r>
              <a:rPr dirty="0" sz="1000">
                <a:solidFill>
                  <a:srgbClr val="424142"/>
                </a:solidFill>
                <a:latin typeface="Palatino Linotype"/>
                <a:cs typeface="Palatino Linotype"/>
              </a:rPr>
              <a:t>Energy,</a:t>
            </a:r>
            <a:r>
              <a:rPr dirty="0" sz="1000" spc="100">
                <a:solidFill>
                  <a:srgbClr val="424142"/>
                </a:solidFill>
                <a:latin typeface="Palatino Linotype"/>
                <a:cs typeface="Palatino Linotype"/>
              </a:rPr>
              <a:t> </a:t>
            </a:r>
            <a:r>
              <a:rPr dirty="0" sz="1000" spc="-25">
                <a:solidFill>
                  <a:srgbClr val="424142"/>
                </a:solidFill>
                <a:latin typeface="Palatino Linotype"/>
                <a:cs typeface="Palatino Linotype"/>
              </a:rPr>
              <a:t>LLC</a:t>
            </a:r>
            <a:endParaRPr sz="1000">
              <a:latin typeface="Palatino Linotype"/>
              <a:cs typeface="Palatino Linotyp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05678" y="7337711"/>
            <a:ext cx="965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09290" y="7153300"/>
            <a:ext cx="141732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i="1">
                <a:latin typeface="Arial"/>
                <a:cs typeface="Arial"/>
              </a:rPr>
              <a:t>Source:</a:t>
            </a:r>
            <a:r>
              <a:rPr dirty="0" sz="700" spc="145" i="1">
                <a:latin typeface="Arial"/>
                <a:cs typeface="Arial"/>
              </a:rPr>
              <a:t> </a:t>
            </a:r>
            <a:r>
              <a:rPr dirty="0" sz="700" i="1">
                <a:latin typeface="Arial"/>
                <a:cs typeface="Arial"/>
              </a:rPr>
              <a:t>California</a:t>
            </a:r>
            <a:r>
              <a:rPr dirty="0" sz="700" spc="-35" i="1">
                <a:latin typeface="Arial"/>
                <a:cs typeface="Arial"/>
              </a:rPr>
              <a:t> </a:t>
            </a:r>
            <a:r>
              <a:rPr dirty="0" sz="700" i="1">
                <a:latin typeface="Arial"/>
                <a:cs typeface="Arial"/>
              </a:rPr>
              <a:t>Ethanol</a:t>
            </a:r>
            <a:r>
              <a:rPr dirty="0" sz="700" spc="-20" i="1">
                <a:latin typeface="Arial"/>
                <a:cs typeface="Arial"/>
              </a:rPr>
              <a:t> </a:t>
            </a:r>
            <a:r>
              <a:rPr dirty="0" sz="700" i="1">
                <a:latin typeface="Arial"/>
                <a:cs typeface="Arial"/>
              </a:rPr>
              <a:t>+</a:t>
            </a:r>
            <a:r>
              <a:rPr dirty="0" sz="700" spc="-30" i="1">
                <a:latin typeface="Arial"/>
                <a:cs typeface="Arial"/>
              </a:rPr>
              <a:t> </a:t>
            </a:r>
            <a:r>
              <a:rPr dirty="0" sz="700" spc="-20" i="1">
                <a:latin typeface="Arial"/>
                <a:cs typeface="Arial"/>
              </a:rPr>
              <a:t>Power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>RBC</Company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Pierce, Garet</dc:creator>
  <dc:title>Ian Smith's Spring 2025 v2.pptx</dc:title>
  <dcterms:created xsi:type="dcterms:W3CDTF">2025-06-10T23:14:44Z</dcterms:created>
  <dcterms:modified xsi:type="dcterms:W3CDTF">2025-06-10T23:14:44Z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BTBankerDetails">
    <vt:lpwstr>722;#Parker, Ian</vt:lpwstr>
  </property>
  <property fmtid="{D5CDD505-2E9C-101B-9397-08002B2CF9AE}" pid="3" name="Classification">
    <vt:lpwstr>TT_RBC_Internal</vt:lpwstr>
  </property>
  <property fmtid="{D5CDD505-2E9C-101B-9397-08002B2CF9AE}" pid="4" name="ContentTypeId">
    <vt:lpwstr>0x01010018A9D2BA6E6840B78D04EDE10A874FA800D3A4BBF5D1388B478FB517A622CA5778</vt:lpwstr>
  </property>
  <property fmtid="{D5CDD505-2E9C-101B-9397-08002B2CF9AE}" pid="5" name="CoverPageAddedID">
    <vt:lpwstr>CoverPageAddedID</vt:lpwstr>
  </property>
  <property fmtid="{D5CDD505-2E9C-101B-9397-08002B2CF9AE}" pid="6" name="CoverPageGroupID">
    <vt:lpwstr>Capital Markets</vt:lpwstr>
  </property>
  <property fmtid="{D5CDD505-2E9C-101B-9397-08002B2CF9AE}" pid="7" name="CoverPageLogoID">
    <vt:lpwstr>logoRBCCM1</vt:lpwstr>
  </property>
  <property fmtid="{D5CDD505-2E9C-101B-9397-08002B2CF9AE}" pid="8" name="Created">
    <vt:filetime>2025-06-10T00:00:00Z</vt:filetime>
  </property>
  <property fmtid="{D5CDD505-2E9C-101B-9397-08002B2CF9AE}" pid="9" name="Creator">
    <vt:lpwstr>Acrobat PDFMaker 25 for PowerPoint</vt:lpwstr>
  </property>
  <property fmtid="{D5CDD505-2E9C-101B-9397-08002B2CF9AE}" pid="10" name="LastSaved">
    <vt:filetime>2025-06-10T00:00:00Z</vt:filetime>
  </property>
  <property fmtid="{D5CDD505-2E9C-101B-9397-08002B2CF9AE}" pid="11" name="Name">
    <vt:lpwstr>Ian Smith's Spring 2025 v2.pptx</vt:lpwstr>
  </property>
  <property fmtid="{D5CDD505-2E9C-101B-9397-08002B2CF9AE}" pid="12" name="Producer">
    <vt:lpwstr>Adobe PDF Library 25.1.208</vt:lpwstr>
  </property>
  <property fmtid="{D5CDD505-2E9C-101B-9397-08002B2CF9AE}" pid="13" name="_docset_NoMedatataSyncRequired">
    <vt:lpwstr>False</vt:lpwstr>
  </property>
  <property fmtid="{D5CDD505-2E9C-101B-9397-08002B2CF9AE}" pid="14" name="coverPageIsInternalPub">
    <vt:lpwstr>0</vt:lpwstr>
  </property>
</Properties>
</file>