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67" r:id="rId3"/>
    <p:sldId id="428" r:id="rId4"/>
    <p:sldId id="42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44862B-3F73-471E-BBA2-D7817E7C81F9}" v="11" dt="2025-06-06T20:24:13.0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 Kessler" userId="5bc1f43e-b595-4eaa-ac6d-69d2696dd458" providerId="ADAL" clId="{C044862B-3F73-471E-BBA2-D7817E7C81F9}"/>
    <pc:docChg chg="custSel addSld delSld modSld sldOrd">
      <pc:chgData name="Matthew Kessler" userId="5bc1f43e-b595-4eaa-ac6d-69d2696dd458" providerId="ADAL" clId="{C044862B-3F73-471E-BBA2-D7817E7C81F9}" dt="2025-06-06T20:24:16.975" v="168" actId="20577"/>
      <pc:docMkLst>
        <pc:docMk/>
      </pc:docMkLst>
      <pc:sldChg chg="del">
        <pc:chgData name="Matthew Kessler" userId="5bc1f43e-b595-4eaa-ac6d-69d2696dd458" providerId="ADAL" clId="{C044862B-3F73-471E-BBA2-D7817E7C81F9}" dt="2025-06-06T20:08:41.592" v="1" actId="2696"/>
        <pc:sldMkLst>
          <pc:docMk/>
          <pc:sldMk cId="3400096936" sldId="257"/>
        </pc:sldMkLst>
      </pc:sldChg>
      <pc:sldChg chg="addSp modSp mod">
        <pc:chgData name="Matthew Kessler" userId="5bc1f43e-b595-4eaa-ac6d-69d2696dd458" providerId="ADAL" clId="{C044862B-3F73-471E-BBA2-D7817E7C81F9}" dt="2025-06-06T20:24:16.975" v="168" actId="20577"/>
        <pc:sldMkLst>
          <pc:docMk/>
          <pc:sldMk cId="2518445237" sldId="258"/>
        </pc:sldMkLst>
        <pc:spChg chg="add">
          <ac:chgData name="Matthew Kessler" userId="5bc1f43e-b595-4eaa-ac6d-69d2696dd458" providerId="ADAL" clId="{C044862B-3F73-471E-BBA2-D7817E7C81F9}" dt="2025-06-06T20:23:22.246" v="165"/>
          <ac:spMkLst>
            <pc:docMk/>
            <pc:sldMk cId="2518445237" sldId="258"/>
            <ac:spMk id="2" creationId="{FF787366-92B5-8C4D-DA96-FA4DDD23D982}"/>
          </ac:spMkLst>
        </pc:spChg>
        <pc:spChg chg="add mod">
          <ac:chgData name="Matthew Kessler" userId="5bc1f43e-b595-4eaa-ac6d-69d2696dd458" providerId="ADAL" clId="{C044862B-3F73-471E-BBA2-D7817E7C81F9}" dt="2025-06-06T20:20:13.428" v="151" actId="33524"/>
          <ac:spMkLst>
            <pc:docMk/>
            <pc:sldMk cId="2518445237" sldId="258"/>
            <ac:spMk id="3" creationId="{2357A937-9B8B-FA31-E622-6A3A79A0F38F}"/>
          </ac:spMkLst>
        </pc:spChg>
        <pc:spChg chg="add mod">
          <ac:chgData name="Matthew Kessler" userId="5bc1f43e-b595-4eaa-ac6d-69d2696dd458" providerId="ADAL" clId="{C044862B-3F73-471E-BBA2-D7817E7C81F9}" dt="2025-06-06T20:23:52.899" v="166"/>
          <ac:spMkLst>
            <pc:docMk/>
            <pc:sldMk cId="2518445237" sldId="258"/>
            <ac:spMk id="4" creationId="{69E8641E-B368-9DAF-746B-2316512ACDAB}"/>
          </ac:spMkLst>
        </pc:spChg>
        <pc:spChg chg="mod">
          <ac:chgData name="Matthew Kessler" userId="5bc1f43e-b595-4eaa-ac6d-69d2696dd458" providerId="ADAL" clId="{C044862B-3F73-471E-BBA2-D7817E7C81F9}" dt="2025-06-06T20:24:16.975" v="168" actId="20577"/>
          <ac:spMkLst>
            <pc:docMk/>
            <pc:sldMk cId="2518445237" sldId="258"/>
            <ac:spMk id="5" creationId="{2CB23004-ADD9-7F58-5501-52D752C6297D}"/>
          </ac:spMkLst>
        </pc:spChg>
        <pc:spChg chg="add mod">
          <ac:chgData name="Matthew Kessler" userId="5bc1f43e-b595-4eaa-ac6d-69d2696dd458" providerId="ADAL" clId="{C044862B-3F73-471E-BBA2-D7817E7C81F9}" dt="2025-06-06T20:24:13.069" v="167"/>
          <ac:spMkLst>
            <pc:docMk/>
            <pc:sldMk cId="2518445237" sldId="258"/>
            <ac:spMk id="6" creationId="{64F7F536-C312-3F8B-56F8-5AD1C9E298D4}"/>
          </ac:spMkLst>
        </pc:spChg>
      </pc:sldChg>
      <pc:sldChg chg="modSp mod ord">
        <pc:chgData name="Matthew Kessler" userId="5bc1f43e-b595-4eaa-ac6d-69d2696dd458" providerId="ADAL" clId="{C044862B-3F73-471E-BBA2-D7817E7C81F9}" dt="2025-06-06T20:21:08.212" v="161"/>
        <pc:sldMkLst>
          <pc:docMk/>
          <pc:sldMk cId="861590122" sldId="267"/>
        </pc:sldMkLst>
        <pc:spChg chg="mod">
          <ac:chgData name="Matthew Kessler" userId="5bc1f43e-b595-4eaa-ac6d-69d2696dd458" providerId="ADAL" clId="{C044862B-3F73-471E-BBA2-D7817E7C81F9}" dt="2025-06-06T20:20:53.354" v="156" actId="113"/>
          <ac:spMkLst>
            <pc:docMk/>
            <pc:sldMk cId="861590122" sldId="267"/>
            <ac:spMk id="3" creationId="{4B44017F-4C48-C95C-FCC8-1E9885224BA4}"/>
          </ac:spMkLst>
        </pc:spChg>
        <pc:spChg chg="mod">
          <ac:chgData name="Matthew Kessler" userId="5bc1f43e-b595-4eaa-ac6d-69d2696dd458" providerId="ADAL" clId="{C044862B-3F73-471E-BBA2-D7817E7C81F9}" dt="2025-06-06T20:21:00.812" v="157" actId="1076"/>
          <ac:spMkLst>
            <pc:docMk/>
            <pc:sldMk cId="861590122" sldId="267"/>
            <ac:spMk id="4" creationId="{1D5A479B-3393-E307-6F88-80CD7A4CA7E3}"/>
          </ac:spMkLst>
        </pc:spChg>
        <pc:spChg chg="mod">
          <ac:chgData name="Matthew Kessler" userId="5bc1f43e-b595-4eaa-ac6d-69d2696dd458" providerId="ADAL" clId="{C044862B-3F73-471E-BBA2-D7817E7C81F9}" dt="2025-06-06T20:13:52.393" v="94" actId="122"/>
          <ac:spMkLst>
            <pc:docMk/>
            <pc:sldMk cId="861590122" sldId="267"/>
            <ac:spMk id="5" creationId="{19943355-E3BB-2786-126C-D3A5576E41B8}"/>
          </ac:spMkLst>
        </pc:spChg>
      </pc:sldChg>
      <pc:sldChg chg="addSp modSp new mod">
        <pc:chgData name="Matthew Kessler" userId="5bc1f43e-b595-4eaa-ac6d-69d2696dd458" providerId="ADAL" clId="{C044862B-3F73-471E-BBA2-D7817E7C81F9}" dt="2025-06-06T20:20:43.204" v="154" actId="403"/>
        <pc:sldMkLst>
          <pc:docMk/>
          <pc:sldMk cId="3140929433" sldId="428"/>
        </pc:sldMkLst>
        <pc:spChg chg="add mod">
          <ac:chgData name="Matthew Kessler" userId="5bc1f43e-b595-4eaa-ac6d-69d2696dd458" providerId="ADAL" clId="{C044862B-3F73-471E-BBA2-D7817E7C81F9}" dt="2025-06-06T20:14:43.820" v="105" actId="122"/>
          <ac:spMkLst>
            <pc:docMk/>
            <pc:sldMk cId="3140929433" sldId="428"/>
            <ac:spMk id="3" creationId="{33D0BAD3-C3D0-218E-D8E6-152C9009E23F}"/>
          </ac:spMkLst>
        </pc:spChg>
        <pc:spChg chg="add mod">
          <ac:chgData name="Matthew Kessler" userId="5bc1f43e-b595-4eaa-ac6d-69d2696dd458" providerId="ADAL" clId="{C044862B-3F73-471E-BBA2-D7817E7C81F9}" dt="2025-06-06T20:20:43.204" v="154" actId="403"/>
          <ac:spMkLst>
            <pc:docMk/>
            <pc:sldMk cId="3140929433" sldId="428"/>
            <ac:spMk id="5" creationId="{6BB169D5-7A14-F91F-F7F5-19F4785D361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62D8C-6C48-40BC-96F6-DC8C3C06A3E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E1751C-E710-4CAA-8F8D-AC0207B1D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891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74F4D8-51AA-416E-ABA5-752ACE75FAD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75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B020AD-8692-0DAA-4CCE-FB5D6BF6D9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AF947AB-53E1-C731-5886-ABFF47AB89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9F459A5-694F-8258-B5B7-C59AFEBB3B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BB5173-BA46-3083-0145-B3BFB2B844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90D241-DE6B-4D02-949F-983BDC62615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685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CCFFD-EBA6-B79B-593D-2D1310CA4D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BBE3BE-2AED-9539-5CCF-2F8E3FDC06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DA519-B329-34A6-C660-8AB5C6C97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E847-36E2-42CF-8410-0EA63794087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E6B5D3-7F27-56A5-0B46-771370C70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B92CD-595C-C749-42E2-DD8B21465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F603-CD19-418D-9A14-EBF5BFDF9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548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C7544-3ED8-A9E4-5BB6-F359D99E7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538FBE-9EE0-AAB7-FA0E-F72EC3430C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29423-0BBC-FAD9-146D-862A04E4A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E847-36E2-42CF-8410-0EA63794087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6F028B-9226-F349-4981-203ADEDA7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321E4F-D35F-D0A8-72B2-38AB08BE6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F603-CD19-418D-9A14-EBF5BFDF9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323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893816-3CBF-04E2-BC3C-052B82EBAC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5B3026-268E-525F-B2F3-D7836C46E1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1229B-C6A6-6069-994B-6F6BEE6AB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E847-36E2-42CF-8410-0EA63794087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48DC6A-7BC7-C231-D8F9-25DD081D6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E140E-A351-0762-BE1D-8E041FC21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F603-CD19-418D-9A14-EBF5BFDF9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34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9B01962A-A729-4208-A075-226BAA0E8D42}"/>
              </a:ext>
            </a:extLst>
          </p:cNvPr>
          <p:cNvGrpSpPr/>
          <p:nvPr userDrawn="1"/>
        </p:nvGrpSpPr>
        <p:grpSpPr>
          <a:xfrm>
            <a:off x="638517" y="38253"/>
            <a:ext cx="11553484" cy="6743494"/>
            <a:chOff x="478888" y="347322"/>
            <a:chExt cx="8665113" cy="674349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2B3A5AD-7B41-47A8-8DA6-12DEA926FAC3}"/>
                </a:ext>
              </a:extLst>
            </p:cNvPr>
            <p:cNvSpPr txBox="1"/>
            <p:nvPr/>
          </p:nvSpPr>
          <p:spPr>
            <a:xfrm>
              <a:off x="478888" y="347322"/>
              <a:ext cx="138548" cy="2077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7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368BD27-2591-47C4-B206-F8ADD6065AA8}"/>
                </a:ext>
              </a:extLst>
            </p:cNvPr>
            <p:cNvSpPr txBox="1"/>
            <p:nvPr/>
          </p:nvSpPr>
          <p:spPr>
            <a:xfrm>
              <a:off x="7630988" y="6829206"/>
              <a:ext cx="87908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bg1">
                      <a:lumMod val="6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CONFIDENTIAL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1732429-654A-4F3A-9CAF-27AAAA3CC4CF}"/>
                </a:ext>
              </a:extLst>
            </p:cNvPr>
            <p:cNvSpPr/>
            <p:nvPr/>
          </p:nvSpPr>
          <p:spPr>
            <a:xfrm>
              <a:off x="8793393" y="6943866"/>
              <a:ext cx="350608" cy="34289"/>
            </a:xfrm>
            <a:prstGeom prst="rect">
              <a:avLst/>
            </a:prstGeom>
            <a:solidFill>
              <a:srgbClr val="355E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sz="1350"/>
            </a:p>
          </p:txBody>
        </p:sp>
      </p:grp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51753E2-9143-44C3-851A-95CC42650890}"/>
              </a:ext>
            </a:extLst>
          </p:cNvPr>
          <p:cNvCxnSpPr/>
          <p:nvPr userDrawn="1"/>
        </p:nvCxnSpPr>
        <p:spPr>
          <a:xfrm>
            <a:off x="0" y="6387548"/>
            <a:ext cx="12192000" cy="0"/>
          </a:xfrm>
          <a:prstGeom prst="line">
            <a:avLst/>
          </a:prstGeom>
          <a:ln>
            <a:solidFill>
              <a:srgbClr val="355E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6E69E779-E5B2-4BDC-887F-ADCCED59F0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9639" y="142127"/>
            <a:ext cx="2072844" cy="307674"/>
          </a:xfrm>
          <a:prstGeom prst="rect">
            <a:avLst/>
          </a:prstGeom>
        </p:spPr>
      </p:pic>
      <p:sp>
        <p:nvSpPr>
          <p:cNvPr id="16" name="Oval 15">
            <a:extLst>
              <a:ext uri="{FF2B5EF4-FFF2-40B4-BE49-F238E27FC236}">
                <a16:creationId xmlns:a16="http://schemas.microsoft.com/office/drawing/2014/main" id="{F4CAF3BF-6EDA-4940-85CD-BB365139779E}"/>
              </a:ext>
            </a:extLst>
          </p:cNvPr>
          <p:cNvSpPr>
            <a:spLocks noChangeAspect="1"/>
          </p:cNvSpPr>
          <p:nvPr userDrawn="1"/>
        </p:nvSpPr>
        <p:spPr>
          <a:xfrm>
            <a:off x="50682" y="6463801"/>
            <a:ext cx="670236" cy="317946"/>
          </a:xfrm>
          <a:prstGeom prst="ellipse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fld id="{21C355E0-986C-B045-9AF8-0F5722422AA4}" type="slidenum">
              <a:rPr lang="en-US" sz="1050" smtClean="0">
                <a:solidFill>
                  <a:schemeClr val="tx1"/>
                </a:solidFill>
              </a:rPr>
              <a:t>‹#›</a:t>
            </a:fld>
            <a:endParaRPr 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077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70FF2-E083-0FDA-8ED0-61131B08D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06391-C104-3985-1DF2-CB729D81C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39A9FF-9E23-CC5E-950A-71C790E2F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E847-36E2-42CF-8410-0EA63794087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A04F8-D707-5E68-9549-C9BD71D43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4FCF2-97CE-5D2E-2396-32BBE0FC3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F603-CD19-418D-9A14-EBF5BFDF9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592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27FB7-8333-D1FD-DD48-B67C03520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815755-2BD2-073C-56BD-1F8628FA2F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341EE1-1FFD-57CF-CCBC-A4C442450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E847-36E2-42CF-8410-0EA63794087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4615A-A173-8CB0-568C-BF4D75534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99EA2-5FE0-771E-34A6-B500AC1F4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F603-CD19-418D-9A14-EBF5BFDF9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3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22A8B-2848-FD77-E60E-56C3DB75F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C644E-263E-30DD-4DCF-FF0B6D2851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883F21-BE43-D801-2D1B-CDF7BAC38B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FF7593-21F0-6870-9C71-A65067C9A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E847-36E2-42CF-8410-0EA63794087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052AD0-4FE0-66EE-EFFD-A6DFF5F6C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7955D6-4203-4BE3-BBCA-69C360388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F603-CD19-418D-9A14-EBF5BFDF9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703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6CB07-65E7-88BC-9007-56F9C491E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37E236-2146-9ED2-BF2F-71B49FE09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449CDD-2528-E48D-423C-018EF3AB8D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F9537A-A301-18CC-188B-236A401453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0069D6-4344-4CB7-279C-8CFCF05A5F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1249E1-F019-4F2E-80D7-D7628FBAC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E847-36E2-42CF-8410-0EA63794087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F7F27C-79A1-D2B8-F68E-EF23EA8F5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E4A273-D3FB-7FE1-722B-956FDF3FB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F603-CD19-418D-9A14-EBF5BFDF9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906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FCA80-8414-0711-5BEE-D0FA79E3E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BCCE5-9D47-3F1A-4405-95518C2CA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E847-36E2-42CF-8410-0EA63794087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F66BCD-B4F0-979B-FC10-63E69597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3573E2-CEFA-ACB5-EAC9-F565744CC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F603-CD19-418D-9A14-EBF5BFDF9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19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EDFFEE-97CF-A69C-5111-4E5B163FD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E847-36E2-42CF-8410-0EA63794087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5D83D8-A592-2F0B-52C2-15EB97E42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BE7D9A-FC31-402D-D5F0-A4955CBB3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F603-CD19-418D-9A14-EBF5BFDF9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96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7D2C2-8AD3-1D8B-35A0-32457E97D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330E9-7A5D-0452-20DF-63EE03BE0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ED430B-B2F0-EA47-D0A4-15484837D7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AC90F-F4A2-5006-7BE8-2E450F631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E847-36E2-42CF-8410-0EA63794087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72C803-4342-740A-452C-FF60C8CA9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3296E0-BB80-E596-662B-C9ECC522A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F603-CD19-418D-9A14-EBF5BFDF9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25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1DE3F-F916-B998-4213-55BBD3DDA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0EF615-68FB-E324-C267-F33B591504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C54CC1-4617-F039-56C9-DD3E2505D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D78537-10B4-C555-B68A-E74EC8F44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E847-36E2-42CF-8410-0EA63794087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5982D0-CACE-6E10-7012-7B3CAF5A8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9270D-B732-3C6B-3BE7-CD604FD8F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9F603-CD19-418D-9A14-EBF5BFDF9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58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363562-571E-E27E-7E7A-19B684212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8CD7A0-93F3-DEC4-C3B2-D93A9C2862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40D1A-23CE-7F30-98F1-37B69B4CAD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29E847-36E2-42CF-8410-0EA63794087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581BA9-929F-058E-ECC3-897C955346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12BE7-1361-F892-E8BF-BCA0CD17A2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69F603-CD19-418D-9A14-EBF5BFDF9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230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atthew.kessler@cleanfund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ce-equity.com/how-pace-financing-works/" TargetMode="External"/><Relationship Id="rId2" Type="http://schemas.openxmlformats.org/officeDocument/2006/relationships/hyperlink" Target="mailto:matthew.kessler@cleanfund.com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CB23004-ADD9-7F58-5501-52D752C6297D}"/>
              </a:ext>
            </a:extLst>
          </p:cNvPr>
          <p:cNvSpPr txBox="1"/>
          <p:nvPr/>
        </p:nvSpPr>
        <p:spPr>
          <a:xfrm>
            <a:off x="449580" y="550640"/>
            <a:ext cx="489051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D0D0D"/>
                </a:solidFill>
              </a:rPr>
              <a:t>Matthew J. Kessler CIMA, AIF </a:t>
            </a:r>
          </a:p>
          <a:p>
            <a:r>
              <a:rPr lang="en-US" sz="2400" dirty="0">
                <a:solidFill>
                  <a:srgbClr val="0D0D0D"/>
                </a:solidFill>
              </a:rPr>
              <a:t>Managing Director Originations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CleanFund </a:t>
            </a:r>
          </a:p>
          <a:p>
            <a:r>
              <a:rPr lang="en-US" sz="2400" dirty="0">
                <a:solidFill>
                  <a:srgbClr val="0D0D0D"/>
                </a:solidFill>
              </a:rPr>
              <a:t>310.699.5334</a:t>
            </a:r>
          </a:p>
          <a:p>
            <a:r>
              <a:rPr lang="en-US" sz="2400" dirty="0">
                <a:solidFill>
                  <a:srgbClr val="0D0D0D"/>
                </a:solidFill>
              </a:rPr>
              <a:t>Matthew.kessler@CleanFund.com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57A937-9B8B-FA31-E622-6A3A79A0F38F}"/>
              </a:ext>
            </a:extLst>
          </p:cNvPr>
          <p:cNvSpPr txBox="1"/>
          <p:nvPr/>
        </p:nvSpPr>
        <p:spPr>
          <a:xfrm>
            <a:off x="385572" y="2743533"/>
            <a:ext cx="11420856" cy="32496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</a:pPr>
            <a:r>
              <a:rPr lang="en-US" sz="2000" b="1" kern="100" dirty="0"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C-PACE is long term; fixed rate capital repaid via the property tax bill. </a:t>
            </a:r>
            <a:r>
              <a:rPr lang="en-US" sz="2000" kern="100" dirty="0"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It finances energy efficiency, water conservation, renewable energy, and resiliency upgrades for both new construction and retrofits. </a:t>
            </a:r>
          </a:p>
          <a:p>
            <a:pPr marL="0" marR="0">
              <a:lnSpc>
                <a:spcPct val="115000"/>
              </a:lnSpc>
              <a:spcAft>
                <a:spcPts val="800"/>
              </a:spcAft>
            </a:pPr>
            <a:r>
              <a:rPr lang="en-US" sz="2000" kern="100" dirty="0"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 program is administered in California through the California Enterprise Development Authority (CEDA), which has enabled dozens of cities to participate with minimal lift or administrative burden. 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altLang="en-US" sz="2400" dirty="0">
                <a:solidFill>
                  <a:schemeClr val="bg1"/>
                </a:solidFill>
                <a:highlight>
                  <a:srgbClr val="008000"/>
                </a:highlight>
                <a:latin typeface="Arial" panose="020B0604020202020204" pitchFamily="34" charset="0"/>
              </a:rPr>
              <a:t>Commercial Property Assessed Clean Energy (C-PACE)</a:t>
            </a:r>
            <a:b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</a:rPr>
            </a:br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FF787366-92B5-8C4D-DA96-FA4DDD23D98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69E8641E-B368-9DAF-746B-2316512ACDA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64F7F536-C312-3F8B-56F8-5AD1C9E298D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48400" y="3581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445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4017F-4C48-C95C-FCC8-1E9885224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243" y="338795"/>
            <a:ext cx="11452634" cy="5242964"/>
          </a:xfrm>
        </p:spPr>
        <p:txBody>
          <a:bodyPr>
            <a:normAutofit fontScale="25000" lnSpcReduction="20000"/>
          </a:bodyPr>
          <a:lstStyle/>
          <a:p>
            <a:pPr fontAlgn="base">
              <a:spcAft>
                <a:spcPts val="800"/>
              </a:spcAft>
              <a:buNone/>
            </a:pPr>
            <a:r>
              <a:rPr lang="en-US" sz="8000" b="1" dirty="0">
                <a:solidFill>
                  <a:schemeClr val="bg1"/>
                </a:solidFill>
                <a:highlight>
                  <a:srgbClr val="008000"/>
                </a:highlight>
                <a:latin typeface="+mn-lt"/>
              </a:rPr>
              <a:t>What Kinds of Projects Does C-PACE Fund?</a:t>
            </a:r>
            <a:endParaRPr lang="en-US" sz="8000" dirty="0">
              <a:solidFill>
                <a:schemeClr val="bg1"/>
              </a:solidFill>
              <a:highlight>
                <a:srgbClr val="008000"/>
              </a:highlight>
              <a:latin typeface="+mn-lt"/>
            </a:endParaRPr>
          </a:p>
          <a:p>
            <a:pPr marL="457200"/>
            <a:r>
              <a:rPr lang="en-US" sz="8000" dirty="0">
                <a:solidFill>
                  <a:srgbClr val="0D0D0D"/>
                </a:solidFill>
                <a:latin typeface="+mn-lt"/>
              </a:rPr>
              <a:t>New Construction, Renovation, Redevelopment, Refinance, Mandated Building Upgrades</a:t>
            </a:r>
          </a:p>
          <a:p>
            <a:pPr marL="457200"/>
            <a:r>
              <a:rPr lang="en-US" sz="8000" dirty="0">
                <a:solidFill>
                  <a:srgbClr val="0D0D0D"/>
                </a:solidFill>
                <a:latin typeface="+mn-lt"/>
              </a:rPr>
              <a:t>Solar/Renewables/Battery/</a:t>
            </a:r>
            <a:r>
              <a:rPr lang="en-US" sz="8000" i="0" dirty="0">
                <a:solidFill>
                  <a:srgbClr val="000000"/>
                </a:solidFill>
                <a:effectLst/>
                <a:latin typeface="+mn-lt"/>
              </a:rPr>
              <a:t>Energy Efficiency (HVAC, insulation, lighting, etc.)</a:t>
            </a:r>
            <a:endParaRPr lang="en-US" sz="8000" dirty="0">
              <a:solidFill>
                <a:srgbClr val="0D0D0D"/>
              </a:solidFill>
              <a:latin typeface="+mn-lt"/>
            </a:endParaRPr>
          </a:p>
          <a:p>
            <a:pPr marL="457200"/>
            <a:r>
              <a:rPr lang="en-US" sz="8000" dirty="0">
                <a:solidFill>
                  <a:srgbClr val="0D0D0D"/>
                </a:solidFill>
                <a:latin typeface="+mn-lt"/>
              </a:rPr>
              <a:t>Complex Capital Stack (Historic Tax Credit, New Markets Tax Credit, TIF’s, Brownfields, etc.)</a:t>
            </a:r>
          </a:p>
          <a:p>
            <a:pPr marL="457200"/>
            <a:r>
              <a:rPr lang="en-US" sz="8000" dirty="0">
                <a:solidFill>
                  <a:srgbClr val="0D0D0D"/>
                </a:solidFill>
                <a:latin typeface="+mn-lt"/>
              </a:rPr>
              <a:t>Low Carbon/Green Certified </a:t>
            </a:r>
          </a:p>
          <a:p>
            <a:pPr algn="l" fontAlgn="base">
              <a:buNone/>
            </a:pPr>
            <a:endParaRPr lang="en-US" sz="6400" b="1" dirty="0">
              <a:solidFill>
                <a:srgbClr val="000000"/>
              </a:solidFill>
              <a:latin typeface="+mn-lt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008000"/>
                </a:highlight>
                <a:uLnTx/>
                <a:uFillTx/>
                <a:latin typeface="+mn-lt"/>
                <a:ea typeface="+mn-ea"/>
                <a:cs typeface="+mn-cs"/>
              </a:rPr>
              <a:t>C-PACE offers: </a:t>
            </a:r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008000"/>
              </a:highligh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8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Long-term, fixed-rate financing with up to 30-year terms</a:t>
            </a:r>
          </a:p>
          <a:p>
            <a:pPr marL="457200" indent="-342900" defTabSz="457200"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sz="8000" i="0" dirty="0">
                <a:solidFill>
                  <a:srgbClr val="0D0D0D"/>
                </a:solidFill>
                <a:effectLst/>
                <a:latin typeface="+mn-lt"/>
              </a:rPr>
              <a:t>C-PACE loans are structured as assessments that are repaid through the property owner’s property tax bill over a 20-to-30-year period.</a:t>
            </a:r>
            <a:endParaRPr kumimoji="0" lang="en-US" sz="80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8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Replaces high-cost capital options (such as mezzanine loans, debt funds, and outside equity) with low-cost capital</a:t>
            </a:r>
          </a:p>
          <a:p>
            <a:pPr marL="4572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8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take advantage of prior improvements which impact utility spend (HVAC, lighting, windows, building envelope, etc.), water efficiency, renewable energy, and/or resiliency. </a:t>
            </a:r>
          </a:p>
          <a:p>
            <a:pPr marL="4572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8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Reduces personal risk with non-recourse funding, bankruptcy remote</a:t>
            </a:r>
            <a:br>
              <a:rPr lang="en-US" sz="8000" dirty="0">
                <a:solidFill>
                  <a:srgbClr val="000000"/>
                </a:solidFill>
                <a:latin typeface="+mn-lt"/>
              </a:rPr>
            </a:br>
            <a:endParaRPr lang="en-US" sz="8000" dirty="0">
              <a:solidFill>
                <a:srgbClr val="000000"/>
              </a:solidFill>
              <a:latin typeface="+mn-l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3300" dirty="0">
              <a:solidFill>
                <a:srgbClr val="000000"/>
              </a:solidFill>
              <a:latin typeface="+mj-lt"/>
            </a:endParaRPr>
          </a:p>
          <a:p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D5A479B-3393-E307-6F88-80CD7A4CA7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920241" y="5227816"/>
            <a:ext cx="746910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sz="2000" dirty="0">
                <a:solidFill>
                  <a:schemeClr val="bg1"/>
                </a:solidFill>
                <a:highlight>
                  <a:srgbClr val="008000"/>
                </a:highlight>
                <a:latin typeface="Arial" panose="020B0604020202020204" pitchFamily="34" charset="0"/>
              </a:rPr>
              <a:t>Commercial Property Assessed Clean Energy (C-PACE)</a:t>
            </a:r>
            <a:br>
              <a:rPr lang="en-US" altLang="en-US" sz="2000" dirty="0">
                <a:solidFill>
                  <a:srgbClr val="0070C0"/>
                </a:solidFill>
                <a:latin typeface="Arial" panose="020B0604020202020204" pitchFamily="34" charset="0"/>
              </a:rPr>
            </a:br>
            <a:endParaRPr lang="en-US" altLang="en-US" sz="2000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943355-E3BB-2786-126C-D3A5576E41B8}"/>
              </a:ext>
            </a:extLst>
          </p:cNvPr>
          <p:cNvSpPr txBox="1"/>
          <p:nvPr/>
        </p:nvSpPr>
        <p:spPr>
          <a:xfrm>
            <a:off x="978408" y="6119095"/>
            <a:ext cx="978408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Matthew Kessler   CleanFund   310.699.5334 </a:t>
            </a:r>
            <a:r>
              <a:rPr lang="en-US" sz="2000" dirty="0">
                <a:hlinkClick r:id="rId3"/>
              </a:rPr>
              <a:t>matthew.kessler@cleanfund.com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1590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3D0BAD3-C3D0-218E-D8E6-152C9009E23F}"/>
              </a:ext>
            </a:extLst>
          </p:cNvPr>
          <p:cNvSpPr txBox="1"/>
          <p:nvPr/>
        </p:nvSpPr>
        <p:spPr>
          <a:xfrm>
            <a:off x="393192" y="6169075"/>
            <a:ext cx="105338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Matthew Kessler   CleanFund    310.699.5334    </a:t>
            </a:r>
            <a:r>
              <a:rPr lang="en-US" sz="1800" dirty="0">
                <a:hlinkClick r:id="rId2"/>
              </a:rPr>
              <a:t>matthew.kessler@cleanfund.com</a:t>
            </a:r>
            <a:r>
              <a:rPr lang="en-US" sz="1800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B169D5-7A14-F91F-F7F5-19F4785D3614}"/>
              </a:ext>
            </a:extLst>
          </p:cNvPr>
          <p:cNvSpPr txBox="1"/>
          <p:nvPr/>
        </p:nvSpPr>
        <p:spPr>
          <a:xfrm>
            <a:off x="484632" y="491561"/>
            <a:ext cx="11183112" cy="5330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2000" b="1" kern="100" dirty="0"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 key to making PACE work for you:</a:t>
            </a:r>
            <a:endParaRPr lang="en-US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buFont typeface="+mj-lt"/>
              <a:buAutoNum type="arabicPeriod"/>
            </a:pPr>
            <a:r>
              <a:rPr lang="en-US" sz="2000" kern="100" dirty="0"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Get your senior lender to agree to allowing the increased property tax.  </a:t>
            </a:r>
            <a:endParaRPr lang="en-US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buFont typeface="+mj-lt"/>
              <a:buAutoNum type="arabicPeriod"/>
            </a:pPr>
            <a:r>
              <a:rPr lang="en-US" sz="2000" kern="100" dirty="0"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Who is your lender and what are the terms of your mortgage</a:t>
            </a:r>
            <a:endParaRPr lang="en-US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buFont typeface="+mj-lt"/>
              <a:buAutoNum type="arabicPeriod"/>
            </a:pPr>
            <a:r>
              <a:rPr lang="en-US" sz="2000" kern="100" dirty="0"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They should agree if: the increase in property taxes is offset by savings from the solar and energy efficiency measures.  </a:t>
            </a:r>
            <a:endParaRPr lang="en-US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buFont typeface="+mj-lt"/>
              <a:buAutoNum type="arabicPeriod"/>
            </a:pPr>
            <a:r>
              <a:rPr lang="en-US" sz="2000" kern="100" dirty="0"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Cost of PACE (3.50%) plus the 10-Year Treasury (4.2%) 7.7% so we should compare this with the cost of your mortgage. </a:t>
            </a:r>
            <a:endParaRPr lang="en-US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buNone/>
            </a:pPr>
            <a:r>
              <a:rPr lang="en-US" sz="1800" kern="100" dirty="0"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US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spcAft>
                <a:spcPts val="800"/>
              </a:spcAft>
              <a:buNone/>
            </a:pPr>
            <a:r>
              <a:rPr lang="en-US" sz="2000" kern="100" dirty="0"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More and more, property owners and developers are turning to </a:t>
            </a:r>
            <a:r>
              <a:rPr lang="en-US" sz="2000" kern="100" dirty="0">
                <a:solidFill>
                  <a:srgbClr val="0070C0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Commercial Property Assessed Clean Energy (</a:t>
            </a:r>
            <a:r>
              <a:rPr lang="en-US" sz="2000" u="sng" kern="100" dirty="0">
                <a:solidFill>
                  <a:srgbClr val="0070C0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C-PACE</a:t>
            </a:r>
            <a:r>
              <a:rPr lang="en-US" sz="2000" kern="100" dirty="0">
                <a:solidFill>
                  <a:srgbClr val="0070C0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) </a:t>
            </a:r>
            <a:r>
              <a:rPr lang="en-US" sz="2000" kern="100" dirty="0"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financing due to its core attributes: </a:t>
            </a:r>
            <a:r>
              <a:rPr lang="en-US" sz="2000" b="1" kern="100" dirty="0"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low cost, non-recourse, long-term and fixed-rate capital. </a:t>
            </a:r>
            <a:endParaRPr lang="en-US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</a:pPr>
            <a:r>
              <a:rPr lang="en-US" sz="2000" kern="100" dirty="0"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With amortization periods of up to 30 years, owners and developers recognize that </a:t>
            </a:r>
            <a:r>
              <a:rPr lang="en-US" sz="2000" kern="100" dirty="0">
                <a:solidFill>
                  <a:srgbClr val="0070C0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C-PACE </a:t>
            </a:r>
            <a:r>
              <a:rPr lang="en-US" sz="2000" kern="100" dirty="0"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terms are virtually unmatched in the private debt markets. </a:t>
            </a:r>
          </a:p>
          <a:p>
            <a:pPr marL="0" marR="0">
              <a:lnSpc>
                <a:spcPct val="115000"/>
              </a:lnSpc>
              <a:spcAft>
                <a:spcPts val="800"/>
              </a:spcAft>
            </a:pPr>
            <a:endParaRPr lang="en-US" kern="100" dirty="0">
              <a:latin typeface="Georgia" panose="02040502050405020303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altLang="en-US" sz="2400" dirty="0">
                <a:solidFill>
                  <a:schemeClr val="bg1"/>
                </a:solidFill>
                <a:highlight>
                  <a:srgbClr val="008000"/>
                </a:highlight>
                <a:latin typeface="Arial" panose="020B0604020202020204" pitchFamily="34" charset="0"/>
              </a:rPr>
              <a:t>Commercial Property Assessed Clean Energy (C-PACE)</a:t>
            </a:r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929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8F6AFD-B483-9231-CFC4-04DAC8CE02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32E61206-001B-2F39-51E9-C9E913AEF5D5}"/>
              </a:ext>
            </a:extLst>
          </p:cNvPr>
          <p:cNvGrpSpPr/>
          <p:nvPr/>
        </p:nvGrpSpPr>
        <p:grpSpPr>
          <a:xfrm>
            <a:off x="766952" y="1317811"/>
            <a:ext cx="5060981" cy="643801"/>
            <a:chOff x="-1" y="-67801"/>
            <a:chExt cx="4127206" cy="643801"/>
          </a:xfrm>
          <a:solidFill>
            <a:srgbClr val="355E3B"/>
          </a:solidFill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5AE361D2-B44C-62FE-9D2B-D3DB58B296D6}"/>
                </a:ext>
              </a:extLst>
            </p:cNvPr>
            <p:cNvSpPr/>
            <p:nvPr/>
          </p:nvSpPr>
          <p:spPr>
            <a:xfrm>
              <a:off x="0" y="0"/>
              <a:ext cx="3829809" cy="576000"/>
            </a:xfrm>
            <a:prstGeom prst="rect">
              <a:avLst/>
            </a:prstGeom>
            <a:grpFill/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D289E96E-79A8-BF18-DE40-E86F5238D37B}"/>
                </a:ext>
              </a:extLst>
            </p:cNvPr>
            <p:cNvSpPr txBox="1"/>
            <p:nvPr/>
          </p:nvSpPr>
          <p:spPr>
            <a:xfrm>
              <a:off x="-1" y="-67801"/>
              <a:ext cx="4127206" cy="64380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2240" tIns="81280" rIns="142240" bIns="81280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/>
                <a:t>Better for Borrowers / Developers 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DAE1B63-5F5A-EB8D-273F-1297C58D0368}"/>
              </a:ext>
            </a:extLst>
          </p:cNvPr>
          <p:cNvGrpSpPr/>
          <p:nvPr/>
        </p:nvGrpSpPr>
        <p:grpSpPr>
          <a:xfrm>
            <a:off x="694524" y="2189363"/>
            <a:ext cx="4696298" cy="3894566"/>
            <a:chOff x="-866403" y="597602"/>
            <a:chExt cx="4696252" cy="2815162"/>
          </a:xfrm>
          <a:solidFill>
            <a:srgbClr val="A2CD85"/>
          </a:solidFill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62908BA6-1C1A-49E1-A85B-E1906D57A749}"/>
                </a:ext>
              </a:extLst>
            </p:cNvPr>
            <p:cNvSpPr/>
            <p:nvPr/>
          </p:nvSpPr>
          <p:spPr>
            <a:xfrm>
              <a:off x="40" y="597602"/>
              <a:ext cx="3829809" cy="2525399"/>
            </a:xfrm>
            <a:prstGeom prst="rect">
              <a:avLst/>
            </a:prstGeom>
            <a:grpFill/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D1508DDE-2E3B-8429-47AE-D70A24289336}"/>
                </a:ext>
              </a:extLst>
            </p:cNvPr>
            <p:cNvSpPr txBox="1"/>
            <p:nvPr/>
          </p:nvSpPr>
          <p:spPr>
            <a:xfrm>
              <a:off x="-866403" y="597602"/>
              <a:ext cx="4696251" cy="281516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42240" bIns="160020" numCol="1" spcCol="1270" anchor="t" anchorCtr="0">
              <a:noAutofit/>
            </a:bodyPr>
            <a:lstStyle/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"/>
              </a:pPr>
              <a:r>
                <a:rPr lang="en-US" b="1" i="0" dirty="0">
                  <a:solidFill>
                    <a:srgbClr val="0D0D0D"/>
                  </a:solidFill>
                  <a:effectLst/>
                </a:rPr>
                <a:t>C-PACE financing </a:t>
              </a:r>
              <a:r>
                <a:rPr lang="en-US" b="0" i="0" dirty="0">
                  <a:solidFill>
                    <a:srgbClr val="0D0D0D"/>
                  </a:solidFill>
                  <a:effectLst/>
                </a:rPr>
                <a:t>is repaid via property tax assessments. This means borrowers make payments only when property taxes are due, rather than every month.</a:t>
              </a:r>
              <a:endParaRPr lang="en-US" dirty="0">
                <a:solidFill>
                  <a:srgbClr val="0D0D0D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US" dirty="0">
                <a:solidFill>
                  <a:srgbClr val="0D0D0D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dirty="0">
                  <a:solidFill>
                    <a:srgbClr val="0D0D0D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Lower WACC, higher net proceeds, 35% LTV</a:t>
              </a:r>
            </a:p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dirty="0">
                  <a:solidFill>
                    <a:srgbClr val="0D0D0D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Fixed rate, prepayable any time</a:t>
              </a:r>
            </a:p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dirty="0">
                  <a:solidFill>
                    <a:srgbClr val="0D0D0D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Indexed off U.S. 10 Year Treasury, not SOFR</a:t>
              </a:r>
            </a:p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dirty="0">
                  <a:solidFill>
                    <a:srgbClr val="0D0D0D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Non-Recourse, Bankruptcy Remote</a:t>
              </a:r>
            </a:p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"/>
              </a:pPr>
              <a:r>
                <a:rPr lang="en-US" dirty="0">
                  <a:solidFill>
                    <a:srgbClr val="0D0D0D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Longer I/O 5-year &amp; amortization 30 year</a:t>
              </a:r>
            </a:p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"/>
              </a:pPr>
              <a:endParaRPr lang="en-US" dirty="0">
                <a:solidFill>
                  <a:srgbClr val="0D0D0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"/>
              </a:pPr>
              <a:r>
                <a:rPr lang="en-US" dirty="0">
                  <a:solidFill>
                    <a:srgbClr val="0D0D0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Hospitality &amp; Multifamily most popular</a:t>
              </a:r>
              <a:br>
                <a:rPr lang="en-US" dirty="0">
                  <a:solidFill>
                    <a:srgbClr val="0D0D0D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endParaRPr lang="en-US" dirty="0">
                <a:solidFill>
                  <a:srgbClr val="0D0D0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F43F730-B76B-E8F9-0D3D-53B92E611918}"/>
              </a:ext>
            </a:extLst>
          </p:cNvPr>
          <p:cNvGrpSpPr/>
          <p:nvPr/>
        </p:nvGrpSpPr>
        <p:grpSpPr>
          <a:xfrm>
            <a:off x="5938744" y="1339168"/>
            <a:ext cx="5513134" cy="668887"/>
            <a:chOff x="4365982" y="21602"/>
            <a:chExt cx="3829849" cy="576000"/>
          </a:xfrm>
          <a:solidFill>
            <a:srgbClr val="A2CD85"/>
          </a:solidFill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E21BFFB5-1821-70D7-141C-36E9FE8FC2EA}"/>
                </a:ext>
              </a:extLst>
            </p:cNvPr>
            <p:cNvSpPr/>
            <p:nvPr/>
          </p:nvSpPr>
          <p:spPr>
            <a:xfrm>
              <a:off x="4366022" y="21602"/>
              <a:ext cx="3829809" cy="576000"/>
            </a:xfrm>
            <a:prstGeom prst="rect">
              <a:avLst/>
            </a:prstGeom>
            <a:grpFill/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B8D90F7-3D6F-79EA-3FCC-2C366073B78F}"/>
                </a:ext>
              </a:extLst>
            </p:cNvPr>
            <p:cNvSpPr txBox="1"/>
            <p:nvPr/>
          </p:nvSpPr>
          <p:spPr>
            <a:xfrm>
              <a:off x="4365982" y="21602"/>
              <a:ext cx="3829809" cy="554398"/>
            </a:xfrm>
            <a:prstGeom prst="rect">
              <a:avLst/>
            </a:prstGeom>
            <a:solidFill>
              <a:srgbClr val="355E3B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2240" tIns="81280" rIns="142240" bIns="81280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i="0" dirty="0">
                  <a:solidFill>
                    <a:schemeClr val="bg1"/>
                  </a:solidFill>
                  <a:effectLst/>
                </a:rPr>
                <a:t>C-PACE </a:t>
              </a:r>
              <a:r>
                <a:rPr lang="en-US" sz="2000" b="1" dirty="0">
                  <a:solidFill>
                    <a:schemeClr val="bg1"/>
                  </a:solidFill>
                </a:rPr>
                <a:t>L</a:t>
              </a:r>
              <a:r>
                <a:rPr lang="en-US" sz="2000" b="1" i="0" dirty="0">
                  <a:solidFill>
                    <a:schemeClr val="bg1"/>
                  </a:solidFill>
                  <a:effectLst/>
                </a:rPr>
                <a:t>oans are Structured as Assessments 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67B6DF49-463E-28D9-6186-DC130463CE0A}"/>
              </a:ext>
            </a:extLst>
          </p:cNvPr>
          <p:cNvGrpSpPr/>
          <p:nvPr/>
        </p:nvGrpSpPr>
        <p:grpSpPr>
          <a:xfrm>
            <a:off x="6364108" y="2154348"/>
            <a:ext cx="4545185" cy="3929581"/>
            <a:chOff x="4366022" y="597602"/>
            <a:chExt cx="3829809" cy="3006059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2961C76-9F10-2603-191E-918840E2AEB1}"/>
                </a:ext>
              </a:extLst>
            </p:cNvPr>
            <p:cNvSpPr/>
            <p:nvPr/>
          </p:nvSpPr>
          <p:spPr>
            <a:xfrm>
              <a:off x="4366022" y="597602"/>
              <a:ext cx="3829809" cy="2525399"/>
            </a:xfrm>
            <a:prstGeom prst="rect">
              <a:avLst/>
            </a:prstGeom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BFB98CC-25DF-402E-8696-D6349D8B3E28}"/>
                </a:ext>
              </a:extLst>
            </p:cNvPr>
            <p:cNvSpPr txBox="1"/>
            <p:nvPr/>
          </p:nvSpPr>
          <p:spPr>
            <a:xfrm>
              <a:off x="4366022" y="597602"/>
              <a:ext cx="3829769" cy="3006059"/>
            </a:xfrm>
            <a:prstGeom prst="rect">
              <a:avLst/>
            </a:prstGeom>
            <a:solidFill>
              <a:srgbClr val="A2CD85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42240" bIns="160020" numCol="1" spcCol="1270" anchor="t" anchorCtr="0">
              <a:noAutofit/>
            </a:bodyPr>
            <a:lstStyle/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b="1" i="0" dirty="0">
                  <a:solidFill>
                    <a:srgbClr val="000000"/>
                  </a:solidFill>
                  <a:effectLst/>
                </a:rPr>
                <a:t>Commercial Property Assessed Clean Energy (C-PACE)</a:t>
              </a:r>
              <a:r>
                <a:rPr lang="en-US" b="0" i="0" dirty="0">
                  <a:solidFill>
                    <a:srgbClr val="000000"/>
                  </a:solidFill>
                  <a:effectLst/>
                </a:rPr>
                <a:t> is a financing tool that provides long-term, low-cost construction financing for new and existing buildings. </a:t>
              </a:r>
              <a:br>
                <a:rPr lang="en-US" b="0" i="0" dirty="0">
                  <a:solidFill>
                    <a:srgbClr val="000000"/>
                  </a:solidFill>
                  <a:effectLst/>
                </a:rPr>
              </a:br>
              <a:endParaRPr lang="en-US" b="0" i="0" dirty="0">
                <a:solidFill>
                  <a:srgbClr val="000000"/>
                </a:solidFill>
                <a:effectLst/>
              </a:endParaRPr>
            </a:p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b="1" i="0" dirty="0">
                  <a:solidFill>
                    <a:srgbClr val="0D0D0D"/>
                  </a:solidFill>
                  <a:effectLst/>
                </a:rPr>
                <a:t>The amount of funding </a:t>
              </a:r>
              <a:r>
                <a:rPr lang="en-US" i="0" dirty="0">
                  <a:solidFill>
                    <a:srgbClr val="0D0D0D"/>
                  </a:solidFill>
                  <a:effectLst/>
                </a:rPr>
                <a:t>is determined by</a:t>
              </a:r>
              <a:r>
                <a:rPr lang="en-US" dirty="0">
                  <a:solidFill>
                    <a:srgbClr val="0D0D0D"/>
                  </a:solidFill>
                </a:rPr>
                <a:t> </a:t>
              </a:r>
              <a:r>
                <a:rPr lang="en-US" i="0" dirty="0">
                  <a:solidFill>
                    <a:srgbClr val="0D0D0D"/>
                  </a:solidFill>
                  <a:effectLst/>
                </a:rPr>
                <a:t>the equipment and other costs in the construction budget that impact energy &amp; water use, renewable improvements, or building resiliency. </a:t>
              </a:r>
            </a:p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US" dirty="0">
                <a:solidFill>
                  <a:srgbClr val="000000"/>
                </a:solidFill>
              </a:endParaRPr>
            </a:p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b="1" i="0" dirty="0">
                  <a:solidFill>
                    <a:srgbClr val="000000"/>
                  </a:solidFill>
                  <a:effectLst/>
                </a:rPr>
                <a:t>Property owners and developers </a:t>
              </a:r>
              <a:r>
                <a:rPr lang="en-US" b="0" i="0" dirty="0">
                  <a:solidFill>
                    <a:srgbClr val="000000"/>
                  </a:solidFill>
                  <a:effectLst/>
                </a:rPr>
                <a:t>use PACE financing to lower their overall cost of capital.</a:t>
              </a:r>
              <a:endParaRPr lang="en-US" dirty="0">
                <a:solidFill>
                  <a:srgbClr val="0D0D0D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89B44467-CEF9-AF9C-5D8C-C5ED376118C2}"/>
              </a:ext>
            </a:extLst>
          </p:cNvPr>
          <p:cNvSpPr txBox="1"/>
          <p:nvPr/>
        </p:nvSpPr>
        <p:spPr>
          <a:xfrm>
            <a:off x="2723447" y="597473"/>
            <a:ext cx="674510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dirty="0">
                <a:solidFill>
                  <a:schemeClr val="bg1"/>
                </a:solidFill>
                <a:highlight>
                  <a:srgbClr val="008000"/>
                </a:highlight>
                <a:latin typeface="Arial" panose="020B0604020202020204" pitchFamily="34" charset="0"/>
              </a:rPr>
              <a:t>Commercial Property Assessed Clean Energy (C-PACE)</a:t>
            </a:r>
            <a:endParaRPr lang="en-US" sz="2000" dirty="0">
              <a:solidFill>
                <a:schemeClr val="bg1"/>
              </a:solidFill>
              <a:highlight>
                <a:srgbClr val="008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285051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601</Words>
  <Application>Microsoft Office PowerPoint</Application>
  <PresentationFormat>Widescreen</PresentationFormat>
  <Paragraphs>51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Georgia</vt:lpstr>
      <vt:lpstr>Open Sans</vt:lpstr>
      <vt:lpstr>Office Theme</vt:lpstr>
      <vt:lpstr>PowerPoint Presentation</vt:lpstr>
      <vt:lpstr>Commercial Property Assessed Clean Energy (C-PACE)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Matthew Kessler</dc:creator>
  <cp:lastModifiedBy>Matthew Kessler</cp:lastModifiedBy>
  <cp:revision>1</cp:revision>
  <dcterms:created xsi:type="dcterms:W3CDTF">2025-06-06T20:03:30Z</dcterms:created>
  <dcterms:modified xsi:type="dcterms:W3CDTF">2025-06-06T20:24:20Z</dcterms:modified>
</cp:coreProperties>
</file>