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13"/>
  </p:notesMasterIdLst>
  <p:handoutMasterIdLst>
    <p:handoutMasterId r:id="rId14"/>
  </p:handoutMasterIdLst>
  <p:sldIdLst>
    <p:sldId id="436" r:id="rId5"/>
    <p:sldId id="437" r:id="rId6"/>
    <p:sldId id="448" r:id="rId7"/>
    <p:sldId id="449" r:id="rId8"/>
    <p:sldId id="451" r:id="rId9"/>
    <p:sldId id="450" r:id="rId10"/>
    <p:sldId id="452" r:id="rId11"/>
    <p:sldId id="43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187"/>
    <a:srgbClr val="0C4046"/>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94" autoAdjust="0"/>
  </p:normalViewPr>
  <p:slideViewPr>
    <p:cSldViewPr snapToGrid="0">
      <p:cViewPr varScale="1">
        <p:scale>
          <a:sx n="70" d="100"/>
          <a:sy n="70" d="100"/>
        </p:scale>
        <p:origin x="1166" y="278"/>
      </p:cViewPr>
      <p:guideLst/>
    </p:cSldViewPr>
  </p:slideViewPr>
  <p:outlineViewPr>
    <p:cViewPr>
      <p:scale>
        <a:sx n="33" d="100"/>
        <a:sy n="33" d="100"/>
      </p:scale>
      <p:origin x="0" y="-17146"/>
    </p:cViewPr>
  </p:outlineViewPr>
  <p:notesTextViewPr>
    <p:cViewPr>
      <p:scale>
        <a:sx n="1" d="1"/>
        <a:sy n="1" d="1"/>
      </p:scale>
      <p:origin x="0" y="0"/>
    </p:cViewPr>
  </p:notesTextViewPr>
  <p:sorterViewPr>
    <p:cViewPr varScale="1">
      <p:scale>
        <a:sx n="1" d="1"/>
        <a:sy n="1" d="1"/>
      </p:scale>
      <p:origin x="0" y="-8717"/>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4D2272-D660-A337-AEF3-BE066BD5453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1FE5A70-71C2-F335-270C-B94537340C5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C5A369-CA0E-4FC6-90EE-5FA969A08EF8}" type="datetimeFigureOut">
              <a:rPr lang="en-US" smtClean="0"/>
              <a:t>6/8/2025</a:t>
            </a:fld>
            <a:endParaRPr lang="en-US" dirty="0"/>
          </a:p>
        </p:txBody>
      </p:sp>
      <p:sp>
        <p:nvSpPr>
          <p:cNvPr id="4" name="Footer Placeholder 3">
            <a:extLst>
              <a:ext uri="{FF2B5EF4-FFF2-40B4-BE49-F238E27FC236}">
                <a16:creationId xmlns:a16="http://schemas.microsoft.com/office/drawing/2014/main" id="{D91E1B03-0F86-16E7-11BE-81F9F4CD66B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C4524B8-3914-99B2-2620-0F2A88D335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9210F9-8331-407C-A034-F95DCB303EBC}" type="slidenum">
              <a:rPr lang="en-US" smtClean="0"/>
              <a:t>‹#›</a:t>
            </a:fld>
            <a:endParaRPr lang="en-US" dirty="0"/>
          </a:p>
        </p:txBody>
      </p:sp>
    </p:spTree>
    <p:extLst>
      <p:ext uri="{BB962C8B-B14F-4D97-AF65-F5344CB8AC3E}">
        <p14:creationId xmlns:p14="http://schemas.microsoft.com/office/powerpoint/2010/main" val="931005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4AB06A-EEDC-421C-B5A0-5E9E5241A8E5}" type="datetimeFigureOut">
              <a:rPr lang="en-US" smtClean="0"/>
              <a:t>6/8/2025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F9438-3EEF-4192-9815-F6F44770AEF7}" type="slidenum">
              <a:rPr lang="en-US" smtClean="0"/>
              <a:t>‹#›</a:t>
            </a:fld>
            <a:endParaRPr lang="en-US" dirty="0"/>
          </a:p>
        </p:txBody>
      </p:sp>
    </p:spTree>
    <p:extLst>
      <p:ext uri="{BB962C8B-B14F-4D97-AF65-F5344CB8AC3E}">
        <p14:creationId xmlns:p14="http://schemas.microsoft.com/office/powerpoint/2010/main" val="26522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1</a:t>
            </a:fld>
            <a:endParaRPr lang="en-US" dirty="0"/>
          </a:p>
        </p:txBody>
      </p:sp>
    </p:spTree>
    <p:extLst>
      <p:ext uri="{BB962C8B-B14F-4D97-AF65-F5344CB8AC3E}">
        <p14:creationId xmlns:p14="http://schemas.microsoft.com/office/powerpoint/2010/main" val="2369047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2</a:t>
            </a:fld>
            <a:endParaRPr lang="en-US" dirty="0"/>
          </a:p>
        </p:txBody>
      </p:sp>
    </p:spTree>
    <p:extLst>
      <p:ext uri="{BB962C8B-B14F-4D97-AF65-F5344CB8AC3E}">
        <p14:creationId xmlns:p14="http://schemas.microsoft.com/office/powerpoint/2010/main" val="1244630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2A171-A699-F551-E324-63726D9356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D3DEA0-2185-0090-A797-1C339446DE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20B2D9-6EB0-CA09-59BA-3F9EF08963C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5D355DC-E306-3773-65DC-C6DD73D85D32}"/>
              </a:ext>
            </a:extLst>
          </p:cNvPr>
          <p:cNvSpPr>
            <a:spLocks noGrp="1"/>
          </p:cNvSpPr>
          <p:nvPr>
            <p:ph type="sldNum" sz="quarter" idx="5"/>
          </p:nvPr>
        </p:nvSpPr>
        <p:spPr/>
        <p:txBody>
          <a:bodyPr/>
          <a:lstStyle/>
          <a:p>
            <a:fld id="{32BF9438-3EEF-4192-9815-F6F44770AEF7}" type="slidenum">
              <a:rPr lang="en-US" smtClean="0"/>
              <a:t>3</a:t>
            </a:fld>
            <a:endParaRPr lang="en-US" dirty="0"/>
          </a:p>
        </p:txBody>
      </p:sp>
    </p:spTree>
    <p:extLst>
      <p:ext uri="{BB962C8B-B14F-4D97-AF65-F5344CB8AC3E}">
        <p14:creationId xmlns:p14="http://schemas.microsoft.com/office/powerpoint/2010/main" val="1813673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72AAB6-77AD-B34D-D493-C1DD0B1BA2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093AC9-60B4-BF1B-4243-FDC37B5709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12C648-81B3-407C-959A-2D83D815A3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B43344C-4C62-2266-3234-0B34F8DDB58C}"/>
              </a:ext>
            </a:extLst>
          </p:cNvPr>
          <p:cNvSpPr>
            <a:spLocks noGrp="1"/>
          </p:cNvSpPr>
          <p:nvPr>
            <p:ph type="sldNum" sz="quarter" idx="5"/>
          </p:nvPr>
        </p:nvSpPr>
        <p:spPr/>
        <p:txBody>
          <a:bodyPr/>
          <a:lstStyle/>
          <a:p>
            <a:fld id="{32BF9438-3EEF-4192-9815-F6F44770AEF7}" type="slidenum">
              <a:rPr lang="en-US" smtClean="0"/>
              <a:t>4</a:t>
            </a:fld>
            <a:endParaRPr lang="en-US" dirty="0"/>
          </a:p>
        </p:txBody>
      </p:sp>
    </p:spTree>
    <p:extLst>
      <p:ext uri="{BB962C8B-B14F-4D97-AF65-F5344CB8AC3E}">
        <p14:creationId xmlns:p14="http://schemas.microsoft.com/office/powerpoint/2010/main" val="277586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1FB66A-4C76-9AB5-D7AC-41F51951AA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81C660-F319-66E0-2AD2-20B74ADEBD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CC8E19-6389-DC1A-DC64-B5AE1FC49C2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2E3E5B9-F7F2-A3B6-2730-6AF3E6258A24}"/>
              </a:ext>
            </a:extLst>
          </p:cNvPr>
          <p:cNvSpPr>
            <a:spLocks noGrp="1"/>
          </p:cNvSpPr>
          <p:nvPr>
            <p:ph type="sldNum" sz="quarter" idx="5"/>
          </p:nvPr>
        </p:nvSpPr>
        <p:spPr/>
        <p:txBody>
          <a:bodyPr/>
          <a:lstStyle/>
          <a:p>
            <a:fld id="{32BF9438-3EEF-4192-9815-F6F44770AEF7}" type="slidenum">
              <a:rPr lang="en-US" smtClean="0"/>
              <a:t>5</a:t>
            </a:fld>
            <a:endParaRPr lang="en-US" dirty="0"/>
          </a:p>
        </p:txBody>
      </p:sp>
    </p:spTree>
    <p:extLst>
      <p:ext uri="{BB962C8B-B14F-4D97-AF65-F5344CB8AC3E}">
        <p14:creationId xmlns:p14="http://schemas.microsoft.com/office/powerpoint/2010/main" val="117750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C7A026-E615-6270-DC32-C25CB07409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4F0329-7659-4692-8F94-A4EF4DAB2F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F10141-B6FB-A458-44BC-25D1289F0AF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4B29B7C-28B5-AC9C-F949-6A481C3D61F6}"/>
              </a:ext>
            </a:extLst>
          </p:cNvPr>
          <p:cNvSpPr>
            <a:spLocks noGrp="1"/>
          </p:cNvSpPr>
          <p:nvPr>
            <p:ph type="sldNum" sz="quarter" idx="5"/>
          </p:nvPr>
        </p:nvSpPr>
        <p:spPr/>
        <p:txBody>
          <a:bodyPr/>
          <a:lstStyle/>
          <a:p>
            <a:fld id="{32BF9438-3EEF-4192-9815-F6F44770AEF7}" type="slidenum">
              <a:rPr lang="en-US" smtClean="0"/>
              <a:t>6</a:t>
            </a:fld>
            <a:endParaRPr lang="en-US" dirty="0"/>
          </a:p>
        </p:txBody>
      </p:sp>
    </p:spTree>
    <p:extLst>
      <p:ext uri="{BB962C8B-B14F-4D97-AF65-F5344CB8AC3E}">
        <p14:creationId xmlns:p14="http://schemas.microsoft.com/office/powerpoint/2010/main" val="3092378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E8481-789D-6372-3267-347F90B5C8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27AE59-14AB-1D23-9D18-7A778C9568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317FAB-5D5B-881F-5060-3C617B7E361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70BC51F-EA93-95B8-E074-4C6B579CDC4B}"/>
              </a:ext>
            </a:extLst>
          </p:cNvPr>
          <p:cNvSpPr>
            <a:spLocks noGrp="1"/>
          </p:cNvSpPr>
          <p:nvPr>
            <p:ph type="sldNum" sz="quarter" idx="5"/>
          </p:nvPr>
        </p:nvSpPr>
        <p:spPr/>
        <p:txBody>
          <a:bodyPr/>
          <a:lstStyle/>
          <a:p>
            <a:fld id="{32BF9438-3EEF-4192-9815-F6F44770AEF7}" type="slidenum">
              <a:rPr lang="en-US" smtClean="0"/>
              <a:t>7</a:t>
            </a:fld>
            <a:endParaRPr lang="en-US" dirty="0"/>
          </a:p>
        </p:txBody>
      </p:sp>
    </p:spTree>
    <p:extLst>
      <p:ext uri="{BB962C8B-B14F-4D97-AF65-F5344CB8AC3E}">
        <p14:creationId xmlns:p14="http://schemas.microsoft.com/office/powerpoint/2010/main" val="3413153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8</a:t>
            </a:fld>
            <a:endParaRPr lang="en-US" dirty="0"/>
          </a:p>
        </p:txBody>
      </p:sp>
    </p:spTree>
    <p:extLst>
      <p:ext uri="{BB962C8B-B14F-4D97-AF65-F5344CB8AC3E}">
        <p14:creationId xmlns:p14="http://schemas.microsoft.com/office/powerpoint/2010/main" val="3284469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endParaRPr lang="en-US" dirty="0"/>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02236382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74985615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03611012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1">
    <p:bg>
      <p:bgPr>
        <a:solidFill>
          <a:schemeClr val="accent2"/>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040DA2-B75D-1B49-51F9-967501F7F67B}"/>
              </a:ext>
            </a:extLst>
          </p:cNvPr>
          <p:cNvSpPr>
            <a:spLocks noGrp="1"/>
          </p:cNvSpPr>
          <p:nvPr>
            <p:ph type="title" hasCustomPrompt="1"/>
          </p:nvPr>
        </p:nvSpPr>
        <p:spPr>
          <a:xfrm>
            <a:off x="994876" y="887638"/>
            <a:ext cx="10202248" cy="5094496"/>
          </a:xfrm>
        </p:spPr>
        <p:txBody>
          <a:bodyPr/>
          <a:lstStyle>
            <a:lvl1pPr algn="ctr">
              <a:defRPr sz="4800">
                <a:solidFill>
                  <a:schemeClr val="bg1"/>
                </a:solidFill>
              </a:defRPr>
            </a:lvl1pPr>
          </a:lstStyle>
          <a:p>
            <a:r>
              <a:rPr lang="en-US" dirty="0"/>
              <a:t>Click to add title</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
        <p:nvSpPr>
          <p:cNvPr id="2" name="Rectangle 1">
            <a:extLst>
              <a:ext uri="{FF2B5EF4-FFF2-40B4-BE49-F238E27FC236}">
                <a16:creationId xmlns:a16="http://schemas.microsoft.com/office/drawing/2014/main" id="{8E93BDAB-CB06-403B-00FD-9D1C2812A298}"/>
              </a:ext>
              <a:ext uri="{C183D7F6-B498-43B3-948B-1728B52AA6E4}">
                <adec:decorative xmlns:adec="http://schemas.microsoft.com/office/drawing/2017/decorative" val="1"/>
              </a:ext>
            </a:extLst>
          </p:cNvPr>
          <p:cNvSpPr/>
          <p:nvPr userDrawn="1"/>
        </p:nvSpPr>
        <p:spPr>
          <a:xfrm rot="5400000">
            <a:off x="-2990939" y="2990938"/>
            <a:ext cx="6855801"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A6FB1FDB-9C8A-890A-5051-8D49E105FD49}"/>
              </a:ext>
              <a:ext uri="{C183D7F6-B498-43B3-948B-1728B52AA6E4}">
                <adec:decorative xmlns:adec="http://schemas.microsoft.com/office/drawing/2017/decorative" val="1"/>
              </a:ext>
            </a:extLst>
          </p:cNvPr>
          <p:cNvSpPr/>
          <p:nvPr userDrawn="1"/>
        </p:nvSpPr>
        <p:spPr>
          <a:xfrm>
            <a:off x="1" y="5983104"/>
            <a:ext cx="12192000" cy="873925"/>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21">
            <a:extLst>
              <a:ext uri="{FF2B5EF4-FFF2-40B4-BE49-F238E27FC236}">
                <a16:creationId xmlns:a16="http://schemas.microsoft.com/office/drawing/2014/main" id="{46056E81-9CB5-42E9-6689-B711F575C8F2}"/>
              </a:ext>
              <a:ext uri="{C183D7F6-B498-43B3-948B-1728B52AA6E4}">
                <adec:decorative xmlns:adec="http://schemas.microsoft.com/office/drawing/2017/decorative" val="1"/>
              </a:ext>
            </a:extLst>
          </p:cNvPr>
          <p:cNvSpPr/>
          <p:nvPr userDrawn="1"/>
        </p:nvSpPr>
        <p:spPr>
          <a:xfrm flipV="1">
            <a:off x="8981493" y="0"/>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22">
            <a:extLst>
              <a:ext uri="{FF2B5EF4-FFF2-40B4-BE49-F238E27FC236}">
                <a16:creationId xmlns:a16="http://schemas.microsoft.com/office/drawing/2014/main" id="{3D075254-6FC4-6738-BBBE-1BACB99E424A}"/>
              </a:ext>
              <a:ext uri="{C183D7F6-B498-43B3-948B-1728B52AA6E4}">
                <adec:decorative xmlns:adec="http://schemas.microsoft.com/office/drawing/2017/decorative" val="1"/>
              </a:ext>
            </a:extLst>
          </p:cNvPr>
          <p:cNvSpPr>
            <a:spLocks noChangeAspect="1"/>
          </p:cNvSpPr>
          <p:nvPr userDrawn="1"/>
        </p:nvSpPr>
        <p:spPr>
          <a:xfrm flipH="1" flipV="1">
            <a:off x="0" y="-8"/>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056202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About 1">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5BA2562-20F9-9DC8-81EB-6ED26B24D7E3}"/>
              </a:ext>
              <a:ext uri="{C183D7F6-B498-43B3-948B-1728B52AA6E4}">
                <adec:decorative xmlns:adec="http://schemas.microsoft.com/office/drawing/2017/decorative" val="1"/>
              </a:ext>
            </a:extLst>
          </p:cNvPr>
          <p:cNvSpPr/>
          <p:nvPr userDrawn="1"/>
        </p:nvSpPr>
        <p:spPr>
          <a:xfrm>
            <a:off x="1" y="5983099"/>
            <a:ext cx="12192000" cy="87392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25">
            <a:extLst>
              <a:ext uri="{FF2B5EF4-FFF2-40B4-BE49-F238E27FC236}">
                <a16:creationId xmlns:a16="http://schemas.microsoft.com/office/drawing/2014/main" id="{369E878B-C75C-98DC-B694-2C40507C4945}"/>
              </a:ext>
              <a:ext uri="{C183D7F6-B498-43B3-948B-1728B52AA6E4}">
                <adec:decorative xmlns:adec="http://schemas.microsoft.com/office/drawing/2017/decorative" val="1"/>
              </a:ext>
            </a:extLst>
          </p:cNvPr>
          <p:cNvSpPr/>
          <p:nvPr userDrawn="1"/>
        </p:nvSpPr>
        <p:spPr>
          <a:xfrm>
            <a:off x="8991644" y="3657675"/>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27">
            <a:extLst>
              <a:ext uri="{FF2B5EF4-FFF2-40B4-BE49-F238E27FC236}">
                <a16:creationId xmlns:a16="http://schemas.microsoft.com/office/drawing/2014/main" id="{DC03A063-67E0-718E-206C-6C807C20026A}"/>
              </a:ext>
              <a:ext uri="{C183D7F6-B498-43B3-948B-1728B52AA6E4}">
                <adec:decorative xmlns:adec="http://schemas.microsoft.com/office/drawing/2017/decorative" val="1"/>
              </a:ext>
            </a:extLst>
          </p:cNvPr>
          <p:cNvSpPr>
            <a:spLocks noChangeAspect="1"/>
          </p:cNvSpPr>
          <p:nvPr userDrawn="1"/>
        </p:nvSpPr>
        <p:spPr>
          <a:xfrm flipH="1" flipV="1">
            <a:off x="0" y="-5"/>
            <a:ext cx="2286000" cy="2285973"/>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30">
            <a:extLst>
              <a:ext uri="{FF2B5EF4-FFF2-40B4-BE49-F238E27FC236}">
                <a16:creationId xmlns:a16="http://schemas.microsoft.com/office/drawing/2014/main" id="{6D86FEEF-2721-A616-B636-7C6F8B1B5D56}"/>
              </a:ext>
              <a:ext uri="{C183D7F6-B498-43B3-948B-1728B52AA6E4}">
                <adec:decorative xmlns:adec="http://schemas.microsoft.com/office/drawing/2017/decorative" val="1"/>
              </a:ext>
            </a:extLst>
          </p:cNvPr>
          <p:cNvSpPr>
            <a:spLocks noChangeAspect="1"/>
          </p:cNvSpPr>
          <p:nvPr userDrawn="1"/>
        </p:nvSpPr>
        <p:spPr>
          <a:xfrm rot="16200000" flipH="1" flipV="1">
            <a:off x="-433923" y="5546250"/>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Title 17">
            <a:extLst>
              <a:ext uri="{FF2B5EF4-FFF2-40B4-BE49-F238E27FC236}">
                <a16:creationId xmlns:a16="http://schemas.microsoft.com/office/drawing/2014/main" id="{4AC20A76-77DC-62F7-C0E5-66C03853B31E}"/>
              </a:ext>
            </a:extLst>
          </p:cNvPr>
          <p:cNvSpPr>
            <a:spLocks noGrp="1"/>
          </p:cNvSpPr>
          <p:nvPr>
            <p:ph type="title" hasCustomPrompt="1"/>
          </p:nvPr>
        </p:nvSpPr>
        <p:spPr>
          <a:xfrm>
            <a:off x="1371599" y="1478396"/>
            <a:ext cx="3710355" cy="3445297"/>
          </a:xfrm>
        </p:spPr>
        <p:txBody>
          <a:bodyPr>
            <a:normAutofit/>
          </a:bodyPr>
          <a:lstStyle>
            <a:lvl1pPr>
              <a:defRPr sz="3600">
                <a:solidFill>
                  <a:schemeClr val="accent2">
                    <a:lumMod val="75000"/>
                  </a:schemeClr>
                </a:solidFill>
              </a:defRPr>
            </a:lvl1pPr>
          </a:lstStyle>
          <a:p>
            <a:r>
              <a:rPr lang="en-US" dirty="0"/>
              <a:t>Click to add title</a:t>
            </a:r>
          </a:p>
        </p:txBody>
      </p:sp>
      <p:sp>
        <p:nvSpPr>
          <p:cNvPr id="20" name="Content Placeholder 19">
            <a:extLst>
              <a:ext uri="{FF2B5EF4-FFF2-40B4-BE49-F238E27FC236}">
                <a16:creationId xmlns:a16="http://schemas.microsoft.com/office/drawing/2014/main" id="{CF99A149-DEF4-9E0F-D0DE-E859DB6CA539}"/>
              </a:ext>
            </a:extLst>
          </p:cNvPr>
          <p:cNvSpPr>
            <a:spLocks noGrp="1"/>
          </p:cNvSpPr>
          <p:nvPr>
            <p:ph sz="quarter" idx="10" hasCustomPrompt="1"/>
          </p:nvPr>
        </p:nvSpPr>
        <p:spPr>
          <a:xfrm>
            <a:off x="5360465" y="1477963"/>
            <a:ext cx="5536135" cy="3446462"/>
          </a:xfrm>
        </p:spPr>
        <p:txBody>
          <a:bodyPr anchor="ctr">
            <a:normAutofit/>
          </a:bodyPr>
          <a:lstStyle>
            <a:lvl1pPr marL="0" indent="0">
              <a:buNone/>
              <a:defRPr sz="1800"/>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chemeClr val="bg1"/>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046245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Closing 1">
    <p:bg>
      <p:bgPr>
        <a:solidFill>
          <a:schemeClr val="accent2"/>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181407F-D7F6-56CB-135C-01868BC1917D}"/>
              </a:ext>
            </a:extLst>
          </p:cNvPr>
          <p:cNvSpPr>
            <a:spLocks noGrp="1"/>
          </p:cNvSpPr>
          <p:nvPr>
            <p:ph type="title" hasCustomPrompt="1"/>
          </p:nvPr>
        </p:nvSpPr>
        <p:spPr>
          <a:xfrm>
            <a:off x="1371597" y="1088211"/>
            <a:ext cx="4602483" cy="4896019"/>
          </a:xfrm>
        </p:spPr>
        <p:txBody>
          <a:bodyPr>
            <a:normAutofit/>
          </a:bodyPr>
          <a:lstStyle>
            <a:lvl1pPr>
              <a:defRPr sz="4800">
                <a:solidFill>
                  <a:schemeClr val="bg2"/>
                </a:solidFill>
              </a:defRPr>
            </a:lvl1pPr>
          </a:lstStyle>
          <a:p>
            <a:r>
              <a:rPr lang="en-US" dirty="0"/>
              <a:t>Click to add title</a:t>
            </a:r>
          </a:p>
        </p:txBody>
      </p:sp>
      <p:sp>
        <p:nvSpPr>
          <p:cNvPr id="2" name="Rectangle 1">
            <a:extLst>
              <a:ext uri="{FF2B5EF4-FFF2-40B4-BE49-F238E27FC236}">
                <a16:creationId xmlns:a16="http://schemas.microsoft.com/office/drawing/2014/main" id="{7E517585-E867-BB06-B195-272DA0FD4799}"/>
              </a:ext>
              <a:ext uri="{C183D7F6-B498-43B3-948B-1728B52AA6E4}">
                <adec:decorative xmlns:adec="http://schemas.microsoft.com/office/drawing/2017/decorative" val="1"/>
              </a:ext>
            </a:extLst>
          </p:cNvPr>
          <p:cNvSpPr/>
          <p:nvPr userDrawn="1"/>
        </p:nvSpPr>
        <p:spPr>
          <a:xfrm>
            <a:off x="1" y="-8"/>
            <a:ext cx="12192000" cy="873925"/>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92D9EBD-88FB-A2C3-7EC2-46DD7B53267E}"/>
              </a:ext>
              <a:ext uri="{C183D7F6-B498-43B3-948B-1728B52AA6E4}">
                <adec:decorative xmlns:adec="http://schemas.microsoft.com/office/drawing/2017/decorative" val="1"/>
              </a:ext>
            </a:extLst>
          </p:cNvPr>
          <p:cNvSpPr/>
          <p:nvPr userDrawn="1"/>
        </p:nvSpPr>
        <p:spPr>
          <a:xfrm rot="5400000">
            <a:off x="-2990939" y="2990938"/>
            <a:ext cx="6855801"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reeform 22">
            <a:extLst>
              <a:ext uri="{FF2B5EF4-FFF2-40B4-BE49-F238E27FC236}">
                <a16:creationId xmlns:a16="http://schemas.microsoft.com/office/drawing/2014/main" id="{CB417425-9078-B6E8-97F7-BAA1536BA069}"/>
              </a:ext>
              <a:ext uri="{C183D7F6-B498-43B3-948B-1728B52AA6E4}">
                <adec:decorative xmlns:adec="http://schemas.microsoft.com/office/drawing/2017/decorative" val="1"/>
              </a:ext>
            </a:extLst>
          </p:cNvPr>
          <p:cNvSpPr>
            <a:spLocks noChangeAspect="1"/>
          </p:cNvSpPr>
          <p:nvPr userDrawn="1"/>
        </p:nvSpPr>
        <p:spPr>
          <a:xfrm flipH="1" flipV="1">
            <a:off x="0" y="-8"/>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4">
            <a:extLst>
              <a:ext uri="{FF2B5EF4-FFF2-40B4-BE49-F238E27FC236}">
                <a16:creationId xmlns:a16="http://schemas.microsoft.com/office/drawing/2014/main" id="{D7F56B38-71B8-A745-8D9C-BBEA278F3FC5}"/>
              </a:ext>
              <a:ext uri="{C183D7F6-B498-43B3-948B-1728B52AA6E4}">
                <adec:decorative xmlns:adec="http://schemas.microsoft.com/office/drawing/2017/decorative" val="1"/>
              </a:ext>
            </a:extLst>
          </p:cNvPr>
          <p:cNvSpPr>
            <a:spLocks noChangeAspect="1"/>
          </p:cNvSpPr>
          <p:nvPr userDrawn="1"/>
        </p:nvSpPr>
        <p:spPr>
          <a:xfrm>
            <a:off x="9905999" y="4572027"/>
            <a:ext cx="2286000" cy="2285973"/>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60000"/>
              <a:lumOff val="4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Content Placeholder 10">
            <a:extLst>
              <a:ext uri="{FF2B5EF4-FFF2-40B4-BE49-F238E27FC236}">
                <a16:creationId xmlns:a16="http://schemas.microsoft.com/office/drawing/2014/main" id="{45E5C644-63C0-D8A4-7EF1-1681AFB1F4D9}"/>
              </a:ext>
            </a:extLst>
          </p:cNvPr>
          <p:cNvSpPr>
            <a:spLocks noGrp="1"/>
          </p:cNvSpPr>
          <p:nvPr>
            <p:ph sz="quarter" idx="10" hasCustomPrompt="1"/>
          </p:nvPr>
        </p:nvSpPr>
        <p:spPr>
          <a:xfrm>
            <a:off x="6324599" y="1088210"/>
            <a:ext cx="4373564" cy="4894894"/>
          </a:xfrm>
        </p:spPr>
        <p:txBody>
          <a:bodyPr anchor="ctr">
            <a:normAutofit/>
          </a:bodyPr>
          <a:lstStyle>
            <a:lvl1pPr marL="0" indent="0">
              <a:spcBef>
                <a:spcPts val="0"/>
              </a:spcBef>
              <a:spcAft>
                <a:spcPts val="600"/>
              </a:spcAft>
              <a:buNone/>
              <a:defRPr sz="1800" b="1">
                <a:solidFill>
                  <a:schemeClr val="bg2"/>
                </a:solidFill>
              </a:defRPr>
            </a:lvl1pPr>
            <a:lvl2pPr marL="457200" indent="0">
              <a:spcBef>
                <a:spcPts val="0"/>
              </a:spcBef>
              <a:spcAft>
                <a:spcPts val="600"/>
              </a:spcAft>
              <a:buNone/>
              <a:defRPr sz="1600" b="1">
                <a:solidFill>
                  <a:schemeClr val="bg2"/>
                </a:solidFill>
              </a:defRPr>
            </a:lvl2pPr>
            <a:lvl3pPr marL="914400" indent="0">
              <a:spcBef>
                <a:spcPts val="0"/>
              </a:spcBef>
              <a:spcAft>
                <a:spcPts val="600"/>
              </a:spcAft>
              <a:buNone/>
              <a:defRPr sz="1400" b="1">
                <a:solidFill>
                  <a:schemeClr val="bg2"/>
                </a:solidFill>
              </a:defRPr>
            </a:lvl3pPr>
            <a:lvl4pPr marL="1371600" indent="0">
              <a:spcBef>
                <a:spcPts val="0"/>
              </a:spcBef>
              <a:spcAft>
                <a:spcPts val="600"/>
              </a:spcAft>
              <a:buNone/>
              <a:defRPr sz="1200" b="1">
                <a:solidFill>
                  <a:schemeClr val="bg2"/>
                </a:solidFill>
              </a:defRPr>
            </a:lvl4pPr>
            <a:lvl5pPr marL="1828800" indent="0">
              <a:spcBef>
                <a:spcPts val="0"/>
              </a:spcBef>
              <a:spcAft>
                <a:spcPts val="600"/>
              </a:spcAft>
              <a:buNone/>
              <a:defRPr sz="1200" b="1">
                <a:solidFill>
                  <a:schemeClr val="bg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019828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endParaRPr lang="en-US" dirty="0"/>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sz="1000"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82093947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14218702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sz="1000" dirty="0"/>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6229050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34210973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sz="1000" dirty="0"/>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90897710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sz="1000" dirty="0"/>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53942744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sz="1000" dirty="0"/>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41473924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sz="1000" dirty="0"/>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60365268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sz="1000" dirty="0"/>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13053643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36" r:id="rId14"/>
  </p:sldLayoutIdLst>
  <p:hf hdr="0" ftr="0" dt="0"/>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9AD-F97D-8DCF-97C2-FEE69475C0BC}"/>
              </a:ext>
            </a:extLst>
          </p:cNvPr>
          <p:cNvSpPr>
            <a:spLocks noGrp="1"/>
          </p:cNvSpPr>
          <p:nvPr>
            <p:ph type="title"/>
          </p:nvPr>
        </p:nvSpPr>
        <p:spPr/>
        <p:txBody>
          <a:bodyPr/>
          <a:lstStyle/>
          <a:p>
            <a:r>
              <a:rPr lang="en-US" dirty="0"/>
              <a:t>Microgrid Funding</a:t>
            </a:r>
          </a:p>
        </p:txBody>
      </p:sp>
      <p:sp>
        <p:nvSpPr>
          <p:cNvPr id="3" name="Slide Number Placeholder 2">
            <a:extLst>
              <a:ext uri="{FF2B5EF4-FFF2-40B4-BE49-F238E27FC236}">
                <a16:creationId xmlns:a16="http://schemas.microsoft.com/office/drawing/2014/main" id="{5D9882FA-049D-25F3-3F24-590E9D0F184A}"/>
              </a:ext>
            </a:extLst>
          </p:cNvPr>
          <p:cNvSpPr>
            <a:spLocks noGrp="1"/>
          </p:cNvSpPr>
          <p:nvPr>
            <p:ph type="sldNum" sz="quarter" idx="4"/>
          </p:nvPr>
        </p:nvSpPr>
        <p:spPr/>
        <p:txBody>
          <a:bodyPr/>
          <a:lstStyle/>
          <a:p>
            <a:fld id="{08AB70BE-1769-45B8-85A6-0C837432C7E6}" type="slidenum">
              <a:rPr lang="en-US" smtClean="0"/>
              <a:pPr/>
              <a:t>1</a:t>
            </a:fld>
            <a:endParaRPr lang="en-US" dirty="0"/>
          </a:p>
        </p:txBody>
      </p:sp>
      <p:sp>
        <p:nvSpPr>
          <p:cNvPr id="4" name="TextBox 3">
            <a:extLst>
              <a:ext uri="{FF2B5EF4-FFF2-40B4-BE49-F238E27FC236}">
                <a16:creationId xmlns:a16="http://schemas.microsoft.com/office/drawing/2014/main" id="{C077AE06-755E-6F0E-8A8E-3AB97C920B1C}"/>
              </a:ext>
            </a:extLst>
          </p:cNvPr>
          <p:cNvSpPr txBox="1"/>
          <p:nvPr/>
        </p:nvSpPr>
        <p:spPr>
          <a:xfrm>
            <a:off x="9433367" y="5173885"/>
            <a:ext cx="1956121" cy="646331"/>
          </a:xfrm>
          <a:prstGeom prst="rect">
            <a:avLst/>
          </a:prstGeom>
          <a:noFill/>
        </p:spPr>
        <p:txBody>
          <a:bodyPr wrap="square" rtlCol="0">
            <a:spAutoFit/>
          </a:bodyPr>
          <a:lstStyle/>
          <a:p>
            <a:r>
              <a:rPr lang="en-US" dirty="0">
                <a:solidFill>
                  <a:schemeClr val="bg2"/>
                </a:solidFill>
              </a:rPr>
              <a:t>Steve Lawrence</a:t>
            </a:r>
          </a:p>
          <a:p>
            <a:r>
              <a:rPr lang="en-US" dirty="0">
                <a:solidFill>
                  <a:schemeClr val="bg2"/>
                </a:solidFill>
              </a:rPr>
              <a:t>Sam Clineff</a:t>
            </a:r>
          </a:p>
        </p:txBody>
      </p:sp>
    </p:spTree>
    <p:extLst>
      <p:ext uri="{BB962C8B-B14F-4D97-AF65-F5344CB8AC3E}">
        <p14:creationId xmlns:p14="http://schemas.microsoft.com/office/powerpoint/2010/main" val="3441048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91DBFA3-4929-EF34-6EC0-62D2B6817892}"/>
              </a:ext>
            </a:extLst>
          </p:cNvPr>
          <p:cNvSpPr>
            <a:spLocks noGrp="1"/>
          </p:cNvSpPr>
          <p:nvPr>
            <p:ph type="sldNum" sz="quarter" idx="4"/>
          </p:nvPr>
        </p:nvSpPr>
        <p:spPr/>
        <p:txBody>
          <a:bodyPr/>
          <a:lstStyle/>
          <a:p>
            <a:fld id="{08AB70BE-1769-45B8-85A6-0C837432C7E6}" type="slidenum">
              <a:rPr lang="en-US" smtClean="0"/>
              <a:pPr/>
              <a:t>2</a:t>
            </a:fld>
            <a:endParaRPr lang="en-US" dirty="0"/>
          </a:p>
        </p:txBody>
      </p:sp>
      <p:sp>
        <p:nvSpPr>
          <p:cNvPr id="8" name="Title 7">
            <a:extLst>
              <a:ext uri="{FF2B5EF4-FFF2-40B4-BE49-F238E27FC236}">
                <a16:creationId xmlns:a16="http://schemas.microsoft.com/office/drawing/2014/main" id="{66E83BB7-1044-3E87-4423-B445BF3F799E}"/>
              </a:ext>
            </a:extLst>
          </p:cNvPr>
          <p:cNvSpPr>
            <a:spLocks noGrp="1"/>
          </p:cNvSpPr>
          <p:nvPr>
            <p:ph type="title"/>
          </p:nvPr>
        </p:nvSpPr>
        <p:spPr>
          <a:xfrm>
            <a:off x="1781536" y="332503"/>
            <a:ext cx="8628928" cy="790242"/>
          </a:xfrm>
        </p:spPr>
        <p:txBody>
          <a:bodyPr/>
          <a:lstStyle/>
          <a:p>
            <a:r>
              <a:rPr lang="en-US" dirty="0"/>
              <a:t>What is a Microgrid?</a:t>
            </a:r>
          </a:p>
        </p:txBody>
      </p:sp>
      <p:sp>
        <p:nvSpPr>
          <p:cNvPr id="9" name="TextBox 8">
            <a:extLst>
              <a:ext uri="{FF2B5EF4-FFF2-40B4-BE49-F238E27FC236}">
                <a16:creationId xmlns:a16="http://schemas.microsoft.com/office/drawing/2014/main" id="{52314C28-C610-CD8E-B5E3-3999727A6B19}"/>
              </a:ext>
            </a:extLst>
          </p:cNvPr>
          <p:cNvSpPr txBox="1"/>
          <p:nvPr/>
        </p:nvSpPr>
        <p:spPr>
          <a:xfrm>
            <a:off x="381965" y="1412110"/>
            <a:ext cx="10514635" cy="4320350"/>
          </a:xfrm>
          <a:prstGeom prst="rect">
            <a:avLst/>
          </a:prstGeom>
          <a:noFill/>
        </p:spPr>
        <p:txBody>
          <a:bodyPr wrap="square" rtlCol="0">
            <a:spAutoFit/>
          </a:bodyPr>
          <a:lstStyle/>
          <a:p>
            <a:pPr>
              <a:lnSpc>
                <a:spcPct val="200000"/>
              </a:lnSpc>
            </a:pPr>
            <a:r>
              <a:rPr lang="en-US" sz="2000" dirty="0">
                <a:solidFill>
                  <a:schemeClr val="accent2">
                    <a:lumMod val="75000"/>
                  </a:schemeClr>
                </a:solidFill>
                <a:latin typeface="+mj-lt"/>
                <a:ea typeface="+mj-ea"/>
                <a:cs typeface="+mj-cs"/>
              </a:rPr>
              <a:t>A microgrid is a small-scale, localized energy system that can operate independently or in conjunction with the main power grid.  It typically generates, stores, and distributes its own energy using a mix of renewable energy sources (like solar, wind, or hydro) and conventional energy sources (like diesel or natural gas generators).  Microgrids can serve communities, industrial facilities, campuses, or military bases, and they're often designed to be more resilient and energy-efficient than traditional grids.</a:t>
            </a:r>
          </a:p>
        </p:txBody>
      </p:sp>
    </p:spTree>
    <p:extLst>
      <p:ext uri="{BB962C8B-B14F-4D97-AF65-F5344CB8AC3E}">
        <p14:creationId xmlns:p14="http://schemas.microsoft.com/office/powerpoint/2010/main" val="256701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C6A60-D8A4-B37C-E74B-678345E02890}"/>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D755E97-D224-7E28-E772-5EE3A36DA343}"/>
              </a:ext>
            </a:extLst>
          </p:cNvPr>
          <p:cNvSpPr>
            <a:spLocks noGrp="1"/>
          </p:cNvSpPr>
          <p:nvPr>
            <p:ph type="sldNum" sz="quarter" idx="4"/>
          </p:nvPr>
        </p:nvSpPr>
        <p:spPr/>
        <p:txBody>
          <a:bodyPr/>
          <a:lstStyle/>
          <a:p>
            <a:fld id="{08AB70BE-1769-45B8-85A6-0C837432C7E6}" type="slidenum">
              <a:rPr lang="en-US" smtClean="0"/>
              <a:pPr/>
              <a:t>3</a:t>
            </a:fld>
            <a:endParaRPr lang="en-US" dirty="0"/>
          </a:p>
        </p:txBody>
      </p:sp>
      <p:sp>
        <p:nvSpPr>
          <p:cNvPr id="8" name="Title 7">
            <a:extLst>
              <a:ext uri="{FF2B5EF4-FFF2-40B4-BE49-F238E27FC236}">
                <a16:creationId xmlns:a16="http://schemas.microsoft.com/office/drawing/2014/main" id="{77E9D773-25A0-B667-E80F-AF5472363E91}"/>
              </a:ext>
            </a:extLst>
          </p:cNvPr>
          <p:cNvSpPr>
            <a:spLocks noGrp="1"/>
          </p:cNvSpPr>
          <p:nvPr>
            <p:ph type="title"/>
          </p:nvPr>
        </p:nvSpPr>
        <p:spPr>
          <a:xfrm>
            <a:off x="1607915" y="101425"/>
            <a:ext cx="9445907" cy="790242"/>
          </a:xfrm>
        </p:spPr>
        <p:txBody>
          <a:bodyPr>
            <a:normAutofit fontScale="90000"/>
          </a:bodyPr>
          <a:lstStyle/>
          <a:p>
            <a:r>
              <a:rPr lang="en-US" dirty="0"/>
              <a:t>What are the key attributes of a Microgrid?</a:t>
            </a:r>
          </a:p>
        </p:txBody>
      </p:sp>
      <p:sp>
        <p:nvSpPr>
          <p:cNvPr id="9" name="TextBox 8">
            <a:extLst>
              <a:ext uri="{FF2B5EF4-FFF2-40B4-BE49-F238E27FC236}">
                <a16:creationId xmlns:a16="http://schemas.microsoft.com/office/drawing/2014/main" id="{0D13E1C9-2A84-470B-088C-BD31CED60E63}"/>
              </a:ext>
            </a:extLst>
          </p:cNvPr>
          <p:cNvSpPr txBox="1"/>
          <p:nvPr/>
        </p:nvSpPr>
        <p:spPr>
          <a:xfrm>
            <a:off x="381965" y="957517"/>
            <a:ext cx="11215868" cy="4666599"/>
          </a:xfrm>
          <a:prstGeom prst="rect">
            <a:avLst/>
          </a:prstGeom>
          <a:noFill/>
        </p:spPr>
        <p:txBody>
          <a:bodyPr wrap="square" rtlCol="0">
            <a:spAutoFit/>
          </a:bodyPr>
          <a:lstStyle/>
          <a:p>
            <a:pPr marL="514350" lvl="0" indent="-514350" eaLnBrk="0" fontAlgn="base" hangingPunct="0">
              <a:lnSpc>
                <a:spcPct val="15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Self-Sufficiency:  Microgrids can operate autonomously without relying on the larger power grid, especially in case of grid failures or natural disasters.</a:t>
            </a:r>
          </a:p>
          <a:p>
            <a:pPr marL="514350" lvl="0" indent="-514350" eaLnBrk="0" fontAlgn="base" hangingPunct="0">
              <a:lnSpc>
                <a:spcPct val="15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Distributed Energy Resources (DERs):  Microgrids integrate renewable energy sources and/or backup generation to ensure a stable power supply.</a:t>
            </a:r>
          </a:p>
          <a:p>
            <a:pPr marL="514350" lvl="0" indent="-514350" eaLnBrk="0" fontAlgn="base" hangingPunct="0">
              <a:lnSpc>
                <a:spcPct val="15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Control and Automation:  They have smart grid capabilities that allow for real-time monitoring and control of energy production, consumption, and storage.</a:t>
            </a:r>
          </a:p>
          <a:p>
            <a:pPr marL="514350" lvl="0" indent="-514350" eaLnBrk="0" fontAlgn="base" hangingPunct="0">
              <a:lnSpc>
                <a:spcPct val="15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Resilience: In the event of a grid outage, a microgrid can "island" itself.</a:t>
            </a:r>
          </a:p>
          <a:p>
            <a:pPr marL="514350" lvl="0" indent="-514350" eaLnBrk="0" fontAlgn="base" hangingPunct="0">
              <a:lnSpc>
                <a:spcPct val="15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Energy Storage: Many microgrids incorporate energy storage systems, like batteries, to store excess energy for use during periods of high demand or when renewable resources are not producing power.</a:t>
            </a:r>
          </a:p>
        </p:txBody>
      </p:sp>
    </p:spTree>
    <p:extLst>
      <p:ext uri="{BB962C8B-B14F-4D97-AF65-F5344CB8AC3E}">
        <p14:creationId xmlns:p14="http://schemas.microsoft.com/office/powerpoint/2010/main" val="201211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C3493-CFB8-F7E2-4D52-D6FFEF73AE17}"/>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49E82A-11D8-E21C-68F1-EE4DF640965F}"/>
              </a:ext>
            </a:extLst>
          </p:cNvPr>
          <p:cNvSpPr>
            <a:spLocks noGrp="1"/>
          </p:cNvSpPr>
          <p:nvPr>
            <p:ph type="sldNum" sz="quarter" idx="4"/>
          </p:nvPr>
        </p:nvSpPr>
        <p:spPr/>
        <p:txBody>
          <a:bodyPr/>
          <a:lstStyle/>
          <a:p>
            <a:fld id="{08AB70BE-1769-45B8-85A6-0C837432C7E6}" type="slidenum">
              <a:rPr lang="en-US" smtClean="0"/>
              <a:pPr/>
              <a:t>4</a:t>
            </a:fld>
            <a:endParaRPr lang="en-US" dirty="0"/>
          </a:p>
        </p:txBody>
      </p:sp>
      <p:sp>
        <p:nvSpPr>
          <p:cNvPr id="8" name="Title 7">
            <a:extLst>
              <a:ext uri="{FF2B5EF4-FFF2-40B4-BE49-F238E27FC236}">
                <a16:creationId xmlns:a16="http://schemas.microsoft.com/office/drawing/2014/main" id="{9AAFDF9C-DAF7-5F87-3691-42CC1D212F45}"/>
              </a:ext>
            </a:extLst>
          </p:cNvPr>
          <p:cNvSpPr>
            <a:spLocks noGrp="1"/>
          </p:cNvSpPr>
          <p:nvPr>
            <p:ph type="title"/>
          </p:nvPr>
        </p:nvSpPr>
        <p:spPr>
          <a:xfrm>
            <a:off x="1607915" y="101425"/>
            <a:ext cx="9445907" cy="790242"/>
          </a:xfrm>
        </p:spPr>
        <p:txBody>
          <a:bodyPr>
            <a:normAutofit/>
          </a:bodyPr>
          <a:lstStyle/>
          <a:p>
            <a:r>
              <a:rPr lang="en-US" dirty="0"/>
              <a:t>What to look for in a funding partner</a:t>
            </a:r>
          </a:p>
        </p:txBody>
      </p:sp>
      <p:sp>
        <p:nvSpPr>
          <p:cNvPr id="9" name="TextBox 8">
            <a:extLst>
              <a:ext uri="{FF2B5EF4-FFF2-40B4-BE49-F238E27FC236}">
                <a16:creationId xmlns:a16="http://schemas.microsoft.com/office/drawing/2014/main" id="{4FA32FDD-BDF9-A4FA-66BF-0CDAE8FB99D1}"/>
              </a:ext>
            </a:extLst>
          </p:cNvPr>
          <p:cNvSpPr txBox="1"/>
          <p:nvPr/>
        </p:nvSpPr>
        <p:spPr>
          <a:xfrm>
            <a:off x="335667" y="1200585"/>
            <a:ext cx="5760333" cy="3627853"/>
          </a:xfrm>
          <a:prstGeom prst="rect">
            <a:avLst/>
          </a:prstGeom>
          <a:noFill/>
        </p:spPr>
        <p:txBody>
          <a:bodyPr wrap="square" rtlCol="0">
            <a:spAutoFit/>
          </a:bodyPr>
          <a:lstStyle/>
          <a:p>
            <a:pPr marL="514350" lvl="0" indent="-514350" eaLnBrk="0" fontAlgn="base" hangingPunct="0">
              <a:lnSpc>
                <a:spcPct val="30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Financial Stability and Track Record</a:t>
            </a:r>
          </a:p>
          <a:p>
            <a:pPr marL="514350" lvl="0" indent="-514350" eaLnBrk="0" fontAlgn="base" hangingPunct="0">
              <a:lnSpc>
                <a:spcPct val="30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Industry Knowledge and Expertise</a:t>
            </a:r>
          </a:p>
          <a:p>
            <a:pPr marL="514350" lvl="0" indent="-514350" eaLnBrk="0" fontAlgn="base" hangingPunct="0">
              <a:lnSpc>
                <a:spcPct val="30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Alignment of Goals</a:t>
            </a:r>
          </a:p>
          <a:p>
            <a:pPr marL="514350" lvl="0" indent="-514350" eaLnBrk="0" fontAlgn="base" hangingPunct="0">
              <a:lnSpc>
                <a:spcPct val="30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Flexibility in Funding Structures</a:t>
            </a:r>
          </a:p>
        </p:txBody>
      </p:sp>
      <p:sp>
        <p:nvSpPr>
          <p:cNvPr id="3" name="TextBox 2">
            <a:extLst>
              <a:ext uri="{FF2B5EF4-FFF2-40B4-BE49-F238E27FC236}">
                <a16:creationId xmlns:a16="http://schemas.microsoft.com/office/drawing/2014/main" id="{760E96D4-50CE-F011-8765-A5576CE29DDF}"/>
              </a:ext>
            </a:extLst>
          </p:cNvPr>
          <p:cNvSpPr txBox="1"/>
          <p:nvPr/>
        </p:nvSpPr>
        <p:spPr>
          <a:xfrm>
            <a:off x="6431667" y="1200584"/>
            <a:ext cx="5760333" cy="3627853"/>
          </a:xfrm>
          <a:prstGeom prst="rect">
            <a:avLst/>
          </a:prstGeom>
          <a:noFill/>
        </p:spPr>
        <p:txBody>
          <a:bodyPr wrap="square" rtlCol="0">
            <a:spAutoFit/>
          </a:bodyPr>
          <a:lstStyle/>
          <a:p>
            <a:pPr lvl="0" eaLnBrk="0" fontAlgn="base" hangingPunct="0">
              <a:lnSpc>
                <a:spcPct val="300000"/>
              </a:lnSpc>
              <a:spcBef>
                <a:spcPct val="0"/>
              </a:spcBef>
              <a:spcAft>
                <a:spcPct val="0"/>
              </a:spcAft>
            </a:pPr>
            <a:r>
              <a:rPr lang="en-US" altLang="en-US" sz="2000" dirty="0">
                <a:solidFill>
                  <a:schemeClr val="accent2">
                    <a:lumMod val="75000"/>
                  </a:schemeClr>
                </a:solidFill>
                <a:latin typeface="+mj-lt"/>
                <a:ea typeface="+mj-ea"/>
                <a:cs typeface="+mj-cs"/>
              </a:rPr>
              <a:t>5.    Project Management Support</a:t>
            </a:r>
          </a:p>
          <a:p>
            <a:pPr marL="457200" lvl="0" indent="-457200" eaLnBrk="0" fontAlgn="base" hangingPunct="0">
              <a:lnSpc>
                <a:spcPct val="300000"/>
              </a:lnSpc>
              <a:spcBef>
                <a:spcPct val="0"/>
              </a:spcBef>
              <a:spcAft>
                <a:spcPct val="0"/>
              </a:spcAft>
              <a:buAutoNum type="arabicPeriod" startAt="6"/>
            </a:pPr>
            <a:r>
              <a:rPr lang="en-US" altLang="en-US" sz="2000" dirty="0">
                <a:solidFill>
                  <a:schemeClr val="accent2">
                    <a:lumMod val="75000"/>
                  </a:schemeClr>
                </a:solidFill>
                <a:latin typeface="+mj-lt"/>
                <a:ea typeface="+mj-ea"/>
                <a:cs typeface="+mj-cs"/>
              </a:rPr>
              <a:t>Geographic Expertise</a:t>
            </a:r>
          </a:p>
          <a:p>
            <a:pPr marL="457200" lvl="0" indent="-457200" eaLnBrk="0" fontAlgn="base" hangingPunct="0">
              <a:lnSpc>
                <a:spcPct val="300000"/>
              </a:lnSpc>
              <a:spcBef>
                <a:spcPct val="0"/>
              </a:spcBef>
              <a:spcAft>
                <a:spcPct val="0"/>
              </a:spcAft>
              <a:buAutoNum type="arabicPeriod" startAt="6"/>
            </a:pPr>
            <a:r>
              <a:rPr lang="en-US" altLang="en-US" sz="2000" dirty="0">
                <a:solidFill>
                  <a:schemeClr val="accent2">
                    <a:lumMod val="75000"/>
                  </a:schemeClr>
                </a:solidFill>
                <a:latin typeface="+mj-lt"/>
                <a:ea typeface="+mj-ea"/>
                <a:cs typeface="+mj-cs"/>
              </a:rPr>
              <a:t>Clear Exit Strategy</a:t>
            </a:r>
          </a:p>
          <a:p>
            <a:pPr marL="457200" lvl="0" indent="-457200" eaLnBrk="0" fontAlgn="base" hangingPunct="0">
              <a:lnSpc>
                <a:spcPct val="300000"/>
              </a:lnSpc>
              <a:spcBef>
                <a:spcPct val="0"/>
              </a:spcBef>
              <a:spcAft>
                <a:spcPct val="0"/>
              </a:spcAft>
              <a:buAutoNum type="arabicPeriod" startAt="6"/>
            </a:pPr>
            <a:r>
              <a:rPr lang="en-US" altLang="en-US" sz="2000" dirty="0">
                <a:solidFill>
                  <a:schemeClr val="accent2">
                    <a:lumMod val="75000"/>
                  </a:schemeClr>
                </a:solidFill>
                <a:latin typeface="+mj-lt"/>
                <a:ea typeface="+mj-ea"/>
                <a:cs typeface="+mj-cs"/>
              </a:rPr>
              <a:t>Reputation and Integrity</a:t>
            </a:r>
          </a:p>
        </p:txBody>
      </p:sp>
    </p:spTree>
    <p:extLst>
      <p:ext uri="{BB962C8B-B14F-4D97-AF65-F5344CB8AC3E}">
        <p14:creationId xmlns:p14="http://schemas.microsoft.com/office/powerpoint/2010/main" val="3115947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4D31E-C8D2-2CCD-971C-54B28802DB1F}"/>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8F05B84-B332-3693-1739-3207E1FDAADB}"/>
              </a:ext>
            </a:extLst>
          </p:cNvPr>
          <p:cNvSpPr>
            <a:spLocks noGrp="1"/>
          </p:cNvSpPr>
          <p:nvPr>
            <p:ph type="sldNum" sz="quarter" idx="4"/>
          </p:nvPr>
        </p:nvSpPr>
        <p:spPr/>
        <p:txBody>
          <a:bodyPr/>
          <a:lstStyle/>
          <a:p>
            <a:fld id="{08AB70BE-1769-45B8-85A6-0C837432C7E6}" type="slidenum">
              <a:rPr lang="en-US" smtClean="0"/>
              <a:pPr/>
              <a:t>5</a:t>
            </a:fld>
            <a:endParaRPr lang="en-US" dirty="0"/>
          </a:p>
        </p:txBody>
      </p:sp>
      <p:sp>
        <p:nvSpPr>
          <p:cNvPr id="8" name="Title 7">
            <a:extLst>
              <a:ext uri="{FF2B5EF4-FFF2-40B4-BE49-F238E27FC236}">
                <a16:creationId xmlns:a16="http://schemas.microsoft.com/office/drawing/2014/main" id="{C6CA1CE5-2E37-5771-FA06-E0FB3F194C9A}"/>
              </a:ext>
            </a:extLst>
          </p:cNvPr>
          <p:cNvSpPr>
            <a:spLocks noGrp="1"/>
          </p:cNvSpPr>
          <p:nvPr>
            <p:ph type="title"/>
          </p:nvPr>
        </p:nvSpPr>
        <p:spPr>
          <a:xfrm>
            <a:off x="2098393" y="45917"/>
            <a:ext cx="9445907" cy="790242"/>
          </a:xfrm>
        </p:spPr>
        <p:txBody>
          <a:bodyPr>
            <a:normAutofit/>
          </a:bodyPr>
          <a:lstStyle/>
          <a:p>
            <a:r>
              <a:rPr lang="en-US" dirty="0"/>
              <a:t>Popular Financing Structures </a:t>
            </a:r>
          </a:p>
        </p:txBody>
      </p:sp>
      <p:sp>
        <p:nvSpPr>
          <p:cNvPr id="9" name="TextBox 8">
            <a:extLst>
              <a:ext uri="{FF2B5EF4-FFF2-40B4-BE49-F238E27FC236}">
                <a16:creationId xmlns:a16="http://schemas.microsoft.com/office/drawing/2014/main" id="{5C7483F5-AFC8-FFDC-28DA-DB70E7606AAA}"/>
              </a:ext>
            </a:extLst>
          </p:cNvPr>
          <p:cNvSpPr txBox="1"/>
          <p:nvPr/>
        </p:nvSpPr>
        <p:spPr>
          <a:xfrm>
            <a:off x="335667" y="1200585"/>
            <a:ext cx="5760333" cy="3627853"/>
          </a:xfrm>
          <a:prstGeom prst="rect">
            <a:avLst/>
          </a:prstGeom>
          <a:noFill/>
        </p:spPr>
        <p:txBody>
          <a:bodyPr wrap="square" rtlCol="0">
            <a:spAutoFit/>
          </a:bodyPr>
          <a:lstStyle/>
          <a:p>
            <a:pPr marL="514350" lvl="0" indent="-514350" eaLnBrk="0" fontAlgn="base" hangingPunct="0">
              <a:lnSpc>
                <a:spcPct val="30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Power Purchase Agreement (PPA)</a:t>
            </a:r>
          </a:p>
          <a:p>
            <a:pPr marL="514350" lvl="0" indent="-514350" eaLnBrk="0" fontAlgn="base" hangingPunct="0">
              <a:lnSpc>
                <a:spcPct val="30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Energy Service Agreement (ESA)</a:t>
            </a:r>
          </a:p>
          <a:p>
            <a:pPr marL="514350" lvl="0" indent="-514350" eaLnBrk="0" fontAlgn="base" hangingPunct="0">
              <a:lnSpc>
                <a:spcPct val="300000"/>
              </a:lnSpc>
              <a:spcBef>
                <a:spcPct val="0"/>
              </a:spcBef>
              <a:spcAft>
                <a:spcPct val="0"/>
              </a:spcAft>
              <a:buFont typeface="+mj-lt"/>
              <a:buAutoNum type="arabicPeriod"/>
            </a:pPr>
            <a:r>
              <a:rPr lang="en-US" altLang="en-US" sz="2000" dirty="0">
                <a:solidFill>
                  <a:schemeClr val="accent2">
                    <a:lumMod val="75000"/>
                  </a:schemeClr>
                </a:solidFill>
                <a:latin typeface="+mj-lt"/>
                <a:ea typeface="+mj-ea"/>
                <a:cs typeface="+mj-cs"/>
              </a:rPr>
              <a:t>Energy as a Service (EaaS)</a:t>
            </a:r>
          </a:p>
          <a:p>
            <a:pPr lvl="0" eaLnBrk="0" fontAlgn="base" hangingPunct="0">
              <a:lnSpc>
                <a:spcPct val="300000"/>
              </a:lnSpc>
              <a:spcBef>
                <a:spcPct val="0"/>
              </a:spcBef>
              <a:spcAft>
                <a:spcPct val="0"/>
              </a:spcAft>
            </a:pPr>
            <a:endParaRPr lang="en-US" altLang="en-US" sz="2000" dirty="0">
              <a:solidFill>
                <a:schemeClr val="accent2">
                  <a:lumMod val="75000"/>
                </a:schemeClr>
              </a:solidFill>
              <a:latin typeface="+mj-lt"/>
              <a:ea typeface="+mj-ea"/>
              <a:cs typeface="+mj-cs"/>
            </a:endParaRPr>
          </a:p>
        </p:txBody>
      </p:sp>
      <p:sp>
        <p:nvSpPr>
          <p:cNvPr id="3" name="TextBox 2">
            <a:extLst>
              <a:ext uri="{FF2B5EF4-FFF2-40B4-BE49-F238E27FC236}">
                <a16:creationId xmlns:a16="http://schemas.microsoft.com/office/drawing/2014/main" id="{809D4C45-1770-318B-554C-9C0EDC36025F}"/>
              </a:ext>
            </a:extLst>
          </p:cNvPr>
          <p:cNvSpPr txBox="1"/>
          <p:nvPr/>
        </p:nvSpPr>
        <p:spPr>
          <a:xfrm>
            <a:off x="6431667" y="1200584"/>
            <a:ext cx="5760333" cy="2704523"/>
          </a:xfrm>
          <a:prstGeom prst="rect">
            <a:avLst/>
          </a:prstGeom>
          <a:noFill/>
        </p:spPr>
        <p:txBody>
          <a:bodyPr wrap="square" rtlCol="0">
            <a:spAutoFit/>
          </a:bodyPr>
          <a:lstStyle/>
          <a:p>
            <a:pPr lvl="0" eaLnBrk="0" fontAlgn="base" hangingPunct="0">
              <a:lnSpc>
                <a:spcPct val="300000"/>
              </a:lnSpc>
              <a:spcBef>
                <a:spcPct val="0"/>
              </a:spcBef>
              <a:spcAft>
                <a:spcPct val="0"/>
              </a:spcAft>
            </a:pPr>
            <a:r>
              <a:rPr lang="en-US" altLang="en-US" sz="2000" dirty="0">
                <a:solidFill>
                  <a:schemeClr val="accent2">
                    <a:lumMod val="75000"/>
                  </a:schemeClr>
                </a:solidFill>
                <a:latin typeface="+mj-lt"/>
                <a:ea typeface="+mj-ea"/>
                <a:cs typeface="+mj-cs"/>
              </a:rPr>
              <a:t>4.   Operating Lease</a:t>
            </a:r>
          </a:p>
          <a:p>
            <a:pPr marL="457200" lvl="0" indent="-457200" eaLnBrk="0" fontAlgn="base" hangingPunct="0">
              <a:lnSpc>
                <a:spcPct val="300000"/>
              </a:lnSpc>
              <a:spcBef>
                <a:spcPct val="0"/>
              </a:spcBef>
              <a:spcAft>
                <a:spcPct val="0"/>
              </a:spcAft>
              <a:buAutoNum type="arabicPeriod" startAt="5"/>
            </a:pPr>
            <a:r>
              <a:rPr lang="en-US" altLang="en-US" sz="2000" dirty="0">
                <a:solidFill>
                  <a:schemeClr val="accent2">
                    <a:lumMod val="75000"/>
                  </a:schemeClr>
                </a:solidFill>
                <a:latin typeface="+mj-lt"/>
                <a:ea typeface="+mj-ea"/>
                <a:cs typeface="+mj-cs"/>
              </a:rPr>
              <a:t>Capital Lease</a:t>
            </a:r>
          </a:p>
          <a:p>
            <a:pPr marL="457200" lvl="0" indent="-457200" eaLnBrk="0" fontAlgn="base" hangingPunct="0">
              <a:lnSpc>
                <a:spcPct val="300000"/>
              </a:lnSpc>
              <a:spcBef>
                <a:spcPct val="0"/>
              </a:spcBef>
              <a:spcAft>
                <a:spcPct val="0"/>
              </a:spcAft>
              <a:buAutoNum type="arabicPeriod" startAt="5"/>
            </a:pPr>
            <a:r>
              <a:rPr lang="en-US" altLang="en-US" sz="2000" dirty="0">
                <a:solidFill>
                  <a:schemeClr val="accent2">
                    <a:lumMod val="75000"/>
                  </a:schemeClr>
                </a:solidFill>
                <a:latin typeface="+mj-lt"/>
                <a:ea typeface="+mj-ea"/>
                <a:cs typeface="+mj-cs"/>
              </a:rPr>
              <a:t>Loan</a:t>
            </a:r>
          </a:p>
        </p:txBody>
      </p:sp>
    </p:spTree>
    <p:extLst>
      <p:ext uri="{BB962C8B-B14F-4D97-AF65-F5344CB8AC3E}">
        <p14:creationId xmlns:p14="http://schemas.microsoft.com/office/powerpoint/2010/main" val="2444232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4E12EE-920A-B885-AF67-E65F6C8F0963}"/>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FEAAC9-4C78-70A0-03E5-649847EDEB21}"/>
              </a:ext>
            </a:extLst>
          </p:cNvPr>
          <p:cNvSpPr>
            <a:spLocks noGrp="1"/>
          </p:cNvSpPr>
          <p:nvPr>
            <p:ph type="sldNum" sz="quarter" idx="4"/>
          </p:nvPr>
        </p:nvSpPr>
        <p:spPr/>
        <p:txBody>
          <a:bodyPr/>
          <a:lstStyle/>
          <a:p>
            <a:fld id="{08AB70BE-1769-45B8-85A6-0C837432C7E6}" type="slidenum">
              <a:rPr lang="en-US" smtClean="0"/>
              <a:pPr/>
              <a:t>6</a:t>
            </a:fld>
            <a:endParaRPr lang="en-US" dirty="0"/>
          </a:p>
        </p:txBody>
      </p:sp>
      <p:sp>
        <p:nvSpPr>
          <p:cNvPr id="8" name="Title 7">
            <a:extLst>
              <a:ext uri="{FF2B5EF4-FFF2-40B4-BE49-F238E27FC236}">
                <a16:creationId xmlns:a16="http://schemas.microsoft.com/office/drawing/2014/main" id="{ADB41FD7-A277-CFDD-9660-138B73189B57}"/>
              </a:ext>
            </a:extLst>
          </p:cNvPr>
          <p:cNvSpPr>
            <a:spLocks noGrp="1"/>
          </p:cNvSpPr>
          <p:nvPr>
            <p:ph type="title"/>
          </p:nvPr>
        </p:nvSpPr>
        <p:spPr>
          <a:xfrm>
            <a:off x="1607915" y="101425"/>
            <a:ext cx="9445907" cy="790242"/>
          </a:xfrm>
        </p:spPr>
        <p:txBody>
          <a:bodyPr>
            <a:normAutofit/>
          </a:bodyPr>
          <a:lstStyle/>
          <a:p>
            <a:pPr algn="ctr"/>
            <a:r>
              <a:rPr lang="en-US" dirty="0"/>
              <a:t>Ownership Structures</a:t>
            </a:r>
          </a:p>
        </p:txBody>
      </p:sp>
      <p:sp>
        <p:nvSpPr>
          <p:cNvPr id="9" name="TextBox 8">
            <a:extLst>
              <a:ext uri="{FF2B5EF4-FFF2-40B4-BE49-F238E27FC236}">
                <a16:creationId xmlns:a16="http://schemas.microsoft.com/office/drawing/2014/main" id="{09D6B9C1-7DE0-E9B4-8731-227066B2A01D}"/>
              </a:ext>
            </a:extLst>
          </p:cNvPr>
          <p:cNvSpPr txBox="1"/>
          <p:nvPr/>
        </p:nvSpPr>
        <p:spPr>
          <a:xfrm>
            <a:off x="320233" y="891667"/>
            <a:ext cx="11551533" cy="4935903"/>
          </a:xfrm>
          <a:prstGeom prst="rect">
            <a:avLst/>
          </a:prstGeom>
          <a:noFill/>
        </p:spPr>
        <p:txBody>
          <a:bodyPr wrap="square" rtlCol="0">
            <a:spAutoFit/>
          </a:bodyPr>
          <a:lstStyle/>
          <a:p>
            <a:pPr lvl="0" eaLnBrk="0" fontAlgn="base" hangingPunct="0">
              <a:lnSpc>
                <a:spcPct val="200000"/>
              </a:lnSpc>
              <a:spcBef>
                <a:spcPct val="0"/>
              </a:spcBef>
              <a:spcAft>
                <a:spcPct val="0"/>
              </a:spcAft>
            </a:pPr>
            <a:r>
              <a:rPr lang="en-US" altLang="en-US" sz="2000" dirty="0">
                <a:solidFill>
                  <a:schemeClr val="accent2">
                    <a:lumMod val="75000"/>
                  </a:schemeClr>
                </a:solidFill>
                <a:latin typeface="+mj-lt"/>
                <a:ea typeface="+mj-ea"/>
                <a:cs typeface="+mj-cs"/>
              </a:rPr>
              <a:t>                                                                                     Lender Owns                         Project Owns</a:t>
            </a:r>
          </a:p>
          <a:p>
            <a:pPr lvl="0" eaLnBrk="0" fontAlgn="base" hangingPunct="0">
              <a:lnSpc>
                <a:spcPct val="200000"/>
              </a:lnSpc>
              <a:spcBef>
                <a:spcPct val="0"/>
              </a:spcBef>
              <a:spcAft>
                <a:spcPct val="0"/>
              </a:spcAft>
            </a:pPr>
            <a:r>
              <a:rPr lang="en-US" altLang="en-US" sz="2000" dirty="0">
                <a:solidFill>
                  <a:schemeClr val="accent2">
                    <a:lumMod val="75000"/>
                  </a:schemeClr>
                </a:solidFill>
                <a:latin typeface="+mj-lt"/>
                <a:ea typeface="+mj-ea"/>
                <a:cs typeface="+mj-cs"/>
              </a:rPr>
              <a:t>                                                                               Lender     Project Co            Lender     Project Co</a:t>
            </a:r>
          </a:p>
          <a:p>
            <a:pPr marL="342900" lvl="0" indent="-342900" eaLnBrk="0" fontAlgn="base" hangingPunct="0">
              <a:lnSpc>
                <a:spcPct val="200000"/>
              </a:lnSpc>
              <a:spcBef>
                <a:spcPct val="0"/>
              </a:spcBef>
              <a:spcAft>
                <a:spcPct val="0"/>
              </a:spcAft>
              <a:buFont typeface="Arial" panose="020B0604020202020204" pitchFamily="34" charset="0"/>
              <a:buChar char="•"/>
            </a:pPr>
            <a:r>
              <a:rPr lang="en-US" altLang="en-US" sz="2000" dirty="0">
                <a:solidFill>
                  <a:schemeClr val="accent2">
                    <a:lumMod val="75000"/>
                  </a:schemeClr>
                </a:solidFill>
                <a:latin typeface="+mj-lt"/>
                <a:ea typeface="+mj-ea"/>
                <a:cs typeface="+mj-cs"/>
              </a:rPr>
              <a:t>Construction Risk</a:t>
            </a:r>
          </a:p>
          <a:p>
            <a:pPr marL="342900" lvl="0" indent="-342900" eaLnBrk="0" fontAlgn="base" hangingPunct="0">
              <a:lnSpc>
                <a:spcPct val="200000"/>
              </a:lnSpc>
              <a:spcBef>
                <a:spcPct val="0"/>
              </a:spcBef>
              <a:spcAft>
                <a:spcPct val="0"/>
              </a:spcAft>
              <a:buFont typeface="Arial" panose="020B0604020202020204" pitchFamily="34" charset="0"/>
              <a:buChar char="•"/>
            </a:pPr>
            <a:r>
              <a:rPr lang="en-US" altLang="en-US" sz="2000" dirty="0">
                <a:solidFill>
                  <a:schemeClr val="accent2">
                    <a:lumMod val="75000"/>
                  </a:schemeClr>
                </a:solidFill>
                <a:latin typeface="+mj-lt"/>
                <a:ea typeface="+mj-ea"/>
                <a:cs typeface="+mj-cs"/>
              </a:rPr>
              <a:t>Monetizes ITC</a:t>
            </a:r>
          </a:p>
          <a:p>
            <a:pPr marL="342900" lvl="0" indent="-342900" eaLnBrk="0" fontAlgn="base" hangingPunct="0">
              <a:lnSpc>
                <a:spcPct val="200000"/>
              </a:lnSpc>
              <a:spcBef>
                <a:spcPct val="0"/>
              </a:spcBef>
              <a:spcAft>
                <a:spcPct val="0"/>
              </a:spcAft>
              <a:buFont typeface="Arial" panose="020B0604020202020204" pitchFamily="34" charset="0"/>
              <a:buChar char="•"/>
            </a:pPr>
            <a:r>
              <a:rPr lang="en-US" altLang="en-US" sz="2000" dirty="0">
                <a:solidFill>
                  <a:schemeClr val="accent2">
                    <a:lumMod val="75000"/>
                  </a:schemeClr>
                </a:solidFill>
                <a:latin typeface="+mj-lt"/>
                <a:ea typeface="+mj-ea"/>
                <a:cs typeface="+mj-cs"/>
              </a:rPr>
              <a:t>Monetizes Rebates and Incentives</a:t>
            </a:r>
          </a:p>
          <a:p>
            <a:pPr marL="342900" lvl="0" indent="-342900" eaLnBrk="0" fontAlgn="base" hangingPunct="0">
              <a:lnSpc>
                <a:spcPct val="200000"/>
              </a:lnSpc>
              <a:spcBef>
                <a:spcPct val="0"/>
              </a:spcBef>
              <a:spcAft>
                <a:spcPct val="0"/>
              </a:spcAft>
              <a:buFont typeface="Arial" panose="020B0604020202020204" pitchFamily="34" charset="0"/>
              <a:buChar char="•"/>
            </a:pPr>
            <a:r>
              <a:rPr lang="en-US" altLang="en-US" sz="2000" dirty="0">
                <a:solidFill>
                  <a:schemeClr val="accent2">
                    <a:lumMod val="75000"/>
                  </a:schemeClr>
                </a:solidFill>
                <a:latin typeface="+mj-lt"/>
                <a:ea typeface="+mj-ea"/>
                <a:cs typeface="+mj-cs"/>
              </a:rPr>
              <a:t>O&amp;M Responsibility</a:t>
            </a:r>
          </a:p>
          <a:p>
            <a:pPr marL="342900" lvl="0" indent="-342900" eaLnBrk="0" fontAlgn="base" hangingPunct="0">
              <a:lnSpc>
                <a:spcPct val="200000"/>
              </a:lnSpc>
              <a:spcBef>
                <a:spcPct val="0"/>
              </a:spcBef>
              <a:spcAft>
                <a:spcPct val="0"/>
              </a:spcAft>
              <a:buFont typeface="Arial" panose="020B0604020202020204" pitchFamily="34" charset="0"/>
              <a:buChar char="•"/>
            </a:pPr>
            <a:r>
              <a:rPr lang="en-US" altLang="en-US" sz="2000" dirty="0">
                <a:solidFill>
                  <a:schemeClr val="accent2">
                    <a:lumMod val="75000"/>
                  </a:schemeClr>
                </a:solidFill>
                <a:latin typeface="+mj-lt"/>
                <a:ea typeface="+mj-ea"/>
                <a:cs typeface="+mj-cs"/>
              </a:rPr>
              <a:t>Performance Risk</a:t>
            </a:r>
          </a:p>
          <a:p>
            <a:pPr marL="342900" lvl="0" indent="-342900" eaLnBrk="0" fontAlgn="base" hangingPunct="0">
              <a:lnSpc>
                <a:spcPct val="200000"/>
              </a:lnSpc>
              <a:spcBef>
                <a:spcPct val="0"/>
              </a:spcBef>
              <a:spcAft>
                <a:spcPct val="0"/>
              </a:spcAft>
              <a:buFont typeface="Arial" panose="020B0604020202020204" pitchFamily="34" charset="0"/>
              <a:buChar char="•"/>
            </a:pPr>
            <a:r>
              <a:rPr lang="en-US" altLang="en-US" sz="2000" dirty="0">
                <a:solidFill>
                  <a:schemeClr val="accent2">
                    <a:lumMod val="75000"/>
                  </a:schemeClr>
                </a:solidFill>
                <a:latin typeface="+mj-lt"/>
                <a:ea typeface="+mj-ea"/>
                <a:cs typeface="+mj-cs"/>
              </a:rPr>
              <a:t>Contractual Upside</a:t>
            </a:r>
          </a:p>
        </p:txBody>
      </p:sp>
      <p:pic>
        <p:nvPicPr>
          <p:cNvPr id="5" name="Graphic 4" descr="Checkmark with solid fill">
            <a:extLst>
              <a:ext uri="{FF2B5EF4-FFF2-40B4-BE49-F238E27FC236}">
                <a16:creationId xmlns:a16="http://schemas.microsoft.com/office/drawing/2014/main" id="{907EC730-205C-D8F1-BF5F-9ED49EF6F6E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800" y="2329405"/>
            <a:ext cx="457200" cy="457200"/>
          </a:xfrm>
          <a:prstGeom prst="rect">
            <a:avLst/>
          </a:prstGeom>
        </p:spPr>
      </p:pic>
      <p:pic>
        <p:nvPicPr>
          <p:cNvPr id="6" name="Graphic 5" descr="Checkmark with solid fill">
            <a:extLst>
              <a:ext uri="{FF2B5EF4-FFF2-40B4-BE49-F238E27FC236}">
                <a16:creationId xmlns:a16="http://schemas.microsoft.com/office/drawing/2014/main" id="{C4D0B99A-2A18-7D98-DE70-E0A4459504E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087565" y="2329405"/>
            <a:ext cx="457200" cy="457200"/>
          </a:xfrm>
          <a:prstGeom prst="rect">
            <a:avLst/>
          </a:prstGeom>
        </p:spPr>
      </p:pic>
      <p:pic>
        <p:nvPicPr>
          <p:cNvPr id="7" name="Graphic 6" descr="Checkmark with solid fill">
            <a:extLst>
              <a:ext uri="{FF2B5EF4-FFF2-40B4-BE49-F238E27FC236}">
                <a16:creationId xmlns:a16="http://schemas.microsoft.com/office/drawing/2014/main" id="{A67D68E9-1EA2-3E6B-151E-EA0E0CB76CC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990635" y="2329405"/>
            <a:ext cx="457200" cy="457200"/>
          </a:xfrm>
          <a:prstGeom prst="rect">
            <a:avLst/>
          </a:prstGeom>
        </p:spPr>
      </p:pic>
      <p:pic>
        <p:nvPicPr>
          <p:cNvPr id="10" name="Graphic 9" descr="Checkmark with solid fill">
            <a:extLst>
              <a:ext uri="{FF2B5EF4-FFF2-40B4-BE49-F238E27FC236}">
                <a16:creationId xmlns:a16="http://schemas.microsoft.com/office/drawing/2014/main" id="{835DAB3B-D32D-9C8F-903F-8E02BEA54A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39400" y="2329405"/>
            <a:ext cx="457200" cy="457200"/>
          </a:xfrm>
          <a:prstGeom prst="rect">
            <a:avLst/>
          </a:prstGeom>
        </p:spPr>
      </p:pic>
      <p:pic>
        <p:nvPicPr>
          <p:cNvPr id="11" name="Graphic 10" descr="Checkmark with solid fill">
            <a:extLst>
              <a:ext uri="{FF2B5EF4-FFF2-40B4-BE49-F238E27FC236}">
                <a16:creationId xmlns:a16="http://schemas.microsoft.com/office/drawing/2014/main" id="{E14B011F-9800-1DE3-5DB4-69873BCD567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800" y="2902418"/>
            <a:ext cx="457200" cy="457200"/>
          </a:xfrm>
          <a:prstGeom prst="rect">
            <a:avLst/>
          </a:prstGeom>
        </p:spPr>
      </p:pic>
      <p:pic>
        <p:nvPicPr>
          <p:cNvPr id="12" name="Graphic 11" descr="Checkmark with solid fill">
            <a:extLst>
              <a:ext uri="{FF2B5EF4-FFF2-40B4-BE49-F238E27FC236}">
                <a16:creationId xmlns:a16="http://schemas.microsoft.com/office/drawing/2014/main" id="{A749B1CF-5E02-CCD6-FB20-B2017040A2C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800" y="3498383"/>
            <a:ext cx="457200" cy="457200"/>
          </a:xfrm>
          <a:prstGeom prst="rect">
            <a:avLst/>
          </a:prstGeom>
        </p:spPr>
      </p:pic>
      <p:pic>
        <p:nvPicPr>
          <p:cNvPr id="13" name="Graphic 12" descr="Checkmark with solid fill">
            <a:extLst>
              <a:ext uri="{FF2B5EF4-FFF2-40B4-BE49-F238E27FC236}">
                <a16:creationId xmlns:a16="http://schemas.microsoft.com/office/drawing/2014/main" id="{3AA77C58-CFAB-E8BA-CD2D-1EBB174478C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800" y="4094348"/>
            <a:ext cx="457200" cy="457200"/>
          </a:xfrm>
          <a:prstGeom prst="rect">
            <a:avLst/>
          </a:prstGeom>
        </p:spPr>
      </p:pic>
      <p:pic>
        <p:nvPicPr>
          <p:cNvPr id="14" name="Graphic 13" descr="Checkmark with solid fill">
            <a:extLst>
              <a:ext uri="{FF2B5EF4-FFF2-40B4-BE49-F238E27FC236}">
                <a16:creationId xmlns:a16="http://schemas.microsoft.com/office/drawing/2014/main" id="{3FA301B6-4713-0C40-E749-819823C7DD9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800" y="4698798"/>
            <a:ext cx="457200" cy="457200"/>
          </a:xfrm>
          <a:prstGeom prst="rect">
            <a:avLst/>
          </a:prstGeom>
        </p:spPr>
      </p:pic>
      <p:pic>
        <p:nvPicPr>
          <p:cNvPr id="15" name="Graphic 14" descr="Checkmark with solid fill">
            <a:extLst>
              <a:ext uri="{FF2B5EF4-FFF2-40B4-BE49-F238E27FC236}">
                <a16:creationId xmlns:a16="http://schemas.microsoft.com/office/drawing/2014/main" id="{B8420EAC-B36E-D991-9A19-EFC35DAFE79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800" y="5263184"/>
            <a:ext cx="457200" cy="457200"/>
          </a:xfrm>
          <a:prstGeom prst="rect">
            <a:avLst/>
          </a:prstGeom>
        </p:spPr>
      </p:pic>
      <p:pic>
        <p:nvPicPr>
          <p:cNvPr id="16" name="Graphic 15" descr="Checkmark with solid fill">
            <a:extLst>
              <a:ext uri="{FF2B5EF4-FFF2-40B4-BE49-F238E27FC236}">
                <a16:creationId xmlns:a16="http://schemas.microsoft.com/office/drawing/2014/main" id="{DEF3EB60-F582-604C-5AA9-78D15678D9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39400" y="2902418"/>
            <a:ext cx="457200" cy="457200"/>
          </a:xfrm>
          <a:prstGeom prst="rect">
            <a:avLst/>
          </a:prstGeom>
        </p:spPr>
      </p:pic>
      <p:pic>
        <p:nvPicPr>
          <p:cNvPr id="17" name="Graphic 16" descr="Checkmark with solid fill">
            <a:extLst>
              <a:ext uri="{FF2B5EF4-FFF2-40B4-BE49-F238E27FC236}">
                <a16:creationId xmlns:a16="http://schemas.microsoft.com/office/drawing/2014/main" id="{1EC37726-15E2-03C2-70B6-D60D60F5151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39400" y="3498383"/>
            <a:ext cx="457200" cy="457200"/>
          </a:xfrm>
          <a:prstGeom prst="rect">
            <a:avLst/>
          </a:prstGeom>
        </p:spPr>
      </p:pic>
      <p:pic>
        <p:nvPicPr>
          <p:cNvPr id="18" name="Graphic 17" descr="Checkmark with solid fill">
            <a:extLst>
              <a:ext uri="{FF2B5EF4-FFF2-40B4-BE49-F238E27FC236}">
                <a16:creationId xmlns:a16="http://schemas.microsoft.com/office/drawing/2014/main" id="{5DCA5739-DC6A-A7A8-5F29-B945A1DBBE4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39400" y="4094348"/>
            <a:ext cx="457200" cy="457200"/>
          </a:xfrm>
          <a:prstGeom prst="rect">
            <a:avLst/>
          </a:prstGeom>
        </p:spPr>
      </p:pic>
      <p:pic>
        <p:nvPicPr>
          <p:cNvPr id="19" name="Graphic 18" descr="Checkmark with solid fill">
            <a:extLst>
              <a:ext uri="{FF2B5EF4-FFF2-40B4-BE49-F238E27FC236}">
                <a16:creationId xmlns:a16="http://schemas.microsoft.com/office/drawing/2014/main" id="{E441F616-0360-4839-3C0E-FBB6A60E93F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39400" y="4698798"/>
            <a:ext cx="457200" cy="457200"/>
          </a:xfrm>
          <a:prstGeom prst="rect">
            <a:avLst/>
          </a:prstGeom>
        </p:spPr>
      </p:pic>
      <p:pic>
        <p:nvPicPr>
          <p:cNvPr id="20" name="Graphic 19" descr="Checkmark with solid fill">
            <a:extLst>
              <a:ext uri="{FF2B5EF4-FFF2-40B4-BE49-F238E27FC236}">
                <a16:creationId xmlns:a16="http://schemas.microsoft.com/office/drawing/2014/main" id="{177D2FA2-83A6-0B7B-7A1F-FF9215FC31A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39400" y="5263184"/>
            <a:ext cx="457200" cy="457200"/>
          </a:xfrm>
          <a:prstGeom prst="rect">
            <a:avLst/>
          </a:prstGeom>
        </p:spPr>
      </p:pic>
    </p:spTree>
    <p:extLst>
      <p:ext uri="{BB962C8B-B14F-4D97-AF65-F5344CB8AC3E}">
        <p14:creationId xmlns:p14="http://schemas.microsoft.com/office/powerpoint/2010/main" val="3909211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D04EC-DB37-4417-B758-496BF7E6FF60}"/>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D9F22F9-801B-DF08-7E64-08452D31C967}"/>
              </a:ext>
            </a:extLst>
          </p:cNvPr>
          <p:cNvSpPr>
            <a:spLocks noGrp="1"/>
          </p:cNvSpPr>
          <p:nvPr>
            <p:ph type="sldNum" sz="quarter" idx="4"/>
          </p:nvPr>
        </p:nvSpPr>
        <p:spPr/>
        <p:txBody>
          <a:bodyPr/>
          <a:lstStyle/>
          <a:p>
            <a:fld id="{08AB70BE-1769-45B8-85A6-0C837432C7E6}" type="slidenum">
              <a:rPr lang="en-US" smtClean="0"/>
              <a:pPr/>
              <a:t>7</a:t>
            </a:fld>
            <a:endParaRPr lang="en-US" dirty="0"/>
          </a:p>
        </p:txBody>
      </p:sp>
      <p:sp>
        <p:nvSpPr>
          <p:cNvPr id="8" name="Title 7">
            <a:extLst>
              <a:ext uri="{FF2B5EF4-FFF2-40B4-BE49-F238E27FC236}">
                <a16:creationId xmlns:a16="http://schemas.microsoft.com/office/drawing/2014/main" id="{45DB185C-6F0E-2D0B-F00B-564FA2420F3F}"/>
              </a:ext>
            </a:extLst>
          </p:cNvPr>
          <p:cNvSpPr>
            <a:spLocks noGrp="1"/>
          </p:cNvSpPr>
          <p:nvPr>
            <p:ph type="title"/>
          </p:nvPr>
        </p:nvSpPr>
        <p:spPr>
          <a:xfrm>
            <a:off x="1276589" y="2638758"/>
            <a:ext cx="9445907" cy="790242"/>
          </a:xfrm>
        </p:spPr>
        <p:txBody>
          <a:bodyPr>
            <a:normAutofit/>
          </a:bodyPr>
          <a:lstStyle/>
          <a:p>
            <a:pPr algn="ctr"/>
            <a:r>
              <a:rPr lang="en-US" dirty="0"/>
              <a:t>Questions?</a:t>
            </a:r>
          </a:p>
        </p:txBody>
      </p:sp>
    </p:spTree>
    <p:extLst>
      <p:ext uri="{BB962C8B-B14F-4D97-AF65-F5344CB8AC3E}">
        <p14:creationId xmlns:p14="http://schemas.microsoft.com/office/powerpoint/2010/main" val="2429196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71D8FC-E122-CABE-6FCE-615B2C341934}"/>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2280806097"/>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D7C3E5-1734-4636-9EC5-AEB06BF1FB20}">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4C5C2001-E626-4890-B405-22B5BD1CB05A}">
  <ds:schemaRefs>
    <ds:schemaRef ds:uri="http://schemas.microsoft.com/sharepoint/v3/contenttype/forms"/>
  </ds:schemaRefs>
</ds:datastoreItem>
</file>

<file path=customXml/itemProps3.xml><?xml version="1.0" encoding="utf-8"?>
<ds:datastoreItem xmlns:ds="http://schemas.openxmlformats.org/officeDocument/2006/customXml" ds:itemID="{55453AF4-4FB0-4B39-9296-55DED383E9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{59A16378-5CC0-4473-A2FD-DDA037575D91}TFce6c19b5-b857-4146-b2d9-33ca01394bc5e38e9e5d_win32-3c23622ac4d3</Template>
  <TotalTime>60</TotalTime>
  <Words>347</Words>
  <Application>Microsoft Office PowerPoint</Application>
  <PresentationFormat>Widescreen</PresentationFormat>
  <Paragraphs>53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Nova Light</vt:lpstr>
      <vt:lpstr>Calibri</vt:lpstr>
      <vt:lpstr>Elephant</vt:lpstr>
      <vt:lpstr>ModOverlayVTI</vt:lpstr>
      <vt:lpstr>Microgrid Funding</vt:lpstr>
      <vt:lpstr>What is a Microgrid?</vt:lpstr>
      <vt:lpstr>What are the key attributes of a Microgrid?</vt:lpstr>
      <vt:lpstr>What to look for in a funding partner</vt:lpstr>
      <vt:lpstr>Popular Financing Structures </vt:lpstr>
      <vt:lpstr>Ownership Structures</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Samuel Clineff</dc:creator>
  <cp:lastModifiedBy>Samuel Clineff</cp:lastModifiedBy>
  <cp:revision>1</cp:revision>
  <dcterms:created xsi:type="dcterms:W3CDTF">2025-06-09T02:36:22Z</dcterms:created>
  <dcterms:modified xsi:type="dcterms:W3CDTF">2025-06-09T03:37:07Z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