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01" r:id="rId2"/>
    <p:sldId id="294" r:id="rId3"/>
    <p:sldId id="296" r:id="rId4"/>
    <p:sldId id="303" r:id="rId5"/>
    <p:sldId id="262" r:id="rId6"/>
    <p:sldId id="257" r:id="rId7"/>
  </p:sldIdLst>
  <p:sldSz cx="12192000" cy="6858000"/>
  <p:notesSz cx="6858000" cy="9144000"/>
  <p:embeddedFontLst>
    <p:embeddedFont>
      <p:font typeface="Corbel" panose="020B05030202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iJuvp6R1njfzDnzY8fZB4ffSfd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fwd" initials="c" lastIdx="3" clrIdx="0">
    <p:extLst>
      <p:ext uri="{19B8F6BF-5375-455C-9EA6-DF929625EA0E}">
        <p15:presenceInfo xmlns:p15="http://schemas.microsoft.com/office/powerpoint/2012/main" userId="cafw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123E52"/>
    <a:srgbClr val="00929F"/>
    <a:srgbClr val="EC881D"/>
    <a:srgbClr val="02558B"/>
    <a:srgbClr val="004B54"/>
    <a:srgbClr val="5E7594"/>
    <a:srgbClr val="F79933"/>
    <a:srgbClr val="9BC13C"/>
    <a:srgbClr val="F7B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046" autoAdjust="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customschemas.google.com/relationships/presentationmetadata" Target="metadata"/><Relationship Id="rId10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969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946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dirty="0">
                <a:solidFill>
                  <a:srgbClr val="134F5C"/>
                </a:solidFill>
                <a:latin typeface="Corbel"/>
              </a:rPr>
              <a:t>The strategic priorities and programs we, along with our partners, are advancing to build stronger and more resilient economies across all of California.</a:t>
            </a:r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278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3 pilot projects seem safe for now: https://www.energy.gov/eere/geothermal/enhanced-geothermal-systems-egs-pilot-demonstrations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rgbClr val="123E52"/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Tax credits: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Cuts driven by unworkable FEOC rules – payments, material assistance to SFE or FIE; personal relationships (e.g., grandparents are Russian or Chinese)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Phase out is almost immediate for non-nuclear projects (60 days to begin construction, PIS by 2028)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Transferability ended for many credits, like 45X, 45Q, 45Z – final approach TBD for clean energy generation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123E52"/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Permitting – emergency permitting (28 days for BLM geothermal)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94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rgbClr val="123E52"/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What does this mean?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Incredibly uncertain 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Still a lot hangs in the balance – there is still an opportunity for influence at federal level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200" dirty="0">
                <a:solidFill>
                  <a:srgbClr val="123E52"/>
                </a:solidFill>
                <a:latin typeface="Corbel"/>
              </a:rPr>
              <a:t>State and regional efforts more important than ever</a:t>
            </a:r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lumn">
  <p:cSld name="1_two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3"/>
          <p:cNvSpPr txBox="1">
            <a:spLocks noGrp="1"/>
          </p:cNvSpPr>
          <p:nvPr>
            <p:ph type="title"/>
          </p:nvPr>
        </p:nvSpPr>
        <p:spPr>
          <a:xfrm>
            <a:off x="338328" y="171513"/>
            <a:ext cx="10515600" cy="74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6" name="Google Shape;116;p53"/>
          <p:cNvCxnSpPr/>
          <p:nvPr/>
        </p:nvCxnSpPr>
        <p:spPr>
          <a:xfrm>
            <a:off x="6096000" y="1603088"/>
            <a:ext cx="0" cy="417592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53"/>
          <p:cNvSpPr/>
          <p:nvPr/>
        </p:nvSpPr>
        <p:spPr>
          <a:xfrm>
            <a:off x="-33150" y="6304813"/>
            <a:ext cx="12244899" cy="66011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8" name="Google Shape;118;p5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3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body" idx="1"/>
          </p:nvPr>
        </p:nvSpPr>
        <p:spPr>
          <a:xfrm>
            <a:off x="630365" y="1603088"/>
            <a:ext cx="5157787" cy="51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body" idx="2"/>
          </p:nvPr>
        </p:nvSpPr>
        <p:spPr>
          <a:xfrm>
            <a:off x="630364" y="212642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body" idx="3"/>
          </p:nvPr>
        </p:nvSpPr>
        <p:spPr>
          <a:xfrm>
            <a:off x="6403850" y="1591099"/>
            <a:ext cx="5157787" cy="51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3" name="Google Shape;123;p53"/>
          <p:cNvSpPr txBox="1">
            <a:spLocks noGrp="1"/>
          </p:cNvSpPr>
          <p:nvPr>
            <p:ph type="body" idx="4"/>
          </p:nvPr>
        </p:nvSpPr>
        <p:spPr>
          <a:xfrm>
            <a:off x="6403849" y="211443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lumn">
  <p:cSld name="2_two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Google Shape;126;p54"/>
          <p:cNvSpPr/>
          <p:nvPr/>
        </p:nvSpPr>
        <p:spPr>
          <a:xfrm>
            <a:off x="0" y="0"/>
            <a:ext cx="600700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Google Shape;127;p54"/>
          <p:cNvSpPr txBox="1">
            <a:spLocks noGrp="1"/>
          </p:cNvSpPr>
          <p:nvPr>
            <p:ph type="title"/>
          </p:nvPr>
        </p:nvSpPr>
        <p:spPr>
          <a:xfrm>
            <a:off x="223678" y="216642"/>
            <a:ext cx="56454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body" idx="1"/>
          </p:nvPr>
        </p:nvSpPr>
        <p:spPr>
          <a:xfrm>
            <a:off x="661413" y="1987296"/>
            <a:ext cx="5157787" cy="51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body" idx="2"/>
          </p:nvPr>
        </p:nvSpPr>
        <p:spPr>
          <a:xfrm>
            <a:off x="661412" y="251063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body" idx="3"/>
          </p:nvPr>
        </p:nvSpPr>
        <p:spPr>
          <a:xfrm>
            <a:off x="6620128" y="1343343"/>
            <a:ext cx="4840352" cy="51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54"/>
          <p:cNvSpPr txBox="1">
            <a:spLocks noGrp="1"/>
          </p:cNvSpPr>
          <p:nvPr>
            <p:ph type="body" idx="4"/>
          </p:nvPr>
        </p:nvSpPr>
        <p:spPr>
          <a:xfrm>
            <a:off x="6620128" y="209664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33" name="Google Shape;133;p54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5"/>
          <p:cNvSpPr txBox="1">
            <a:spLocks noGrp="1"/>
          </p:cNvSpPr>
          <p:nvPr>
            <p:ph type="title"/>
          </p:nvPr>
        </p:nvSpPr>
        <p:spPr>
          <a:xfrm>
            <a:off x="240792" y="182245"/>
            <a:ext cx="10515600" cy="7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55"/>
          <p:cNvSpPr>
            <a:spLocks noGrp="1"/>
          </p:cNvSpPr>
          <p:nvPr>
            <p:ph type="tbl" idx="2"/>
          </p:nvPr>
        </p:nvSpPr>
        <p:spPr>
          <a:xfrm>
            <a:off x="877887" y="1320006"/>
            <a:ext cx="9878505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7" name="Google Shape;137;p55"/>
          <p:cNvSpPr/>
          <p:nvPr/>
        </p:nvSpPr>
        <p:spPr>
          <a:xfrm>
            <a:off x="-33150" y="6304813"/>
            <a:ext cx="12244899" cy="66011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8" name="Google Shape;138;p5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5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6"/>
          <p:cNvSpPr txBox="1">
            <a:spLocks noGrp="1"/>
          </p:cNvSpPr>
          <p:nvPr>
            <p:ph type="title"/>
          </p:nvPr>
        </p:nvSpPr>
        <p:spPr>
          <a:xfrm>
            <a:off x="240792" y="182245"/>
            <a:ext cx="10515600" cy="7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56"/>
          <p:cNvSpPr/>
          <p:nvPr/>
        </p:nvSpPr>
        <p:spPr>
          <a:xfrm>
            <a:off x="-33150" y="6304813"/>
            <a:ext cx="12244899" cy="66011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3" name="Google Shape;143;p5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6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56"/>
          <p:cNvSpPr>
            <a:spLocks noGrp="1"/>
          </p:cNvSpPr>
          <p:nvPr>
            <p:ph type="chart" idx="2"/>
          </p:nvPr>
        </p:nvSpPr>
        <p:spPr>
          <a:xfrm>
            <a:off x="865188" y="1352550"/>
            <a:ext cx="10472737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7"/>
          <p:cNvSpPr/>
          <p:nvPr/>
        </p:nvSpPr>
        <p:spPr>
          <a:xfrm>
            <a:off x="0" y="0"/>
            <a:ext cx="12192000" cy="6867427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8" name="Google Shape;148;p5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2855" y="893391"/>
            <a:ext cx="5733704" cy="5233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7"/>
          <p:cNvSpPr txBox="1">
            <a:spLocks noGrp="1"/>
          </p:cNvSpPr>
          <p:nvPr>
            <p:ph type="body" idx="1"/>
          </p:nvPr>
        </p:nvSpPr>
        <p:spPr>
          <a:xfrm>
            <a:off x="468649" y="4501896"/>
            <a:ext cx="5989647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2855" y="893391"/>
            <a:ext cx="5733704" cy="5233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8"/>
          <p:cNvSpPr txBox="1">
            <a:spLocks noGrp="1"/>
          </p:cNvSpPr>
          <p:nvPr>
            <p:ph type="body" idx="1"/>
          </p:nvPr>
        </p:nvSpPr>
        <p:spPr>
          <a:xfrm>
            <a:off x="468649" y="4501896"/>
            <a:ext cx="5989647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9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p59" descr="A group of people posing for a phot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917" b="15412"/>
          <a:stretch/>
        </p:blipFill>
        <p:spPr>
          <a:xfrm>
            <a:off x="0" y="1607128"/>
            <a:ext cx="12189185" cy="525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9"/>
          <p:cNvSpPr/>
          <p:nvPr/>
        </p:nvSpPr>
        <p:spPr>
          <a:xfrm>
            <a:off x="-2815" y="1183499"/>
            <a:ext cx="12192000" cy="172245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59"/>
          <p:cNvSpPr/>
          <p:nvPr/>
        </p:nvSpPr>
        <p:spPr>
          <a:xfrm>
            <a:off x="-14515" y="-26691"/>
            <a:ext cx="12215751" cy="6896266"/>
          </a:xfrm>
          <a:prstGeom prst="rect">
            <a:avLst/>
          </a:prstGeom>
          <a:gradFill>
            <a:gsLst>
              <a:gs pos="0">
                <a:srgbClr val="00929F">
                  <a:alpha val="72941"/>
                </a:srgbClr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8" name="Google Shape;158;p5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9964" y="5191240"/>
            <a:ext cx="5403272" cy="134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 txBox="1">
            <a:spLocks noGrp="1"/>
          </p:cNvSpPr>
          <p:nvPr>
            <p:ph type="body" idx="1"/>
          </p:nvPr>
        </p:nvSpPr>
        <p:spPr>
          <a:xfrm>
            <a:off x="734067" y="1122895"/>
            <a:ext cx="8672512" cy="1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1"/>
          <p:cNvSpPr/>
          <p:nvPr/>
        </p:nvSpPr>
        <p:spPr>
          <a:xfrm>
            <a:off x="0" y="-73152"/>
            <a:ext cx="12301728" cy="6952771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" name="Google Shape;20;p41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0906" y="890270"/>
            <a:ext cx="5854700" cy="5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1"/>
          <p:cNvSpPr txBox="1">
            <a:spLocks noGrp="1"/>
          </p:cNvSpPr>
          <p:nvPr>
            <p:ph type="body" idx="1"/>
          </p:nvPr>
        </p:nvSpPr>
        <p:spPr>
          <a:xfrm>
            <a:off x="733155" y="3624072"/>
            <a:ext cx="5989647" cy="154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2"/>
          </p:nvPr>
        </p:nvSpPr>
        <p:spPr>
          <a:xfrm>
            <a:off x="733155" y="5393866"/>
            <a:ext cx="4133850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74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240792" y="182245"/>
            <a:ext cx="10515600" cy="7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2"/>
          <p:cNvSpPr/>
          <p:nvPr/>
        </p:nvSpPr>
        <p:spPr>
          <a:xfrm>
            <a:off x="-33150" y="6304813"/>
            <a:ext cx="12244899" cy="66011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" name="Google Shape;26;p4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/>
          <p:nvPr/>
        </p:nvSpPr>
        <p:spPr>
          <a:xfrm>
            <a:off x="-85344" y="-109728"/>
            <a:ext cx="12399264" cy="707136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2" name="Google Shape;62;p4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2855" y="893391"/>
            <a:ext cx="5733704" cy="523314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6"/>
          <p:cNvSpPr txBox="1">
            <a:spLocks noGrp="1"/>
          </p:cNvSpPr>
          <p:nvPr>
            <p:ph type="body" idx="1"/>
          </p:nvPr>
        </p:nvSpPr>
        <p:spPr>
          <a:xfrm>
            <a:off x="734425" y="1907830"/>
            <a:ext cx="5989647" cy="225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body" idx="2"/>
          </p:nvPr>
        </p:nvSpPr>
        <p:spPr>
          <a:xfrm>
            <a:off x="725074" y="4213571"/>
            <a:ext cx="391636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2855" y="893391"/>
            <a:ext cx="5733704" cy="523314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7"/>
          <p:cNvSpPr txBox="1">
            <a:spLocks noGrp="1"/>
          </p:cNvSpPr>
          <p:nvPr>
            <p:ph type="body" idx="1"/>
          </p:nvPr>
        </p:nvSpPr>
        <p:spPr>
          <a:xfrm>
            <a:off x="734426" y="1907830"/>
            <a:ext cx="5964548" cy="225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9F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929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body" idx="2"/>
          </p:nvPr>
        </p:nvSpPr>
        <p:spPr>
          <a:xfrm>
            <a:off x="725074" y="4213571"/>
            <a:ext cx="391636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29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929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48" descr="A group of people posing for a phot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917" b="15412"/>
          <a:stretch/>
        </p:blipFill>
        <p:spPr>
          <a:xfrm>
            <a:off x="0" y="1607128"/>
            <a:ext cx="12189185" cy="525087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8"/>
          <p:cNvSpPr/>
          <p:nvPr/>
        </p:nvSpPr>
        <p:spPr>
          <a:xfrm>
            <a:off x="-2815" y="1183499"/>
            <a:ext cx="12192000" cy="172245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" name="Google Shape;73;p48"/>
          <p:cNvSpPr/>
          <p:nvPr/>
        </p:nvSpPr>
        <p:spPr>
          <a:xfrm>
            <a:off x="-14515" y="-38266"/>
            <a:ext cx="12215751" cy="6964877"/>
          </a:xfrm>
          <a:prstGeom prst="rect">
            <a:avLst/>
          </a:prstGeom>
          <a:gradFill>
            <a:gsLst>
              <a:gs pos="0">
                <a:srgbClr val="00929F">
                  <a:alpha val="72941"/>
                </a:srgbClr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4" name="Google Shape;74;p4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9964" y="5191240"/>
            <a:ext cx="5403272" cy="134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8"/>
          <p:cNvSpPr txBox="1">
            <a:spLocks noGrp="1"/>
          </p:cNvSpPr>
          <p:nvPr>
            <p:ph type="body" idx="1"/>
          </p:nvPr>
        </p:nvSpPr>
        <p:spPr>
          <a:xfrm>
            <a:off x="734067" y="1122895"/>
            <a:ext cx="8672512" cy="1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2"/>
          </p:nvPr>
        </p:nvSpPr>
        <p:spPr>
          <a:xfrm>
            <a:off x="734067" y="2772586"/>
            <a:ext cx="4133850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Group">
  <p:cSld name="Presenter Group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/>
          <p:nvPr/>
        </p:nvSpPr>
        <p:spPr>
          <a:xfrm>
            <a:off x="-33150" y="6304813"/>
            <a:ext cx="12244899" cy="66011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9" name="Google Shape;79;p4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9"/>
          <p:cNvSpPr txBox="1">
            <a:spLocks noGrp="1"/>
          </p:cNvSpPr>
          <p:nvPr>
            <p:ph type="title"/>
          </p:nvPr>
        </p:nvSpPr>
        <p:spPr>
          <a:xfrm>
            <a:off x="210127" y="208108"/>
            <a:ext cx="10515600" cy="66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49"/>
          <p:cNvSpPr>
            <a:spLocks noGrp="1"/>
          </p:cNvSpPr>
          <p:nvPr>
            <p:ph type="pic" idx="2"/>
          </p:nvPr>
        </p:nvSpPr>
        <p:spPr>
          <a:xfrm>
            <a:off x="525595" y="1745674"/>
            <a:ext cx="2300431" cy="2235200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9"/>
          <p:cNvSpPr>
            <a:spLocks noGrp="1"/>
          </p:cNvSpPr>
          <p:nvPr>
            <p:ph type="pic" idx="3"/>
          </p:nvPr>
        </p:nvSpPr>
        <p:spPr>
          <a:xfrm>
            <a:off x="3504322" y="1791857"/>
            <a:ext cx="2300431" cy="2235200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9"/>
          <p:cNvSpPr>
            <a:spLocks noGrp="1"/>
          </p:cNvSpPr>
          <p:nvPr>
            <p:ph type="pic" idx="4"/>
          </p:nvPr>
        </p:nvSpPr>
        <p:spPr>
          <a:xfrm>
            <a:off x="6409161" y="1764150"/>
            <a:ext cx="2300431" cy="2235200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9"/>
          <p:cNvSpPr>
            <a:spLocks noGrp="1"/>
          </p:cNvSpPr>
          <p:nvPr>
            <p:ph type="pic" idx="5"/>
          </p:nvPr>
        </p:nvSpPr>
        <p:spPr>
          <a:xfrm>
            <a:off x="9360180" y="1754918"/>
            <a:ext cx="2300431" cy="2235200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>
            <a:off x="723900" y="5059363"/>
            <a:ext cx="1903413" cy="40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body" idx="6"/>
          </p:nvPr>
        </p:nvSpPr>
        <p:spPr>
          <a:xfrm>
            <a:off x="3731260" y="5059363"/>
            <a:ext cx="1903413" cy="40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7"/>
          </p:nvPr>
        </p:nvSpPr>
        <p:spPr>
          <a:xfrm>
            <a:off x="6556716" y="5067699"/>
            <a:ext cx="1903413" cy="40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body" idx="8"/>
          </p:nvPr>
        </p:nvSpPr>
        <p:spPr>
          <a:xfrm>
            <a:off x="9564280" y="5063810"/>
            <a:ext cx="1903413" cy="40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body" idx="9"/>
          </p:nvPr>
        </p:nvSpPr>
        <p:spPr>
          <a:xfrm>
            <a:off x="723899" y="4160227"/>
            <a:ext cx="1903413" cy="82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body" idx="13"/>
          </p:nvPr>
        </p:nvSpPr>
        <p:spPr>
          <a:xfrm>
            <a:off x="3731260" y="4160227"/>
            <a:ext cx="1903413" cy="82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14"/>
          </p:nvPr>
        </p:nvSpPr>
        <p:spPr>
          <a:xfrm>
            <a:off x="6556715" y="4160227"/>
            <a:ext cx="1903413" cy="82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15"/>
          </p:nvPr>
        </p:nvSpPr>
        <p:spPr>
          <a:xfrm>
            <a:off x="9564280" y="4160227"/>
            <a:ext cx="1903413" cy="82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esenter">
  <p:cSld name="Individual Present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>
            <a:spLocks noGrp="1"/>
          </p:cNvSpPr>
          <p:nvPr>
            <p:ph type="title"/>
          </p:nvPr>
        </p:nvSpPr>
        <p:spPr>
          <a:xfrm>
            <a:off x="210127" y="208108"/>
            <a:ext cx="10515600" cy="66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50"/>
          <p:cNvSpPr>
            <a:spLocks noGrp="1"/>
          </p:cNvSpPr>
          <p:nvPr>
            <p:ph type="pic" idx="2"/>
          </p:nvPr>
        </p:nvSpPr>
        <p:spPr>
          <a:xfrm>
            <a:off x="836680" y="1817651"/>
            <a:ext cx="2915189" cy="2832526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0"/>
          <p:cNvSpPr txBox="1">
            <a:spLocks noGrp="1"/>
          </p:cNvSpPr>
          <p:nvPr>
            <p:ph type="body" idx="1"/>
          </p:nvPr>
        </p:nvSpPr>
        <p:spPr>
          <a:xfrm>
            <a:off x="4431379" y="2826738"/>
            <a:ext cx="4665486" cy="49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Google Shape;98;p50"/>
          <p:cNvSpPr/>
          <p:nvPr/>
        </p:nvSpPr>
        <p:spPr>
          <a:xfrm>
            <a:off x="-33150" y="6304813"/>
            <a:ext cx="12244899" cy="660110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9" name="Google Shape;99;p5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0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body" idx="3"/>
          </p:nvPr>
        </p:nvSpPr>
        <p:spPr>
          <a:xfrm>
            <a:off x="4440238" y="3429000"/>
            <a:ext cx="46624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or Objectives">
  <p:cSld name="Agenda or Objective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/>
          <p:nvPr/>
        </p:nvSpPr>
        <p:spPr>
          <a:xfrm>
            <a:off x="0" y="0"/>
            <a:ext cx="12192000" cy="6867427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51"/>
          <p:cNvSpPr txBox="1">
            <a:spLocks noGrp="1"/>
          </p:cNvSpPr>
          <p:nvPr>
            <p:ph type="title"/>
          </p:nvPr>
        </p:nvSpPr>
        <p:spPr>
          <a:xfrm>
            <a:off x="238407" y="175860"/>
            <a:ext cx="10153650" cy="74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body" idx="1"/>
          </p:nvPr>
        </p:nvSpPr>
        <p:spPr>
          <a:xfrm>
            <a:off x="1115307" y="1993970"/>
            <a:ext cx="10153650" cy="323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07" name="Google Shape;107;p5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s">
  <p:cSld name="2_Bulle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2"/>
          <p:cNvSpPr/>
          <p:nvPr/>
        </p:nvSpPr>
        <p:spPr>
          <a:xfrm>
            <a:off x="0" y="0"/>
            <a:ext cx="12192000" cy="6867427"/>
          </a:xfrm>
          <a:prstGeom prst="rect">
            <a:avLst/>
          </a:prstGeom>
          <a:gradFill>
            <a:gsLst>
              <a:gs pos="0">
                <a:srgbClr val="00929F"/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52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body" idx="1"/>
          </p:nvPr>
        </p:nvSpPr>
        <p:spPr>
          <a:xfrm>
            <a:off x="1365188" y="1779334"/>
            <a:ext cx="9277199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title"/>
          </p:nvPr>
        </p:nvSpPr>
        <p:spPr>
          <a:xfrm>
            <a:off x="240323" y="219456"/>
            <a:ext cx="10515600" cy="70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5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2387" y="6417086"/>
            <a:ext cx="1433970" cy="35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6548"/>
            <a:ext cx="11958393" cy="515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/>
          <p:nvPr/>
        </p:nvSpPr>
        <p:spPr>
          <a:xfrm>
            <a:off x="-2" y="1706548"/>
            <a:ext cx="12192000" cy="172245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11017" y="1"/>
            <a:ext cx="12192000" cy="6857999"/>
          </a:xfrm>
          <a:prstGeom prst="rect">
            <a:avLst/>
          </a:prstGeom>
          <a:gradFill>
            <a:gsLst>
              <a:gs pos="0">
                <a:srgbClr val="00929F">
                  <a:alpha val="72941"/>
                </a:srgbClr>
              </a:gs>
              <a:gs pos="100000">
                <a:srgbClr val="123E5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739588" y="1517882"/>
            <a:ext cx="7910503" cy="92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54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Federal Policy Landscape</a:t>
            </a:r>
            <a:endParaRPr dirty="0"/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739588" y="2439714"/>
            <a:ext cx="10145248" cy="53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800" b="1" i="1" dirty="0">
                <a:solidFill>
                  <a:schemeClr val="lt1"/>
                </a:solidFill>
              </a:rPr>
              <a:t>Jake Higdon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800" i="1" dirty="0">
                <a:solidFill>
                  <a:schemeClr val="lt1"/>
                </a:solidFill>
              </a:rPr>
              <a:t>Inaugural Energy Transition Fellow</a:t>
            </a:r>
            <a:endParaRPr lang="en-US" sz="2800" dirty="0">
              <a:solidFill>
                <a:schemeClr val="lt1"/>
              </a:solidFill>
            </a:endParaRPr>
          </a:p>
        </p:txBody>
      </p:sp>
      <p:pic>
        <p:nvPicPr>
          <p:cNvPr id="176" name="Google Shape;176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3891" y="5178835"/>
            <a:ext cx="5588789" cy="138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81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3" name="Google Shape;187;p3">
            <a:extLst>
              <a:ext uri="{FF2B5EF4-FFF2-40B4-BE49-F238E27FC236}">
                <a16:creationId xmlns:a16="http://schemas.microsoft.com/office/drawing/2014/main" id="{BA1CCFFC-3466-4A51-992E-2F4C0107BC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953" y="1930421"/>
            <a:ext cx="2832253" cy="7036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8;p3">
            <a:extLst>
              <a:ext uri="{FF2B5EF4-FFF2-40B4-BE49-F238E27FC236}">
                <a16:creationId xmlns:a16="http://schemas.microsoft.com/office/drawing/2014/main" id="{DCB4C626-78E0-4F76-B102-3E12E8C19B7E}"/>
              </a:ext>
            </a:extLst>
          </p:cNvPr>
          <p:cNvSpPr txBox="1"/>
          <p:nvPr/>
        </p:nvSpPr>
        <p:spPr>
          <a:xfrm>
            <a:off x="2617410" y="2767099"/>
            <a:ext cx="7003341" cy="132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rgbClr val="123E52"/>
                </a:solidFill>
                <a:latin typeface="Corbel"/>
              </a:rPr>
              <a:t>California Forward (CA FWD) is a multi-partisan, 501(c)(3) non-profit organization building a New California Economy that is sustainable, resilient, and inclusive so people across every region and community can prosper, both today and into the future.</a:t>
            </a:r>
            <a:endParaRPr sz="1800" dirty="0">
              <a:solidFill>
                <a:srgbClr val="123E52"/>
              </a:solidFill>
              <a:latin typeface="Corbel"/>
              <a:sym typeface="Corbel"/>
            </a:endParaRPr>
          </a:p>
        </p:txBody>
      </p:sp>
      <p:sp>
        <p:nvSpPr>
          <p:cNvPr id="15" name="Google Shape;230;p8">
            <a:extLst>
              <a:ext uri="{FF2B5EF4-FFF2-40B4-BE49-F238E27FC236}">
                <a16:creationId xmlns:a16="http://schemas.microsoft.com/office/drawing/2014/main" id="{EC527819-27D2-419E-9E4C-602216C67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793" y="305125"/>
            <a:ext cx="11756576" cy="7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dirty="0"/>
              <a:t>ABOUT CA FWD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65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5DDC6-7B5A-4A2E-8831-09F537E08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69" y="1490468"/>
            <a:ext cx="11430023" cy="3877064"/>
          </a:xfrm>
          <a:prstGeom prst="rect">
            <a:avLst/>
          </a:prstGeom>
        </p:spPr>
      </p:pic>
      <p:sp>
        <p:nvSpPr>
          <p:cNvPr id="9" name="Google Shape;230;p8">
            <a:extLst>
              <a:ext uri="{FF2B5EF4-FFF2-40B4-BE49-F238E27FC236}">
                <a16:creationId xmlns:a16="http://schemas.microsoft.com/office/drawing/2014/main" id="{F2FA735D-6EBE-4AB3-89D1-E83C827CC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793" y="305125"/>
            <a:ext cx="11756576" cy="7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dirty="0"/>
              <a:t>STRATEGIC PRIORITIES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374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05B71D-DDBC-6F69-8F3B-C1A6CD7F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FEDERAL DYNAMICS TO WATCH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B5BBD-0B1D-F9C4-3E94-1AF8ADF674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42709-F7BD-35E9-0CEF-8670F0568EE8}"/>
              </a:ext>
            </a:extLst>
          </p:cNvPr>
          <p:cNvSpPr txBox="1"/>
          <p:nvPr/>
        </p:nvSpPr>
        <p:spPr>
          <a:xfrm>
            <a:off x="504280" y="1351508"/>
            <a:ext cx="111834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Whether Senate adopts House approach to limiting clean energy tax credits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Foreign Entity of Concern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Phase out timeline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Transferability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Department of Energy funding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Budget request released on May 30 cuts EERE by 74% (notably, not for GTO)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Major cuts to OCED, MESC, LPO programs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Siting and permitting efforts</a:t>
            </a:r>
          </a:p>
          <a:p>
            <a:pPr marL="625475" lvl="1" indent="-3365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Geothermal part of “emergency” permitting measures</a:t>
            </a:r>
          </a:p>
        </p:txBody>
      </p:sp>
    </p:spTree>
    <p:extLst>
      <p:ext uri="{BB962C8B-B14F-4D97-AF65-F5344CB8AC3E}">
        <p14:creationId xmlns:p14="http://schemas.microsoft.com/office/powerpoint/2010/main" val="280709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240793" y="305125"/>
            <a:ext cx="11756576" cy="7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dirty="0"/>
              <a:t>SHIFTING FEDERAL ENERGY POLICY LANDSCAPE</a:t>
            </a:r>
            <a:endParaRPr i="1" dirty="0"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669A065-AC50-4C5A-95A2-676A74801025}"/>
              </a:ext>
            </a:extLst>
          </p:cNvPr>
          <p:cNvSpPr/>
          <p:nvPr/>
        </p:nvSpPr>
        <p:spPr>
          <a:xfrm rot="10800000">
            <a:off x="3380397" y="1243091"/>
            <a:ext cx="443504" cy="1172445"/>
          </a:xfrm>
          <a:prstGeom prst="leftBrace">
            <a:avLst/>
          </a:prstGeom>
          <a:ln>
            <a:solidFill>
              <a:srgbClr val="F799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08C2161-317F-4A91-BD0F-49848690803E}"/>
              </a:ext>
            </a:extLst>
          </p:cNvPr>
          <p:cNvSpPr/>
          <p:nvPr/>
        </p:nvSpPr>
        <p:spPr>
          <a:xfrm>
            <a:off x="1001623" y="1192779"/>
            <a:ext cx="2046041" cy="127306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23E52"/>
              </a:buClr>
            </a:pPr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RD&amp;D</a:t>
            </a:r>
            <a:endParaRPr lang="en-US" sz="1800" b="1" dirty="0">
              <a:solidFill>
                <a:schemeClr val="lt1"/>
              </a:solidFill>
              <a:latin typeface="Corbe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70FBFB4-E071-4959-9D3B-627648EB3A61}"/>
              </a:ext>
            </a:extLst>
          </p:cNvPr>
          <p:cNvSpPr/>
          <p:nvPr/>
        </p:nvSpPr>
        <p:spPr>
          <a:xfrm>
            <a:off x="954267" y="2855213"/>
            <a:ext cx="2140752" cy="128518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DEPLOYMENT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D62CEC-38E3-4A0F-BA28-5ABB67697885}"/>
              </a:ext>
            </a:extLst>
          </p:cNvPr>
          <p:cNvSpPr/>
          <p:nvPr/>
        </p:nvSpPr>
        <p:spPr>
          <a:xfrm>
            <a:off x="958215" y="4524305"/>
            <a:ext cx="2140752" cy="128518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ENABLING POLICIES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1A238F-BA04-4F89-B9E4-86A1F5025062}"/>
              </a:ext>
            </a:extLst>
          </p:cNvPr>
          <p:cNvSpPr/>
          <p:nvPr/>
        </p:nvSpPr>
        <p:spPr>
          <a:xfrm>
            <a:off x="7708430" y="1326115"/>
            <a:ext cx="3305533" cy="10063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23E52"/>
              </a:buClr>
            </a:pPr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DOE Office of Science, EERE, OCED</a:t>
            </a:r>
            <a:endParaRPr lang="en-US" sz="1800" b="1" dirty="0">
              <a:solidFill>
                <a:srgbClr val="123E52"/>
              </a:solidFill>
              <a:latin typeface="Corbel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8A5D5B-DBEE-4462-8D8B-C2F10C647FB0}"/>
              </a:ext>
            </a:extLst>
          </p:cNvPr>
          <p:cNvSpPr/>
          <p:nvPr/>
        </p:nvSpPr>
        <p:spPr>
          <a:xfrm>
            <a:off x="4156633" y="1312909"/>
            <a:ext cx="3318783" cy="1006397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Energy </a:t>
            </a:r>
            <a:r>
              <a:rPr lang="en-US" sz="1800" b="1" dirty="0" err="1">
                <a:solidFill>
                  <a:srgbClr val="123E52"/>
                </a:solidFill>
                <a:latin typeface="Corbel" panose="020B0503020204020204" pitchFamily="34" charset="0"/>
              </a:rPr>
              <a:t>Earthshots</a:t>
            </a:r>
            <a:endParaRPr lang="en-US" sz="1800" b="1" dirty="0">
              <a:solidFill>
                <a:srgbClr val="123E5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(Enhanced Geothermal Shot: </a:t>
            </a:r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$45/MWh by 2035)</a:t>
            </a:r>
            <a:endParaRPr lang="en-US" sz="1800" b="1" dirty="0">
              <a:solidFill>
                <a:srgbClr val="123E52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72FE494-CBD4-4D45-977B-244504192994}"/>
              </a:ext>
            </a:extLst>
          </p:cNvPr>
          <p:cNvSpPr/>
          <p:nvPr/>
        </p:nvSpPr>
        <p:spPr>
          <a:xfrm>
            <a:off x="4158123" y="2979114"/>
            <a:ext cx="3318783" cy="10063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DOE LPO, MESC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60F39B5-F0FB-41E0-BA94-E8D09BC53061}"/>
              </a:ext>
            </a:extLst>
          </p:cNvPr>
          <p:cNvSpPr/>
          <p:nvPr/>
        </p:nvSpPr>
        <p:spPr>
          <a:xfrm>
            <a:off x="7695180" y="4580673"/>
            <a:ext cx="3318783" cy="10695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Siting and Permitting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A8895A9-DFD9-4232-8045-2022A93F0B89}"/>
              </a:ext>
            </a:extLst>
          </p:cNvPr>
          <p:cNvSpPr/>
          <p:nvPr/>
        </p:nvSpPr>
        <p:spPr>
          <a:xfrm>
            <a:off x="4154174" y="4580673"/>
            <a:ext cx="3318783" cy="1069566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Strategy</a:t>
            </a:r>
          </a:p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(Liftoff Reports)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330FD137-71E6-4B6B-9E93-E041DA0CA38E}"/>
              </a:ext>
            </a:extLst>
          </p:cNvPr>
          <p:cNvSpPr/>
          <p:nvPr/>
        </p:nvSpPr>
        <p:spPr>
          <a:xfrm rot="10800000">
            <a:off x="3404819" y="2892271"/>
            <a:ext cx="443504" cy="1172445"/>
          </a:xfrm>
          <a:prstGeom prst="leftBrace">
            <a:avLst/>
          </a:prstGeom>
          <a:ln>
            <a:solidFill>
              <a:srgbClr val="F799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E3E300C-D9C3-4C98-B921-AA087B35AC86}"/>
              </a:ext>
            </a:extLst>
          </p:cNvPr>
          <p:cNvSpPr/>
          <p:nvPr/>
        </p:nvSpPr>
        <p:spPr>
          <a:xfrm rot="10800000">
            <a:off x="3404819" y="4529234"/>
            <a:ext cx="443504" cy="1172445"/>
          </a:xfrm>
          <a:prstGeom prst="leftBrace">
            <a:avLst/>
          </a:prstGeom>
          <a:ln>
            <a:solidFill>
              <a:srgbClr val="F799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806941-C163-5DBD-57D8-56CED60DE143}"/>
              </a:ext>
            </a:extLst>
          </p:cNvPr>
          <p:cNvSpPr/>
          <p:nvPr/>
        </p:nvSpPr>
        <p:spPr>
          <a:xfrm>
            <a:off x="7695180" y="2988036"/>
            <a:ext cx="3318784" cy="10063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Clean Energy Tax Credits</a:t>
            </a:r>
          </a:p>
          <a:p>
            <a:pPr algn="ctr"/>
            <a:r>
              <a:rPr lang="en-US" sz="1800" b="1" dirty="0">
                <a:solidFill>
                  <a:srgbClr val="123E52"/>
                </a:solidFill>
                <a:latin typeface="Corbel" panose="020B0503020204020204" pitchFamily="34" charset="0"/>
              </a:rPr>
              <a:t>(ITC, PTC, Bonus Credits)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>
            <a:spLocks noGrp="1"/>
          </p:cNvSpPr>
          <p:nvPr>
            <p:ph type="ctrTitle"/>
          </p:nvPr>
        </p:nvSpPr>
        <p:spPr>
          <a:xfrm>
            <a:off x="880954" y="2991452"/>
            <a:ext cx="6465778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Thank you.</a:t>
            </a:r>
            <a:br>
              <a:rPr lang="en-US" sz="32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en-US" sz="32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2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jake@cafwd.org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>
            <a:spLocks noGrp="1"/>
          </p:cNvSpPr>
          <p:nvPr>
            <p:ph type="sldNum" idx="12"/>
          </p:nvPr>
        </p:nvSpPr>
        <p:spPr>
          <a:xfrm>
            <a:off x="82826" y="64065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 FWD">
      <a:dk1>
        <a:srgbClr val="0094A1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</TotalTime>
  <Words>364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Corbel</vt:lpstr>
      <vt:lpstr>Arial</vt:lpstr>
      <vt:lpstr>Calibri</vt:lpstr>
      <vt:lpstr>Office Theme</vt:lpstr>
      <vt:lpstr>Federal Policy Landscape</vt:lpstr>
      <vt:lpstr>ABOUT CA FWD</vt:lpstr>
      <vt:lpstr>STRATEGIC PRIORITIES</vt:lpstr>
      <vt:lpstr>FEDERAL DYNAMICS TO WATCH</vt:lpstr>
      <vt:lpstr>SHIFTING FEDERAL ENERGY POLICY LANDSCAPE</vt:lpstr>
      <vt:lpstr>Thank you.  jake@cafwd.org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DECK</dc:title>
  <dc:creator>Jania Palacios Azami</dc:creator>
  <cp:lastModifiedBy>Jake Higdon</cp:lastModifiedBy>
  <cp:revision>170</cp:revision>
  <dcterms:created xsi:type="dcterms:W3CDTF">2021-01-22T05:39:58Z</dcterms:created>
  <dcterms:modified xsi:type="dcterms:W3CDTF">2025-06-09T22:00:43Z</dcterms:modified>
</cp:coreProperties>
</file>