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XGS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Energy,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2B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XGS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Energy,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XGS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Energy,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Inc.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59351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3867785" cy="6858000"/>
          </a:xfrm>
          <a:custGeom>
            <a:avLst/>
            <a:gdLst/>
            <a:ahLst/>
            <a:cxnLst/>
            <a:rect l="l" t="t" r="r" b="b"/>
            <a:pathLst>
              <a:path w="3867785" h="6858000">
                <a:moveTo>
                  <a:pt x="3867746" y="0"/>
                </a:moveTo>
                <a:lnTo>
                  <a:pt x="0" y="0"/>
                </a:lnTo>
                <a:lnTo>
                  <a:pt x="0" y="6858000"/>
                </a:lnTo>
                <a:lnTo>
                  <a:pt x="3867746" y="6858000"/>
                </a:lnTo>
                <a:lnTo>
                  <a:pt x="3867746" y="0"/>
                </a:lnTo>
                <a:close/>
              </a:path>
            </a:pathLst>
          </a:custGeom>
          <a:solidFill>
            <a:srgbClr val="1F2B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XGS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Energy,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Inc.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XGS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Energy,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Inc.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147" y="380592"/>
            <a:ext cx="7817484" cy="73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3957" y="1607548"/>
            <a:ext cx="11061700" cy="4573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8706" y="6593066"/>
            <a:ext cx="870619" cy="15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XGS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Energy,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2001886" y="6593066"/>
            <a:ext cx="149259" cy="15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1F2B3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stephens@xgsenergy.com" TargetMode="External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1120432"/>
            <a:ext cx="3307715" cy="772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>
                <a:solidFill>
                  <a:srgbClr val="E47C00"/>
                </a:solidFill>
              </a:rPr>
              <a:t>XGS</a:t>
            </a:r>
            <a:r>
              <a:rPr dirty="0" sz="4900" spc="-50">
                <a:solidFill>
                  <a:srgbClr val="E47C00"/>
                </a:solidFill>
              </a:rPr>
              <a:t> </a:t>
            </a:r>
            <a:r>
              <a:rPr dirty="0" sz="4900" spc="-10">
                <a:solidFill>
                  <a:srgbClr val="E47C00"/>
                </a:solidFill>
              </a:rPr>
              <a:t>Energy</a:t>
            </a:r>
            <a:endParaRPr sz="4900"/>
          </a:p>
        </p:txBody>
      </p:sp>
      <p:sp>
        <p:nvSpPr>
          <p:cNvPr id="3" name="object 3" descr=""/>
          <p:cNvSpPr txBox="1"/>
          <p:nvPr/>
        </p:nvSpPr>
        <p:spPr>
          <a:xfrm>
            <a:off x="691387" y="2473744"/>
            <a:ext cx="8924290" cy="130048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 sz="4400" b="1">
                <a:solidFill>
                  <a:srgbClr val="FFFFFF"/>
                </a:solidFill>
                <a:latin typeface="Trebuchet MS"/>
                <a:cs typeface="Trebuchet MS"/>
              </a:rPr>
              <a:t>Clean.</a:t>
            </a:r>
            <a:r>
              <a:rPr dirty="0" sz="44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b="1">
                <a:solidFill>
                  <a:srgbClr val="FFFFFF"/>
                </a:solidFill>
                <a:latin typeface="Trebuchet MS"/>
                <a:cs typeface="Trebuchet MS"/>
              </a:rPr>
              <a:t>Low</a:t>
            </a:r>
            <a:r>
              <a:rPr dirty="0" sz="44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b="1">
                <a:solidFill>
                  <a:srgbClr val="FFFFFF"/>
                </a:solidFill>
                <a:latin typeface="Trebuchet MS"/>
                <a:cs typeface="Trebuchet MS"/>
              </a:rPr>
              <a:t>Cost.</a:t>
            </a:r>
            <a:r>
              <a:rPr dirty="0" sz="44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10" b="1">
                <a:solidFill>
                  <a:srgbClr val="FFFFFF"/>
                </a:solidFill>
                <a:latin typeface="Trebuchet MS"/>
                <a:cs typeface="Trebuchet MS"/>
              </a:rPr>
              <a:t>Round-the-Clock </a:t>
            </a:r>
            <a:r>
              <a:rPr dirty="0" sz="4400" spc="3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400" spc="4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400" spc="35" b="1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dirty="0" sz="4400" spc="30" b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4400" spc="-459" b="1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4400" spc="35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4400" spc="-1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b="1">
                <a:solidFill>
                  <a:srgbClr val="FFFFFF"/>
                </a:solidFill>
                <a:latin typeface="Trebuchet MS"/>
                <a:cs typeface="Trebuchet MS"/>
              </a:rPr>
              <a:t>Everywhere.</a:t>
            </a:r>
            <a:r>
              <a:rPr dirty="0" sz="4400" spc="-1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130" b="1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4400" spc="85" b="1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dirty="0" sz="4400" spc="8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400" spc="85" b="1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4400" spc="6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400" spc="-45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400" spc="8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44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0227" y="5159832"/>
            <a:ext cx="2558033" cy="141288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91387" y="5049782"/>
            <a:ext cx="4629785" cy="836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Imperial</a:t>
            </a:r>
            <a:r>
              <a:rPr dirty="0" sz="18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Valley</a:t>
            </a:r>
            <a:r>
              <a:rPr dirty="0" sz="18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Economic</a:t>
            </a:r>
            <a:r>
              <a:rPr dirty="0" sz="18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8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Energy</a:t>
            </a:r>
            <a:r>
              <a:rPr dirty="0" sz="18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Summit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dirty="0" sz="1800">
                <a:solidFill>
                  <a:srgbClr val="E47C00"/>
                </a:solidFill>
                <a:latin typeface="Trebuchet MS"/>
                <a:cs typeface="Trebuchet MS"/>
              </a:rPr>
              <a:t>June</a:t>
            </a:r>
            <a:r>
              <a:rPr dirty="0" sz="1800" spc="-20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E47C00"/>
                </a:solidFill>
                <a:latin typeface="Trebuchet MS"/>
                <a:cs typeface="Trebuchet MS"/>
              </a:rPr>
              <a:t>11,</a:t>
            </a:r>
            <a:r>
              <a:rPr dirty="0" sz="1800" spc="-40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E47C00"/>
                </a:solidFill>
                <a:latin typeface="Trebuchet MS"/>
                <a:cs typeface="Trebuchet MS"/>
              </a:rPr>
              <a:t>2025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Who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is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XGS</a:t>
            </a:r>
            <a:r>
              <a:rPr dirty="0" spc="-3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Energy?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12247" y="1391079"/>
            <a:ext cx="6071235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E47C00"/>
                </a:solidFill>
                <a:latin typeface="Trebuchet MS"/>
                <a:cs typeface="Trebuchet MS"/>
              </a:rPr>
              <a:t>Next-</a:t>
            </a:r>
            <a:r>
              <a:rPr dirty="0" sz="2400">
                <a:solidFill>
                  <a:srgbClr val="E47C00"/>
                </a:solidFill>
                <a:latin typeface="Trebuchet MS"/>
                <a:cs typeface="Trebuchet MS"/>
              </a:rPr>
              <a:t>generation</a:t>
            </a:r>
            <a:r>
              <a:rPr dirty="0" sz="2400" spc="-60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E47C00"/>
                </a:solidFill>
                <a:latin typeface="Trebuchet MS"/>
                <a:cs typeface="Trebuchet MS"/>
              </a:rPr>
              <a:t>geothermal</a:t>
            </a:r>
            <a:r>
              <a:rPr dirty="0" sz="2400" spc="-80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E47C00"/>
                </a:solidFill>
                <a:latin typeface="Trebuchet MS"/>
                <a:cs typeface="Trebuchet MS"/>
              </a:rPr>
              <a:t>technology</a:t>
            </a:r>
            <a:r>
              <a:rPr dirty="0" sz="2400" spc="-70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2400" spc="-25">
                <a:solidFill>
                  <a:srgbClr val="E47C00"/>
                </a:solidFill>
                <a:latin typeface="Trebuchet MS"/>
                <a:cs typeface="Trebuchet MS"/>
              </a:rPr>
              <a:t>and </a:t>
            </a:r>
            <a:r>
              <a:rPr dirty="0" sz="2400">
                <a:solidFill>
                  <a:srgbClr val="E47C00"/>
                </a:solidFill>
                <a:latin typeface="Trebuchet MS"/>
                <a:cs typeface="Trebuchet MS"/>
              </a:rPr>
              <a:t>project</a:t>
            </a:r>
            <a:r>
              <a:rPr dirty="0" sz="2400" spc="-75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E47C00"/>
                </a:solidFill>
                <a:latin typeface="Trebuchet MS"/>
                <a:cs typeface="Trebuchet MS"/>
              </a:rPr>
              <a:t>developer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Based</a:t>
            </a:r>
            <a:r>
              <a:rPr dirty="0" sz="24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4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Houston,</a:t>
            </a:r>
            <a:r>
              <a:rPr dirty="0" sz="24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TX</a:t>
            </a:r>
            <a:r>
              <a:rPr dirty="0" sz="24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400" spc="-40">
                <a:solidFill>
                  <a:srgbClr val="FFFFFF"/>
                </a:solidFill>
                <a:latin typeface="Trebuchet MS"/>
                <a:cs typeface="Trebuchet MS"/>
              </a:rPr>
              <a:t> Palo</a:t>
            </a:r>
            <a:r>
              <a:rPr dirty="0" sz="24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Alto,</a:t>
            </a:r>
            <a:r>
              <a:rPr dirty="0" sz="24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rebuchet MS"/>
                <a:cs typeface="Trebuchet MS"/>
              </a:rPr>
              <a:t>CA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Proprietary</a:t>
            </a:r>
            <a:r>
              <a:rPr dirty="0" sz="24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tech</a:t>
            </a:r>
            <a:r>
              <a:rPr dirty="0" sz="2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unlocks</a:t>
            </a:r>
            <a:r>
              <a:rPr dirty="0" sz="24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water-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independent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geothermal</a:t>
            </a:r>
            <a:r>
              <a:rPr dirty="0" sz="2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power</a:t>
            </a:r>
            <a:r>
              <a:rPr dirty="0" sz="24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production</a:t>
            </a:r>
            <a:r>
              <a:rPr dirty="0" sz="24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24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scale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400">
              <a:latin typeface="Trebuchet MS"/>
              <a:cs typeface="Trebuchet MS"/>
            </a:endParaRPr>
          </a:p>
          <a:p>
            <a:pPr marL="12700" marR="12065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Commercial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performance</a:t>
            </a:r>
            <a:r>
              <a:rPr dirty="0" sz="24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validated,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underpinning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growing</a:t>
            </a:r>
            <a:r>
              <a:rPr dirty="0" sz="24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project</a:t>
            </a:r>
            <a:r>
              <a:rPr dirty="0" sz="24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pipeline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substantial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contracted</a:t>
            </a:r>
            <a:r>
              <a:rPr dirty="0" sz="24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offtake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5816" y="1228064"/>
            <a:ext cx="3932917" cy="443326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598045" y="586917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399" y="0"/>
                </a:moveTo>
                <a:lnTo>
                  <a:pt x="0" y="0"/>
                </a:lnTo>
                <a:lnTo>
                  <a:pt x="0" y="914400"/>
                </a:lnTo>
                <a:lnTo>
                  <a:pt x="914399" y="914400"/>
                </a:lnTo>
                <a:lnTo>
                  <a:pt x="914399" y="0"/>
                </a:lnTo>
                <a:close/>
              </a:path>
            </a:pathLst>
          </a:custGeom>
          <a:solidFill>
            <a:srgbClr val="1F2B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726396" y="6605766"/>
            <a:ext cx="739775" cy="132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900" spc="-10">
                <a:solidFill>
                  <a:srgbClr val="FFFFFF"/>
                </a:solidFill>
                <a:latin typeface="Trebuchet MS"/>
                <a:cs typeface="Trebuchet MS"/>
              </a:rPr>
              <a:t>CONFIDENTIAL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>
                <a:solidFill>
                  <a:srgbClr val="FFFFFF"/>
                </a:solidFill>
              </a:rPr>
              <a:t>XGS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Energy,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Inc.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Geothermal</a:t>
            </a:r>
            <a:r>
              <a:rPr dirty="0" spc="-170"/>
              <a:t> </a:t>
            </a:r>
            <a:r>
              <a:rPr dirty="0" spc="-20"/>
              <a:t>Technologies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02057" y="1607548"/>
          <a:ext cx="11061700" cy="4573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265"/>
                <a:gridCol w="2908935"/>
                <a:gridCol w="2908934"/>
                <a:gridCol w="2908934"/>
              </a:tblGrid>
              <a:tr h="227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Technology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1F2B38"/>
                      </a:solidFill>
                      <a:prstDash val="solid"/>
                    </a:lnL>
                    <a:lnR w="12700">
                      <a:solidFill>
                        <a:srgbClr val="1F2B38"/>
                      </a:solidFill>
                      <a:prstDash val="solid"/>
                    </a:lnR>
                    <a:lnT w="12700">
                      <a:solidFill>
                        <a:srgbClr val="1F2B38"/>
                      </a:solidFill>
                      <a:prstDash val="solid"/>
                    </a:lnT>
                    <a:lnB w="12700">
                      <a:solidFill>
                        <a:srgbClr val="1F2B3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Conventional</a:t>
                      </a:r>
                      <a:r>
                        <a:rPr dirty="0" sz="1800" spc="-65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Geothermal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1800" spc="-1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 Hydrothermal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1F2B38"/>
                      </a:solidFill>
                      <a:prstDash val="solid"/>
                    </a:lnL>
                    <a:lnR w="12700">
                      <a:solidFill>
                        <a:srgbClr val="1F2B38"/>
                      </a:solidFill>
                      <a:prstDash val="solid"/>
                    </a:lnR>
                    <a:lnT w="12700">
                      <a:solidFill>
                        <a:srgbClr val="1F2B38"/>
                      </a:solidFill>
                      <a:prstDash val="solid"/>
                    </a:lnT>
                    <a:lnB w="12700">
                      <a:solidFill>
                        <a:srgbClr val="1F2B3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707390" marR="264795" indent="-4343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Enhanced</a:t>
                      </a:r>
                      <a:r>
                        <a:rPr dirty="0" sz="1800" spc="-55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Geothermal </a:t>
                      </a:r>
                      <a:r>
                        <a:rPr dirty="0" sz="180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Systems</a:t>
                      </a:r>
                      <a:r>
                        <a:rPr dirty="0" sz="1800" spc="-65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(EGS)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1F2B38"/>
                      </a:solidFill>
                      <a:prstDash val="solid"/>
                    </a:lnL>
                    <a:lnR w="12700">
                      <a:solidFill>
                        <a:srgbClr val="1F2B38"/>
                      </a:solidFill>
                      <a:prstDash val="solid"/>
                    </a:lnR>
                    <a:lnT w="12700">
                      <a:solidFill>
                        <a:srgbClr val="1F2B38"/>
                      </a:solidFill>
                      <a:prstDash val="solid"/>
                    </a:lnT>
                    <a:lnB w="12700">
                      <a:solidFill>
                        <a:srgbClr val="1F2B3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364490" marR="180340" indent="-1771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Closed</a:t>
                      </a:r>
                      <a:r>
                        <a:rPr dirty="0" sz="1800" spc="-4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Loop</a:t>
                      </a:r>
                      <a:r>
                        <a:rPr dirty="0" sz="1800" spc="-35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1800" spc="-12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Advanced </a:t>
                      </a:r>
                      <a:r>
                        <a:rPr dirty="0" sz="180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Geothermal</a:t>
                      </a:r>
                      <a:r>
                        <a:rPr dirty="0" sz="1800" spc="-85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Systems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r" marR="740410">
                        <a:lnSpc>
                          <a:spcPct val="100000"/>
                        </a:lnSpc>
                      </a:pPr>
                      <a:r>
                        <a:rPr dirty="0" sz="1200" spc="-25" i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1F2B38"/>
                      </a:solidFill>
                      <a:prstDash val="solid"/>
                    </a:lnL>
                    <a:lnR w="12700">
                      <a:solidFill>
                        <a:srgbClr val="1F2B38"/>
                      </a:solidFill>
                      <a:prstDash val="solid"/>
                    </a:lnR>
                    <a:lnT w="12700">
                      <a:solidFill>
                        <a:srgbClr val="1F2B38"/>
                      </a:solidFill>
                      <a:prstDash val="solid"/>
                    </a:lnT>
                    <a:lnB w="12700">
                      <a:solidFill>
                        <a:srgbClr val="1F2B38"/>
                      </a:solidFill>
                      <a:prstDash val="sysDot"/>
                    </a:lnB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Description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48920">
                    <a:lnL w="12700">
                      <a:solidFill>
                        <a:srgbClr val="1F2B38"/>
                      </a:solidFill>
                      <a:prstDash val="solid"/>
                    </a:lnL>
                    <a:lnR w="12700">
                      <a:solidFill>
                        <a:srgbClr val="1F2B38"/>
                      </a:solidFill>
                      <a:prstDash val="solid"/>
                    </a:lnR>
                    <a:lnT w="12700">
                      <a:solidFill>
                        <a:srgbClr val="1F2B38"/>
                      </a:solidFill>
                      <a:prstDash val="sysDot"/>
                    </a:lnT>
                    <a:lnB w="12700">
                      <a:solidFill>
                        <a:srgbClr val="1F2B3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31445" marR="124460" indent="28956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Multiple</a:t>
                      </a:r>
                      <a:r>
                        <a:rPr dirty="0" sz="1600" spc="-2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wells</a:t>
                      </a:r>
                      <a:r>
                        <a:rPr dirty="0" sz="1600" spc="-3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produce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600" spc="-3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re-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inject</a:t>
                      </a:r>
                      <a:r>
                        <a:rPr dirty="0" sz="1600" spc="-1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fluid</a:t>
                      </a:r>
                      <a:r>
                        <a:rPr dirty="0" sz="1600" spc="-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into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natural</a:t>
                      </a:r>
                      <a:r>
                        <a:rPr dirty="0" sz="1600" spc="-3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hot</a:t>
                      </a:r>
                      <a:r>
                        <a:rPr dirty="0" sz="1600" spc="-2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water</a:t>
                      </a:r>
                      <a:r>
                        <a:rPr dirty="0" sz="1600" spc="-2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reservoir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(i.e.,</a:t>
                      </a:r>
                      <a:r>
                        <a:rPr dirty="0" sz="1600" spc="-2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aquifers</a:t>
                      </a:r>
                      <a:r>
                        <a:rPr dirty="0" sz="1600" spc="-2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dirty="0" sz="1600" spc="-2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hot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springs)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60655">
                    <a:lnL w="12700">
                      <a:solidFill>
                        <a:srgbClr val="1F2B38"/>
                      </a:solidFill>
                      <a:prstDash val="solid"/>
                    </a:lnL>
                    <a:lnR w="12700">
                      <a:solidFill>
                        <a:srgbClr val="1F2B38"/>
                      </a:solidFill>
                      <a:prstDash val="solid"/>
                    </a:lnR>
                    <a:lnT w="12700">
                      <a:solidFill>
                        <a:srgbClr val="1F2B38"/>
                      </a:solidFill>
                      <a:prstDash val="sysDot"/>
                    </a:lnT>
                    <a:lnB w="12700">
                      <a:solidFill>
                        <a:srgbClr val="1F2B3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0960" marR="53975" indent="35941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Multiple</a:t>
                      </a:r>
                      <a:r>
                        <a:rPr dirty="0" sz="1600" spc="-2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wells</a:t>
                      </a:r>
                      <a:r>
                        <a:rPr dirty="0" sz="1600" spc="-3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produce</a:t>
                      </a:r>
                      <a:r>
                        <a:rPr dirty="0" sz="1600" spc="5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600" spc="-2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re-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inject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fluid into</a:t>
                      </a:r>
                      <a:r>
                        <a:rPr dirty="0" sz="1600" spc="-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600" spc="-2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2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man-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321310" marR="286385" indent="-29209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made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hot</a:t>
                      </a:r>
                      <a:r>
                        <a:rPr dirty="0" sz="1600" spc="-1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water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reservoir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created</a:t>
                      </a:r>
                      <a:r>
                        <a:rPr dirty="0" sz="1600" spc="-4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through</a:t>
                      </a:r>
                      <a:r>
                        <a:rPr dirty="0" sz="1600" spc="-3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fracking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60655">
                    <a:lnL w="12700">
                      <a:solidFill>
                        <a:srgbClr val="1F2B38"/>
                      </a:solidFill>
                      <a:prstDash val="solid"/>
                    </a:lnL>
                    <a:lnR w="12700">
                      <a:solidFill>
                        <a:srgbClr val="1F2B38"/>
                      </a:solidFill>
                      <a:prstDash val="solid"/>
                    </a:lnR>
                    <a:lnT w="12700">
                      <a:solidFill>
                        <a:srgbClr val="1F2B38"/>
                      </a:solidFill>
                      <a:prstDash val="sysDot"/>
                    </a:lnT>
                    <a:lnB w="12700">
                      <a:solidFill>
                        <a:srgbClr val="1F2B3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 marL="88265" marR="81280" indent="-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Deeply</a:t>
                      </a:r>
                      <a:r>
                        <a:rPr dirty="0" sz="1600" spc="-2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buried</a:t>
                      </a:r>
                      <a:r>
                        <a:rPr dirty="0" sz="1600" spc="-2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pipes</a:t>
                      </a:r>
                      <a:r>
                        <a:rPr dirty="0" sz="1600" spc="-2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circulate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working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fluid</a:t>
                      </a:r>
                      <a:r>
                        <a:rPr dirty="0" sz="1600" spc="-1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1600" spc="-2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closed</a:t>
                      </a:r>
                      <a:r>
                        <a:rPr dirty="0" sz="1600" spc="-1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2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loop;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multiple</a:t>
                      </a:r>
                      <a:r>
                        <a:rPr dirty="0" sz="1600" spc="-4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geometries</a:t>
                      </a:r>
                      <a:r>
                        <a:rPr dirty="0" sz="1600" spc="-5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possible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including</a:t>
                      </a:r>
                      <a:r>
                        <a:rPr dirty="0" sz="1600" spc="-5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horizontal</a:t>
                      </a:r>
                      <a:r>
                        <a:rPr dirty="0" sz="1600" spc="-2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wells</a:t>
                      </a:r>
                      <a:r>
                        <a:rPr dirty="0" sz="1600" spc="-4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2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‘tube-in-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tube’</a:t>
                      </a:r>
                      <a:r>
                        <a:rPr dirty="0" sz="1600" spc="-7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wells</a:t>
                      </a:r>
                      <a:r>
                        <a:rPr dirty="0" sz="1600" spc="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20">
                          <a:solidFill>
                            <a:srgbClr val="E47C00"/>
                          </a:solidFill>
                          <a:latin typeface="Trebuchet MS"/>
                          <a:cs typeface="Trebuchet MS"/>
                        </a:rPr>
                        <a:t>(XGS)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1F2B38"/>
                      </a:solidFill>
                      <a:prstDash val="solid"/>
                    </a:lnL>
                    <a:lnR w="12700">
                      <a:solidFill>
                        <a:srgbClr val="1F2B38"/>
                      </a:solidFill>
                      <a:prstDash val="solid"/>
                    </a:lnR>
                    <a:lnT w="12700">
                      <a:solidFill>
                        <a:srgbClr val="1F2B38"/>
                      </a:solidFill>
                      <a:prstDash val="sysDot"/>
                    </a:lnT>
                    <a:lnB w="12700">
                      <a:solidFill>
                        <a:srgbClr val="1F2B38"/>
                      </a:solidFill>
                      <a:prstDash val="sysDot"/>
                    </a:lnB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1F2B38"/>
                          </a:solidFill>
                          <a:latin typeface="Trebuchet MS"/>
                          <a:cs typeface="Trebuchet MS"/>
                        </a:rPr>
                        <a:t>Requirements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1F2B38"/>
                      </a:solidFill>
                      <a:prstDash val="solid"/>
                    </a:lnL>
                    <a:lnR w="12700">
                      <a:solidFill>
                        <a:srgbClr val="1F2B38"/>
                      </a:solidFill>
                      <a:prstDash val="solid"/>
                    </a:lnR>
                    <a:lnT w="12700">
                      <a:solidFill>
                        <a:srgbClr val="1F2B38"/>
                      </a:solidFill>
                      <a:prstDash val="sysDot"/>
                    </a:lnT>
                    <a:lnB w="12700">
                      <a:solidFill>
                        <a:srgbClr val="1F2B3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725805" marR="718185" indent="33909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Hot</a:t>
                      </a:r>
                      <a:r>
                        <a:rPr dirty="0" sz="1600" spc="-2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rock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Right</a:t>
                      </a:r>
                      <a:r>
                        <a:rPr dirty="0" sz="1600" spc="-3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geology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Abundant</a:t>
                      </a:r>
                      <a:r>
                        <a:rPr dirty="0" sz="1600" spc="-6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2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water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1F2B38"/>
                      </a:solidFill>
                      <a:prstDash val="solid"/>
                    </a:lnL>
                    <a:lnR w="12700">
                      <a:solidFill>
                        <a:srgbClr val="1F2B38"/>
                      </a:solidFill>
                      <a:prstDash val="solid"/>
                    </a:lnR>
                    <a:lnT w="12700">
                      <a:solidFill>
                        <a:srgbClr val="1F2B38"/>
                      </a:solidFill>
                      <a:prstDash val="sysDot"/>
                    </a:lnT>
                    <a:lnB w="12700">
                      <a:solidFill>
                        <a:srgbClr val="1F2B3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25805" marR="718185" indent="339725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Hot</a:t>
                      </a:r>
                      <a:r>
                        <a:rPr dirty="0" sz="1600" spc="-2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rock </a:t>
                      </a: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Abundant</a:t>
                      </a:r>
                      <a:r>
                        <a:rPr dirty="0" sz="1600" spc="-65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2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water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9525">
                    <a:lnL w="12700">
                      <a:solidFill>
                        <a:srgbClr val="1F2B38"/>
                      </a:solidFill>
                      <a:prstDash val="solid"/>
                    </a:lnL>
                    <a:lnR w="12700">
                      <a:solidFill>
                        <a:srgbClr val="1F2B38"/>
                      </a:solidFill>
                      <a:prstDash val="solid"/>
                    </a:lnR>
                    <a:lnT w="12700">
                      <a:solidFill>
                        <a:srgbClr val="1F2B38"/>
                      </a:solidFill>
                      <a:prstDash val="sysDot"/>
                    </a:lnT>
                    <a:lnB w="12700">
                      <a:solidFill>
                        <a:srgbClr val="1F2B38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Hot</a:t>
                      </a:r>
                      <a:r>
                        <a:rPr dirty="0" sz="1600" spc="-20">
                          <a:solidFill>
                            <a:srgbClr val="171616"/>
                          </a:solidFill>
                          <a:latin typeface="Trebuchet MS"/>
                          <a:cs typeface="Trebuchet MS"/>
                        </a:rPr>
                        <a:t> rock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1F2B38"/>
                      </a:solidFill>
                      <a:prstDash val="solid"/>
                    </a:lnL>
                    <a:lnR w="12700">
                      <a:solidFill>
                        <a:srgbClr val="1F2B38"/>
                      </a:solidFill>
                      <a:prstDash val="solid"/>
                    </a:lnR>
                    <a:lnT w="12700">
                      <a:solidFill>
                        <a:srgbClr val="1F2B38"/>
                      </a:solidFill>
                      <a:prstDash val="sysDot"/>
                    </a:lnT>
                    <a:lnB w="12700">
                      <a:solidFill>
                        <a:srgbClr val="1F2B38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3945" y="2402992"/>
            <a:ext cx="2023097" cy="136914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946" y="2391117"/>
            <a:ext cx="1982695" cy="136926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86550" y="2507772"/>
            <a:ext cx="1825655" cy="124084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55083" y="2351785"/>
            <a:ext cx="510209" cy="1438287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747664" y="1166329"/>
            <a:ext cx="5833745" cy="3695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93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dirty="0" sz="1800" spc="-10">
                <a:solidFill>
                  <a:srgbClr val="1F2B38"/>
                </a:solidFill>
                <a:latin typeface="Trebuchet MS"/>
                <a:cs typeface="Trebuchet MS"/>
              </a:rPr>
              <a:t>Next-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Generation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/</a:t>
            </a:r>
            <a:r>
              <a:rPr dirty="0" sz="1800" spc="-7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Engineered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1F2B38"/>
                </a:solidFill>
                <a:latin typeface="Trebuchet MS"/>
                <a:cs typeface="Trebuchet MS"/>
              </a:rPr>
              <a:t>Geothermal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XGS</a:t>
            </a:r>
            <a:r>
              <a:rPr dirty="0" spc="-25"/>
              <a:t> </a:t>
            </a:r>
            <a:r>
              <a:rPr dirty="0"/>
              <a:t>Energy,</a:t>
            </a:r>
            <a:r>
              <a:rPr dirty="0" spc="-25"/>
              <a:t> </a:t>
            </a:r>
            <a:r>
              <a:rPr dirty="0" spc="-20"/>
              <a:t>Inc.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254"/>
              </a:lnSpc>
              <a:spcBef>
                <a:spcPts val="95"/>
              </a:spcBef>
            </a:pPr>
            <a:r>
              <a:rPr dirty="0"/>
              <a:t>How</a:t>
            </a:r>
            <a:r>
              <a:rPr dirty="0" spc="-75"/>
              <a:t> </a:t>
            </a:r>
            <a:r>
              <a:rPr dirty="0"/>
              <a:t>It</a:t>
            </a:r>
            <a:r>
              <a:rPr dirty="0" spc="-90"/>
              <a:t> </a:t>
            </a:r>
            <a:r>
              <a:rPr dirty="0"/>
              <a:t>Works:</a:t>
            </a:r>
            <a:r>
              <a:rPr dirty="0" spc="-80"/>
              <a:t> </a:t>
            </a:r>
            <a:r>
              <a:rPr dirty="0"/>
              <a:t>XGS</a:t>
            </a:r>
            <a:r>
              <a:rPr dirty="0" spc="-80"/>
              <a:t> </a:t>
            </a:r>
            <a:r>
              <a:rPr dirty="0"/>
              <a:t>Geothermal</a:t>
            </a:r>
            <a:r>
              <a:rPr dirty="0" spc="-50"/>
              <a:t> </a:t>
            </a:r>
            <a:r>
              <a:rPr dirty="0" spc="-10"/>
              <a:t>System</a:t>
            </a:r>
          </a:p>
          <a:p>
            <a:pPr marL="12700">
              <a:lnSpc>
                <a:spcPts val="2295"/>
              </a:lnSpc>
            </a:pPr>
            <a:r>
              <a:rPr dirty="0" sz="2000" b="0">
                <a:latin typeface="Trebuchet MS"/>
                <a:cs typeface="Trebuchet MS"/>
              </a:rPr>
              <a:t>XGS</a:t>
            </a:r>
            <a:r>
              <a:rPr dirty="0" sz="2000" spc="-35" b="0">
                <a:latin typeface="Trebuchet MS"/>
                <a:cs typeface="Trebuchet MS"/>
              </a:rPr>
              <a:t> </a:t>
            </a:r>
            <a:r>
              <a:rPr dirty="0" sz="2000" b="0">
                <a:latin typeface="Trebuchet MS"/>
                <a:cs typeface="Trebuchet MS"/>
              </a:rPr>
              <a:t>has</a:t>
            </a:r>
            <a:r>
              <a:rPr dirty="0" sz="2000" spc="-25" b="0">
                <a:latin typeface="Trebuchet MS"/>
                <a:cs typeface="Trebuchet MS"/>
              </a:rPr>
              <a:t> </a:t>
            </a:r>
            <a:r>
              <a:rPr dirty="0" sz="2000" b="0">
                <a:latin typeface="Trebuchet MS"/>
                <a:cs typeface="Trebuchet MS"/>
              </a:rPr>
              <a:t>75+</a:t>
            </a:r>
            <a:r>
              <a:rPr dirty="0" sz="2000" spc="-30" b="0">
                <a:latin typeface="Trebuchet MS"/>
                <a:cs typeface="Trebuchet MS"/>
              </a:rPr>
              <a:t> </a:t>
            </a:r>
            <a:r>
              <a:rPr dirty="0" sz="2000" b="0">
                <a:latin typeface="Trebuchet MS"/>
                <a:cs typeface="Trebuchet MS"/>
              </a:rPr>
              <a:t>awarded</a:t>
            </a:r>
            <a:r>
              <a:rPr dirty="0" sz="2000" spc="-50" b="0">
                <a:latin typeface="Trebuchet MS"/>
                <a:cs typeface="Trebuchet MS"/>
              </a:rPr>
              <a:t> </a:t>
            </a:r>
            <a:r>
              <a:rPr dirty="0" sz="2000" b="0">
                <a:latin typeface="Trebuchet MS"/>
                <a:cs typeface="Trebuchet MS"/>
              </a:rPr>
              <a:t>and</a:t>
            </a:r>
            <a:r>
              <a:rPr dirty="0" sz="2000" spc="-30" b="0">
                <a:latin typeface="Trebuchet MS"/>
                <a:cs typeface="Trebuchet MS"/>
              </a:rPr>
              <a:t> </a:t>
            </a:r>
            <a:r>
              <a:rPr dirty="0" sz="2000" b="0">
                <a:latin typeface="Trebuchet MS"/>
                <a:cs typeface="Trebuchet MS"/>
              </a:rPr>
              <a:t>pending</a:t>
            </a:r>
            <a:r>
              <a:rPr dirty="0" sz="2000" spc="-35" b="0">
                <a:latin typeface="Trebuchet MS"/>
                <a:cs typeface="Trebuchet MS"/>
              </a:rPr>
              <a:t> </a:t>
            </a:r>
            <a:r>
              <a:rPr dirty="0" sz="2000" b="0">
                <a:latin typeface="Trebuchet MS"/>
                <a:cs typeface="Trebuchet MS"/>
              </a:rPr>
              <a:t>patents</a:t>
            </a:r>
            <a:r>
              <a:rPr dirty="0" sz="2000" spc="-50" b="0">
                <a:latin typeface="Trebuchet MS"/>
                <a:cs typeface="Trebuchet MS"/>
              </a:rPr>
              <a:t> </a:t>
            </a:r>
            <a:r>
              <a:rPr dirty="0" sz="2000" b="0">
                <a:latin typeface="Trebuchet MS"/>
                <a:cs typeface="Trebuchet MS"/>
              </a:rPr>
              <a:t>for</a:t>
            </a:r>
            <a:r>
              <a:rPr dirty="0" sz="2000" spc="-25" b="0">
                <a:latin typeface="Trebuchet MS"/>
                <a:cs typeface="Trebuchet MS"/>
              </a:rPr>
              <a:t> </a:t>
            </a:r>
            <a:r>
              <a:rPr dirty="0" sz="2000" b="0">
                <a:latin typeface="Trebuchet MS"/>
                <a:cs typeface="Trebuchet MS"/>
              </a:rPr>
              <a:t>its</a:t>
            </a:r>
            <a:r>
              <a:rPr dirty="0" sz="2000" spc="-25" b="0">
                <a:latin typeface="Trebuchet MS"/>
                <a:cs typeface="Trebuchet MS"/>
              </a:rPr>
              <a:t> </a:t>
            </a:r>
            <a:r>
              <a:rPr dirty="0" sz="2000" b="0">
                <a:latin typeface="Trebuchet MS"/>
                <a:cs typeface="Trebuchet MS"/>
              </a:rPr>
              <a:t>geothermal</a:t>
            </a:r>
            <a:r>
              <a:rPr dirty="0" sz="2000" spc="-60" b="0">
                <a:latin typeface="Trebuchet MS"/>
                <a:cs typeface="Trebuchet MS"/>
              </a:rPr>
              <a:t> </a:t>
            </a:r>
            <a:r>
              <a:rPr dirty="0" sz="2000" spc="-10" b="0">
                <a:latin typeface="Trebuchet MS"/>
                <a:cs typeface="Trebuchet MS"/>
              </a:rPr>
              <a:t>system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615" y="1526750"/>
            <a:ext cx="2738563" cy="466243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593591" y="1333500"/>
            <a:ext cx="3246120" cy="4962525"/>
            <a:chOff x="3593591" y="1333500"/>
            <a:chExt cx="3246120" cy="496252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3591" y="3529583"/>
              <a:ext cx="3246119" cy="276605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0343" y="3556431"/>
              <a:ext cx="3138541" cy="265876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3591" y="1333500"/>
              <a:ext cx="3246119" cy="21534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0343" y="1360234"/>
              <a:ext cx="3138541" cy="2046565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111854" y="1543882"/>
            <a:ext cx="412686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XGS’s</a:t>
            </a:r>
            <a:r>
              <a:rPr dirty="0" sz="1600" spc="-3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1F2B38"/>
                </a:solidFill>
                <a:latin typeface="Trebuchet MS"/>
                <a:cs typeface="Trebuchet MS"/>
              </a:rPr>
              <a:t>closed-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loop</a:t>
            </a:r>
            <a:r>
              <a:rPr dirty="0" sz="1600" spc="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system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is</a:t>
            </a:r>
            <a:r>
              <a:rPr dirty="0" sz="1600" spc="-4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both</a:t>
            </a:r>
            <a:r>
              <a:rPr dirty="0" sz="1600" spc="-3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E47C00"/>
                </a:solidFill>
                <a:latin typeface="Trebuchet MS"/>
                <a:cs typeface="Trebuchet MS"/>
              </a:rPr>
              <a:t>water</a:t>
            </a:r>
            <a:r>
              <a:rPr dirty="0" sz="1600" spc="-5" b="1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E47C00"/>
                </a:solidFill>
                <a:latin typeface="Trebuchet MS"/>
                <a:cs typeface="Trebuchet MS"/>
              </a:rPr>
              <a:t>and </a:t>
            </a:r>
            <a:r>
              <a:rPr dirty="0" sz="1600" b="1">
                <a:solidFill>
                  <a:srgbClr val="E47C00"/>
                </a:solidFill>
                <a:latin typeface="Trebuchet MS"/>
                <a:cs typeface="Trebuchet MS"/>
              </a:rPr>
              <a:t>geology</a:t>
            </a:r>
            <a:r>
              <a:rPr dirty="0" sz="1600" spc="-45" b="1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E47C00"/>
                </a:solidFill>
                <a:latin typeface="Trebuchet MS"/>
                <a:cs typeface="Trebuchet MS"/>
              </a:rPr>
              <a:t>independent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,</a:t>
            </a:r>
            <a:r>
              <a:rPr dirty="0" sz="1600" spc="2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allowing</a:t>
            </a:r>
            <a:r>
              <a:rPr dirty="0" sz="1600" spc="-4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it</a:t>
            </a:r>
            <a:r>
              <a:rPr dirty="0" sz="1600" spc="-4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to</a:t>
            </a:r>
            <a:r>
              <a:rPr dirty="0" sz="1600" spc="-4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1F2B38"/>
                </a:solidFill>
                <a:latin typeface="Trebuchet MS"/>
                <a:cs typeface="Trebuchet MS"/>
              </a:rPr>
              <a:t>be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deployed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anywhere</a:t>
            </a:r>
            <a:r>
              <a:rPr dirty="0" sz="1600" spc="-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in</a:t>
            </a:r>
            <a:r>
              <a:rPr dirty="0" sz="1600" spc="-4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the</a:t>
            </a:r>
            <a:r>
              <a:rPr dirty="0" sz="1600" spc="-3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1F2B38"/>
                </a:solidFill>
                <a:latin typeface="Trebuchet MS"/>
                <a:cs typeface="Trebuchet MS"/>
              </a:rPr>
              <a:t>world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How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it 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works: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11854" y="2839286"/>
            <a:ext cx="4253865" cy="2128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4000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b="1">
                <a:solidFill>
                  <a:srgbClr val="E47C00"/>
                </a:solidFill>
                <a:latin typeface="Trebuchet MS"/>
                <a:cs typeface="Trebuchet MS"/>
              </a:rPr>
              <a:t>Drill:</a:t>
            </a:r>
            <a:r>
              <a:rPr dirty="0" sz="1600" spc="-95" b="1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A</a:t>
            </a:r>
            <a:r>
              <a:rPr dirty="0" sz="1600" spc="-12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single</a:t>
            </a:r>
            <a:r>
              <a:rPr dirty="0" sz="1600" spc="-2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well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is</a:t>
            </a:r>
            <a:r>
              <a:rPr dirty="0" sz="1600" spc="-3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drilled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to</a:t>
            </a:r>
            <a:r>
              <a:rPr dirty="0" sz="1600" spc="-3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access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1F2B38"/>
                </a:solidFill>
                <a:latin typeface="Trebuchet MS"/>
                <a:cs typeface="Trebuchet MS"/>
              </a:rPr>
              <a:t>hot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rock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using</a:t>
            </a:r>
            <a:r>
              <a:rPr dirty="0" sz="1600" spc="-2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proven</a:t>
            </a:r>
            <a:r>
              <a:rPr dirty="0" sz="1600" spc="2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oil</a:t>
            </a:r>
            <a:r>
              <a:rPr dirty="0" sz="1600" spc="-2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and</a:t>
            </a:r>
            <a:r>
              <a:rPr dirty="0" sz="1600" spc="-2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gas</a:t>
            </a:r>
            <a:r>
              <a:rPr dirty="0" sz="1600" spc="-4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procedures</a:t>
            </a:r>
            <a:endParaRPr sz="16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10" b="1">
                <a:solidFill>
                  <a:srgbClr val="E47C00"/>
                </a:solidFill>
                <a:latin typeface="Trebuchet MS"/>
                <a:cs typeface="Trebuchet MS"/>
              </a:rPr>
              <a:t>Enhance:</a:t>
            </a:r>
            <a:r>
              <a:rPr dirty="0" sz="1600" spc="-114" b="1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Advanced</a:t>
            </a:r>
            <a:r>
              <a:rPr dirty="0" sz="1600" spc="-3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thermally</a:t>
            </a:r>
            <a:r>
              <a:rPr dirty="0" sz="1600" spc="-2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conductive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materials</a:t>
            </a:r>
            <a:r>
              <a:rPr dirty="0" sz="1600" spc="-3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are</a:t>
            </a:r>
            <a:r>
              <a:rPr dirty="0" sz="1600" spc="-4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“squeezed” into</a:t>
            </a:r>
            <a:r>
              <a:rPr dirty="0" sz="1600" spc="-5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hot</a:t>
            </a:r>
            <a:r>
              <a:rPr dirty="0" sz="1600" spc="-4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1F2B38"/>
                </a:solidFill>
                <a:latin typeface="Trebuchet MS"/>
                <a:cs typeface="Trebuchet MS"/>
              </a:rPr>
              <a:t>rock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around</a:t>
            </a:r>
            <a:r>
              <a:rPr dirty="0" sz="1600" spc="-3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the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1F2B38"/>
                </a:solidFill>
                <a:latin typeface="Trebuchet MS"/>
                <a:cs typeface="Trebuchet MS"/>
              </a:rPr>
              <a:t>well</a:t>
            </a:r>
            <a:endParaRPr sz="1600">
              <a:latin typeface="Trebuchet MS"/>
              <a:cs typeface="Trebuchet MS"/>
            </a:endParaRPr>
          </a:p>
          <a:p>
            <a:pPr algn="just" marL="299085" marR="7429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300355" algn="l"/>
              </a:tabLst>
            </a:pPr>
            <a:r>
              <a:rPr dirty="0" sz="1600">
                <a:solidFill>
                  <a:srgbClr val="E47C00"/>
                </a:solidFill>
                <a:latin typeface="Trebuchet MS"/>
                <a:cs typeface="Trebuchet MS"/>
              </a:rPr>
              <a:t>	</a:t>
            </a:r>
            <a:r>
              <a:rPr dirty="0" sz="1600" b="1">
                <a:solidFill>
                  <a:srgbClr val="E47C00"/>
                </a:solidFill>
                <a:latin typeface="Trebuchet MS"/>
                <a:cs typeface="Trebuchet MS"/>
              </a:rPr>
              <a:t>Close</a:t>
            </a:r>
            <a:r>
              <a:rPr dirty="0" sz="1600" spc="-15" b="1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E47C00"/>
                </a:solidFill>
                <a:latin typeface="Trebuchet MS"/>
                <a:cs typeface="Trebuchet MS"/>
              </a:rPr>
              <a:t>the</a:t>
            </a:r>
            <a:r>
              <a:rPr dirty="0" sz="1600" spc="-25" b="1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E47C00"/>
                </a:solidFill>
                <a:latin typeface="Trebuchet MS"/>
                <a:cs typeface="Trebuchet MS"/>
              </a:rPr>
              <a:t>loop:</a:t>
            </a:r>
            <a:r>
              <a:rPr dirty="0" sz="1600" spc="-20" b="1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Hot</a:t>
            </a:r>
            <a:r>
              <a:rPr dirty="0" sz="1600" spc="-1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fluid</a:t>
            </a:r>
            <a:r>
              <a:rPr dirty="0" sz="1600" spc="-3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returned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to</a:t>
            </a:r>
            <a:r>
              <a:rPr dirty="0" sz="1600" spc="-3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1F2B38"/>
                </a:solidFill>
                <a:latin typeface="Trebuchet MS"/>
                <a:cs typeface="Trebuchet MS"/>
              </a:rPr>
              <a:t>the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surface</a:t>
            </a:r>
            <a:r>
              <a:rPr dirty="0" sz="1600" spc="-1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in</a:t>
            </a:r>
            <a:r>
              <a:rPr dirty="0" sz="1600" spc="-4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insulated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 inner-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tube,</a:t>
            </a:r>
            <a:r>
              <a:rPr dirty="0" sz="1600" spc="-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creating tube-in-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tube</a:t>
            </a:r>
            <a:r>
              <a:rPr dirty="0" sz="1600" spc="-1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closed </a:t>
            </a:r>
            <a:r>
              <a:rPr dirty="0" sz="1600" spc="-20" b="1">
                <a:solidFill>
                  <a:srgbClr val="1F2B38"/>
                </a:solidFill>
                <a:latin typeface="Trebuchet MS"/>
                <a:cs typeface="Trebuchet MS"/>
              </a:rPr>
              <a:t>loop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111448" y="5262469"/>
            <a:ext cx="399796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Proprietary</a:t>
            </a:r>
            <a:r>
              <a:rPr dirty="0" sz="1600" spc="-3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design</a:t>
            </a:r>
            <a:r>
              <a:rPr dirty="0" sz="1600" spc="-3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of</a:t>
            </a:r>
            <a:r>
              <a:rPr dirty="0" sz="1600" spc="-8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Thermal</a:t>
            </a:r>
            <a:r>
              <a:rPr dirty="0" sz="1600" spc="-3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Reach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Enhancement</a:t>
            </a:r>
            <a:r>
              <a:rPr dirty="0" sz="1600" spc="-1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(TRE)</a:t>
            </a:r>
            <a:r>
              <a:rPr dirty="0" sz="1600" spc="-4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enables</a:t>
            </a:r>
            <a:r>
              <a:rPr dirty="0" sz="1600" spc="-2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E47C00"/>
                </a:solidFill>
                <a:latin typeface="Trebuchet MS"/>
                <a:cs typeface="Trebuchet MS"/>
              </a:rPr>
              <a:t>30-</a:t>
            </a:r>
            <a:r>
              <a:rPr dirty="0" sz="1600" b="1">
                <a:solidFill>
                  <a:srgbClr val="E47C00"/>
                </a:solidFill>
                <a:latin typeface="Trebuchet MS"/>
                <a:cs typeface="Trebuchet MS"/>
              </a:rPr>
              <a:t>50%</a:t>
            </a:r>
            <a:r>
              <a:rPr dirty="0" sz="1600" spc="-55" b="1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E47C00"/>
                </a:solidFill>
                <a:latin typeface="Trebuchet MS"/>
                <a:cs typeface="Trebuchet MS"/>
              </a:rPr>
              <a:t>more </a:t>
            </a:r>
            <a:r>
              <a:rPr dirty="0" sz="1600" b="1">
                <a:solidFill>
                  <a:srgbClr val="E47C00"/>
                </a:solidFill>
                <a:latin typeface="Trebuchet MS"/>
                <a:cs typeface="Trebuchet MS"/>
              </a:rPr>
              <a:t>heat</a:t>
            </a:r>
            <a:r>
              <a:rPr dirty="0" sz="1600" spc="-25" b="1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E47C00"/>
                </a:solidFill>
                <a:latin typeface="Trebuchet MS"/>
                <a:cs typeface="Trebuchet MS"/>
              </a:rPr>
              <a:t>capture</a:t>
            </a:r>
            <a:r>
              <a:rPr dirty="0" sz="1600" spc="-15" b="1">
                <a:solidFill>
                  <a:srgbClr val="E47C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from</a:t>
            </a:r>
            <a:r>
              <a:rPr dirty="0" sz="1600" spc="-4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1F2B38"/>
                </a:solidFill>
                <a:latin typeface="Trebuchet MS"/>
                <a:cs typeface="Trebuchet MS"/>
              </a:rPr>
              <a:t>hot</a:t>
            </a:r>
            <a:r>
              <a:rPr dirty="0" sz="1600" spc="-40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1F2B38"/>
                </a:solidFill>
                <a:latin typeface="Trebuchet MS"/>
                <a:cs typeface="Trebuchet MS"/>
              </a:rPr>
              <a:t>rock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944792" y="3905702"/>
            <a:ext cx="4813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FFFFFF"/>
                </a:solidFill>
                <a:latin typeface="Trebuchet MS"/>
                <a:cs typeface="Trebuchet MS"/>
              </a:rPr>
              <a:t>TRE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330816" y="4045769"/>
            <a:ext cx="571500" cy="76200"/>
            <a:chOff x="5330816" y="4045769"/>
            <a:chExt cx="571500" cy="76200"/>
          </a:xfrm>
        </p:grpSpPr>
        <p:sp>
          <p:nvSpPr>
            <p:cNvPr id="14" name="object 14" descr=""/>
            <p:cNvSpPr/>
            <p:nvPr/>
          </p:nvSpPr>
          <p:spPr>
            <a:xfrm>
              <a:off x="5368917" y="4083864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 h="0">
                  <a:moveTo>
                    <a:pt x="53340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0816" y="4045769"/>
              <a:ext cx="76200" cy="76200"/>
            </a:xfrm>
            <a:prstGeom prst="rect">
              <a:avLst/>
            </a:prstGeom>
          </p:spPr>
        </p:pic>
      </p:grpSp>
      <p:sp>
        <p:nvSpPr>
          <p:cNvPr id="16" name="object 16" descr=""/>
          <p:cNvSpPr/>
          <p:nvPr/>
        </p:nvSpPr>
        <p:spPr>
          <a:xfrm>
            <a:off x="1650034" y="5440654"/>
            <a:ext cx="333375" cy="302260"/>
          </a:xfrm>
          <a:custGeom>
            <a:avLst/>
            <a:gdLst/>
            <a:ahLst/>
            <a:cxnLst/>
            <a:rect l="l" t="t" r="r" b="b"/>
            <a:pathLst>
              <a:path w="333375" h="302260">
                <a:moveTo>
                  <a:pt x="0" y="0"/>
                </a:moveTo>
                <a:lnTo>
                  <a:pt x="333095" y="0"/>
                </a:lnTo>
                <a:lnTo>
                  <a:pt x="333095" y="301777"/>
                </a:lnTo>
                <a:lnTo>
                  <a:pt x="0" y="30177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F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067598" y="3670503"/>
            <a:ext cx="333375" cy="302260"/>
          </a:xfrm>
          <a:custGeom>
            <a:avLst/>
            <a:gdLst/>
            <a:ahLst/>
            <a:cxnLst/>
            <a:rect l="l" t="t" r="r" b="b"/>
            <a:pathLst>
              <a:path w="333375" h="302260">
                <a:moveTo>
                  <a:pt x="0" y="0"/>
                </a:moveTo>
                <a:lnTo>
                  <a:pt x="333095" y="0"/>
                </a:lnTo>
                <a:lnTo>
                  <a:pt x="333095" y="301777"/>
                </a:lnTo>
                <a:lnTo>
                  <a:pt x="0" y="30177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F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XGS</a:t>
            </a:r>
            <a:r>
              <a:rPr dirty="0" spc="-25"/>
              <a:t> </a:t>
            </a:r>
            <a:r>
              <a:rPr dirty="0"/>
              <a:t>Energy,</a:t>
            </a:r>
            <a:r>
              <a:rPr dirty="0" spc="-25"/>
              <a:t> </a:t>
            </a:r>
            <a:r>
              <a:rPr dirty="0" spc="-20"/>
              <a:t>Inc.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XGS</a:t>
            </a:r>
            <a:r>
              <a:rPr dirty="0" spc="-25"/>
              <a:t> </a:t>
            </a:r>
            <a:r>
              <a:rPr dirty="0"/>
              <a:t>Energy,</a:t>
            </a:r>
            <a:r>
              <a:rPr dirty="0" spc="-25"/>
              <a:t> </a:t>
            </a:r>
            <a:r>
              <a:rPr dirty="0" spc="-20"/>
              <a:t>Inc.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XGS</a:t>
            </a:r>
            <a:r>
              <a:rPr dirty="0" spc="-75"/>
              <a:t> </a:t>
            </a:r>
            <a:r>
              <a:rPr dirty="0"/>
              <a:t>Geothermal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90"/>
              <a:t> </a:t>
            </a:r>
            <a:r>
              <a:rPr dirty="0"/>
              <a:t>Imperial</a:t>
            </a:r>
            <a:r>
              <a:rPr dirty="0" spc="-90"/>
              <a:t> </a:t>
            </a:r>
            <a:r>
              <a:rPr dirty="0" spc="-10"/>
              <a:t>Valley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6690" y="1469990"/>
            <a:ext cx="10810875" cy="468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0576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562C1"/>
                </a:solidFill>
                <a:latin typeface="Trebuchet MS"/>
                <a:cs typeface="Trebuchet MS"/>
              </a:rPr>
              <a:t>Experience:</a:t>
            </a:r>
            <a:r>
              <a:rPr dirty="0" sz="1800" spc="-20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XGS</a:t>
            </a:r>
            <a:r>
              <a:rPr dirty="0" sz="1800" spc="-5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Energy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and</a:t>
            </a:r>
            <a:r>
              <a:rPr dirty="0" sz="1800" spc="-5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partner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Greenflash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Infrastructure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bring</a:t>
            </a:r>
            <a:r>
              <a:rPr dirty="0" sz="1800" spc="-5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10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GW+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of</a:t>
            </a:r>
            <a:r>
              <a:rPr dirty="0" sz="1800" spc="-5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project</a:t>
            </a:r>
            <a:r>
              <a:rPr dirty="0" sz="1800" spc="-5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1F2B38"/>
                </a:solidFill>
                <a:latin typeface="Trebuchet MS"/>
                <a:cs typeface="Trebuchet MS"/>
              </a:rPr>
              <a:t>development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experience,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backed</a:t>
            </a:r>
            <a:r>
              <a:rPr dirty="0" sz="1800" spc="-5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by</a:t>
            </a:r>
            <a:r>
              <a:rPr dirty="0" sz="1800" spc="-6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Constellation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Energy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and</a:t>
            </a:r>
            <a:r>
              <a:rPr dirty="0" sz="1800" spc="-5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H.I.G.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1F2B38"/>
                </a:solidFill>
                <a:latin typeface="Trebuchet MS"/>
                <a:cs typeface="Trebuchet MS"/>
              </a:rPr>
              <a:t>Capital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b="1">
                <a:solidFill>
                  <a:srgbClr val="0562C1"/>
                </a:solidFill>
                <a:latin typeface="Trebuchet MS"/>
                <a:cs typeface="Trebuchet MS"/>
              </a:rPr>
              <a:t>Flexible</a:t>
            </a:r>
            <a:r>
              <a:rPr dirty="0" sz="1800" spc="-35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562C1"/>
                </a:solidFill>
                <a:latin typeface="Trebuchet MS"/>
                <a:cs typeface="Trebuchet MS"/>
              </a:rPr>
              <a:t>Scale:</a:t>
            </a:r>
            <a:r>
              <a:rPr dirty="0" sz="1800" spc="-20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XGS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system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is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highly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modular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and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can</a:t>
            </a:r>
            <a:r>
              <a:rPr dirty="0" sz="1800" spc="-2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flexibly</a:t>
            </a:r>
            <a:r>
              <a:rPr dirty="0" sz="1800" spc="-5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scale</a:t>
            </a:r>
            <a:r>
              <a:rPr dirty="0" sz="1800" spc="-2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from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5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MW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to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100s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of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MW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for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front</a:t>
            </a:r>
            <a:r>
              <a:rPr dirty="0" sz="1800" spc="-1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of 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meter,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behind</a:t>
            </a:r>
            <a:r>
              <a:rPr dirty="0" sz="1800" spc="-5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the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meter,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and</a:t>
            </a:r>
            <a:r>
              <a:rPr dirty="0" sz="1800" spc="-5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1F2B38"/>
                </a:solidFill>
                <a:latin typeface="Trebuchet MS"/>
                <a:cs typeface="Trebuchet MS"/>
              </a:rPr>
              <a:t>off-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grid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1F2B38"/>
                </a:solidFill>
                <a:latin typeface="Trebuchet MS"/>
                <a:cs typeface="Trebuchet MS"/>
              </a:rPr>
              <a:t>applications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Trebuchet MS"/>
              <a:cs typeface="Trebuchet MS"/>
            </a:endParaRPr>
          </a:p>
          <a:p>
            <a:pPr marL="12700" marR="10541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0562C1"/>
                </a:solidFill>
                <a:latin typeface="Trebuchet MS"/>
                <a:cs typeface="Trebuchet MS"/>
              </a:rPr>
              <a:t>Co-</a:t>
            </a:r>
            <a:r>
              <a:rPr dirty="0" sz="1800" b="1">
                <a:solidFill>
                  <a:srgbClr val="0562C1"/>
                </a:solidFill>
                <a:latin typeface="Trebuchet MS"/>
                <a:cs typeface="Trebuchet MS"/>
              </a:rPr>
              <a:t>development</a:t>
            </a:r>
            <a:r>
              <a:rPr dirty="0" sz="1800" spc="-40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0562C1"/>
                </a:solidFill>
                <a:latin typeface="Trebuchet MS"/>
                <a:cs typeface="Trebuchet MS"/>
              </a:rPr>
              <a:t>Potential:</a:t>
            </a:r>
            <a:r>
              <a:rPr dirty="0" sz="1800" spc="-40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XGS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system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can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be</a:t>
            </a:r>
            <a:r>
              <a:rPr dirty="0" sz="1800" spc="-5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deployed</a:t>
            </a:r>
            <a:r>
              <a:rPr dirty="0" sz="1800" spc="-6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in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parallel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with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other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geothermal</a:t>
            </a:r>
            <a:r>
              <a:rPr dirty="0" sz="1800" spc="-2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1F2B38"/>
                </a:solidFill>
                <a:latin typeface="Trebuchet MS"/>
                <a:cs typeface="Trebuchet MS"/>
              </a:rPr>
              <a:t>technologies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to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boost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overall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field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capacity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(e.g.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repowering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dry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wells</a:t>
            </a:r>
            <a:r>
              <a:rPr dirty="0" sz="1800" spc="-5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that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still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have</a:t>
            </a:r>
            <a:r>
              <a:rPr dirty="0" sz="1800" spc="-2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hot</a:t>
            </a:r>
            <a:r>
              <a:rPr dirty="0" sz="1800" spc="-2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1F2B38"/>
                </a:solidFill>
                <a:latin typeface="Trebuchet MS"/>
                <a:cs typeface="Trebuchet MS"/>
              </a:rPr>
              <a:t>rock)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Trebuchet MS"/>
              <a:cs typeface="Trebuchet MS"/>
            </a:endParaRPr>
          </a:p>
          <a:p>
            <a:pPr marL="12700" marR="432434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562C1"/>
                </a:solidFill>
                <a:latin typeface="Trebuchet MS"/>
                <a:cs typeface="Trebuchet MS"/>
              </a:rPr>
              <a:t>Streamlined</a:t>
            </a:r>
            <a:r>
              <a:rPr dirty="0" sz="1800" spc="-40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0562C1"/>
                </a:solidFill>
                <a:latin typeface="Trebuchet MS"/>
                <a:cs typeface="Trebuchet MS"/>
              </a:rPr>
              <a:t>Permitting:</a:t>
            </a:r>
            <a:r>
              <a:rPr dirty="0" sz="1800" spc="-50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XGS</a:t>
            </a:r>
            <a:r>
              <a:rPr dirty="0" sz="1800" spc="-6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system</a:t>
            </a:r>
            <a:r>
              <a:rPr dirty="0" sz="1800" spc="-5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has</a:t>
            </a:r>
            <a:r>
              <a:rPr dirty="0" sz="1800" spc="-6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demonstrated</a:t>
            </a:r>
            <a:r>
              <a:rPr dirty="0" sz="1800" spc="-5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successful</a:t>
            </a:r>
            <a:r>
              <a:rPr dirty="0" sz="1800" spc="-8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permitting,</a:t>
            </a:r>
            <a:r>
              <a:rPr dirty="0" sz="1800" spc="-5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efficiently</a:t>
            </a:r>
            <a:r>
              <a:rPr dirty="0" sz="1800" spc="-5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passing</a:t>
            </a:r>
            <a:r>
              <a:rPr dirty="0" sz="1800" spc="-8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EPA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environmental</a:t>
            </a:r>
            <a:r>
              <a:rPr dirty="0" sz="1800" spc="-2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review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and</a:t>
            </a:r>
            <a:r>
              <a:rPr dirty="0" sz="1800" spc="-5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receiving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BLM</a:t>
            </a:r>
            <a:r>
              <a:rPr dirty="0" sz="1800" spc="-6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permits</a:t>
            </a:r>
            <a:r>
              <a:rPr dirty="0" sz="1800" spc="-6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at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commercial</a:t>
            </a:r>
            <a:r>
              <a:rPr dirty="0" sz="1800" spc="-5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demonstration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site</a:t>
            </a:r>
            <a:r>
              <a:rPr dirty="0" sz="1800" spc="-6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in</a:t>
            </a:r>
            <a:r>
              <a:rPr dirty="0" sz="1800" spc="-5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central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CA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Trebuchet MS"/>
              <a:cs typeface="Trebuchet MS"/>
            </a:endParaRPr>
          </a:p>
          <a:p>
            <a:pPr marL="13335" marR="164465" indent="-63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562C1"/>
                </a:solidFill>
                <a:latin typeface="Trebuchet MS"/>
                <a:cs typeface="Trebuchet MS"/>
              </a:rPr>
              <a:t>Job</a:t>
            </a:r>
            <a:r>
              <a:rPr dirty="0" sz="1800" spc="-45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562C1"/>
                </a:solidFill>
                <a:latin typeface="Trebuchet MS"/>
                <a:cs typeface="Trebuchet MS"/>
              </a:rPr>
              <a:t>Creation:</a:t>
            </a:r>
            <a:r>
              <a:rPr dirty="0" sz="1800" spc="-35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XGS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is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targeting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&gt;1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GW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of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development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in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California,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with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opportunity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to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create</a:t>
            </a:r>
            <a:r>
              <a:rPr dirty="0" sz="1800" spc="-2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1F2B38"/>
                </a:solidFill>
                <a:latin typeface="Trebuchet MS"/>
                <a:cs typeface="Trebuchet MS"/>
              </a:rPr>
              <a:t>16,000+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construction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jobs</a:t>
            </a:r>
            <a:r>
              <a:rPr dirty="0" sz="1800" spc="-5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and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400+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operational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1F2B38"/>
                </a:solidFill>
                <a:latin typeface="Trebuchet MS"/>
                <a:cs typeface="Trebuchet MS"/>
              </a:rPr>
              <a:t>jobs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Trebuchet MS"/>
              <a:cs typeface="Trebuchet MS"/>
            </a:endParaRPr>
          </a:p>
          <a:p>
            <a:pPr marL="12700" marR="165100" indent="63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562C1"/>
                </a:solidFill>
                <a:latin typeface="Trebuchet MS"/>
                <a:cs typeface="Trebuchet MS"/>
              </a:rPr>
              <a:t>24/7</a:t>
            </a:r>
            <a:r>
              <a:rPr dirty="0" sz="1800" spc="-65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562C1"/>
                </a:solidFill>
                <a:latin typeface="Trebuchet MS"/>
                <a:cs typeface="Trebuchet MS"/>
              </a:rPr>
              <a:t>Clean</a:t>
            </a:r>
            <a:r>
              <a:rPr dirty="0" sz="1800" spc="-40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562C1"/>
                </a:solidFill>
                <a:latin typeface="Trebuchet MS"/>
                <a:cs typeface="Trebuchet MS"/>
              </a:rPr>
              <a:t>Firm</a:t>
            </a:r>
            <a:r>
              <a:rPr dirty="0" sz="1800" spc="-40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562C1"/>
                </a:solidFill>
                <a:latin typeface="Trebuchet MS"/>
                <a:cs typeface="Trebuchet MS"/>
              </a:rPr>
              <a:t>Energy:</a:t>
            </a:r>
            <a:r>
              <a:rPr dirty="0" sz="1800" spc="-30" b="1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Primed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to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meet</a:t>
            </a:r>
            <a:r>
              <a:rPr dirty="0" sz="1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rising</a:t>
            </a:r>
            <a:r>
              <a:rPr dirty="0" sz="1800" spc="-5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demand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for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clean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firm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power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in</a:t>
            </a:r>
            <a:r>
              <a:rPr dirty="0" sz="1800" spc="-5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the</a:t>
            </a:r>
            <a:r>
              <a:rPr dirty="0" sz="1800" spc="-2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region;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1F2B38"/>
                </a:solidFill>
                <a:latin typeface="Trebuchet MS"/>
                <a:cs typeface="Trebuchet MS"/>
              </a:rPr>
              <a:t>engineered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for</a:t>
            </a:r>
            <a:r>
              <a:rPr dirty="0" sz="1800" spc="-3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zero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subsurface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operational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costs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with</a:t>
            </a:r>
            <a:r>
              <a:rPr dirty="0" sz="1800" spc="-4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1F2B38"/>
                </a:solidFill>
                <a:latin typeface="Trebuchet MS"/>
                <a:cs typeface="Trebuchet MS"/>
              </a:rPr>
              <a:t>rapid</a:t>
            </a:r>
            <a:r>
              <a:rPr dirty="0" sz="1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1F2B38"/>
                </a:solidFill>
                <a:latin typeface="Trebuchet MS"/>
                <a:cs typeface="Trebuchet MS"/>
              </a:rPr>
              <a:t>time-to-power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1826" y="3451350"/>
            <a:ext cx="6311265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1F2B38"/>
                </a:solidFill>
                <a:latin typeface="Trebuchet MS"/>
                <a:cs typeface="Trebuchet MS"/>
              </a:rPr>
              <a:t>Logan</a:t>
            </a:r>
            <a:r>
              <a:rPr dirty="0" sz="2800" spc="-55" b="1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2800" spc="-10" b="1">
                <a:solidFill>
                  <a:srgbClr val="1F2B38"/>
                </a:solidFill>
                <a:latin typeface="Trebuchet MS"/>
                <a:cs typeface="Trebuchet MS"/>
              </a:rPr>
              <a:t>Stephens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2800">
                <a:solidFill>
                  <a:srgbClr val="1F2B38"/>
                </a:solidFill>
                <a:latin typeface="Trebuchet MS"/>
                <a:cs typeface="Trebuchet MS"/>
              </a:rPr>
              <a:t>XGS</a:t>
            </a:r>
            <a:r>
              <a:rPr dirty="0" sz="2800" spc="-6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2800" spc="-35">
                <a:solidFill>
                  <a:srgbClr val="1F2B38"/>
                </a:solidFill>
                <a:latin typeface="Trebuchet MS"/>
                <a:cs typeface="Trebuchet MS"/>
              </a:rPr>
              <a:t>Energy,</a:t>
            </a:r>
            <a:r>
              <a:rPr dirty="0" sz="2800" spc="-7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1F2B38"/>
                </a:solidFill>
                <a:latin typeface="Trebuchet MS"/>
                <a:cs typeface="Trebuchet MS"/>
              </a:rPr>
              <a:t>VP</a:t>
            </a:r>
            <a:r>
              <a:rPr dirty="0" sz="2800" spc="-10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1F2B38"/>
                </a:solidFill>
                <a:latin typeface="Trebuchet MS"/>
                <a:cs typeface="Trebuchet MS"/>
              </a:rPr>
              <a:t>&amp;</a:t>
            </a:r>
            <a:r>
              <a:rPr dirty="0" sz="2800" spc="-6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1F2B38"/>
                </a:solidFill>
                <a:latin typeface="Trebuchet MS"/>
                <a:cs typeface="Trebuchet MS"/>
              </a:rPr>
              <a:t>Head</a:t>
            </a:r>
            <a:r>
              <a:rPr dirty="0" sz="2800" spc="-3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1F2B38"/>
                </a:solidFill>
                <a:latin typeface="Trebuchet MS"/>
                <a:cs typeface="Trebuchet MS"/>
              </a:rPr>
              <a:t>of</a:t>
            </a:r>
            <a:r>
              <a:rPr dirty="0" sz="2800" spc="-4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1F2B38"/>
                </a:solidFill>
                <a:latin typeface="Trebuchet MS"/>
                <a:cs typeface="Trebuchet MS"/>
              </a:rPr>
              <a:t>Development </a:t>
            </a:r>
            <a:r>
              <a:rPr dirty="0" sz="2800">
                <a:solidFill>
                  <a:srgbClr val="1F2B38"/>
                </a:solidFill>
                <a:latin typeface="Trebuchet MS"/>
                <a:cs typeface="Trebuchet MS"/>
              </a:rPr>
              <a:t>Email:</a:t>
            </a:r>
            <a:r>
              <a:rPr dirty="0" sz="2800" spc="-8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1F2B38"/>
                </a:solidFill>
                <a:latin typeface="Trebuchet MS"/>
                <a:cs typeface="Trebuchet MS"/>
                <a:hlinkClick r:id="rId2"/>
              </a:rPr>
              <a:t>lstephens@xgsenergy.com</a:t>
            </a:r>
            <a:r>
              <a:rPr dirty="0" sz="2800" spc="-1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1F2B38"/>
                </a:solidFill>
                <a:latin typeface="Trebuchet MS"/>
                <a:cs typeface="Trebuchet MS"/>
              </a:rPr>
              <a:t>Phone:</a:t>
            </a:r>
            <a:r>
              <a:rPr dirty="0" sz="2800" spc="-75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1F2B38"/>
                </a:solidFill>
                <a:latin typeface="Trebuchet MS"/>
                <a:cs typeface="Trebuchet MS"/>
              </a:rPr>
              <a:t>(336)</a:t>
            </a:r>
            <a:r>
              <a:rPr dirty="0" sz="2800" spc="-100">
                <a:solidFill>
                  <a:srgbClr val="1F2B38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1F2B38"/>
                </a:solidFill>
                <a:latin typeface="Trebuchet MS"/>
                <a:cs typeface="Trebuchet MS"/>
              </a:rPr>
              <a:t>708-</a:t>
            </a:r>
            <a:r>
              <a:rPr dirty="0" sz="2800" spc="-20">
                <a:solidFill>
                  <a:srgbClr val="1F2B38"/>
                </a:solidFill>
                <a:latin typeface="Trebuchet MS"/>
                <a:cs typeface="Trebuchet MS"/>
              </a:rPr>
              <a:t>5161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450" y="2572853"/>
            <a:ext cx="2295525" cy="1604645"/>
          </a:xfrm>
          <a:prstGeom prst="rect"/>
        </p:spPr>
        <p:txBody>
          <a:bodyPr wrap="square" lIns="0" tIns="59690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dirty="0">
                <a:solidFill>
                  <a:srgbClr val="FFFFFF"/>
                </a:solidFill>
              </a:rPr>
              <a:t>Please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reach </a:t>
            </a:r>
            <a:r>
              <a:rPr dirty="0">
                <a:solidFill>
                  <a:srgbClr val="FFFFFF"/>
                </a:solidFill>
              </a:rPr>
              <a:t>out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dirty="0" spc="-2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discuss potential partnerships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465320" y="1597152"/>
            <a:ext cx="1754505" cy="1750060"/>
            <a:chOff x="4465320" y="1597152"/>
            <a:chExt cx="1754505" cy="17500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5320" y="1597152"/>
              <a:ext cx="1754123" cy="17495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9747" y="1661617"/>
              <a:ext cx="1570792" cy="156624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510697" y="1642554"/>
              <a:ext cx="1609090" cy="1604645"/>
            </a:xfrm>
            <a:custGeom>
              <a:avLst/>
              <a:gdLst/>
              <a:ahLst/>
              <a:cxnLst/>
              <a:rect l="l" t="t" r="r" b="b"/>
              <a:pathLst>
                <a:path w="1609089" h="1604645">
                  <a:moveTo>
                    <a:pt x="0" y="0"/>
                  </a:moveTo>
                  <a:lnTo>
                    <a:pt x="1608886" y="0"/>
                  </a:lnTo>
                  <a:lnTo>
                    <a:pt x="1608886" y="1604352"/>
                  </a:lnTo>
                  <a:lnTo>
                    <a:pt x="0" y="160435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E47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XGS</a:t>
            </a:r>
            <a:r>
              <a:rPr dirty="0" spc="-25"/>
              <a:t> </a:t>
            </a:r>
            <a:r>
              <a:rPr dirty="0"/>
              <a:t>Energy,</a:t>
            </a:r>
            <a:r>
              <a:rPr dirty="0" spc="-25"/>
              <a:t> </a:t>
            </a:r>
            <a:r>
              <a:rPr dirty="0" spc="-20"/>
              <a:t>Inc.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2B3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Lucy Darago</dc:creator>
  <dc:title>PowerPoint Presentation</dc:title>
  <dcterms:created xsi:type="dcterms:W3CDTF">2025-06-10T23:18:02Z</dcterms:created>
  <dcterms:modified xsi:type="dcterms:W3CDTF">2025-06-10T23:18:02Z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0x01010008868B852181D345BB5755AC2F02F476</vt:lpwstr>
  </property>
  <property fmtid="{D5CDD505-2E9C-101B-9397-08002B2CF9AE}" pid="3" name="Created">
    <vt:filetime>2025-06-09T00:00:00Z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2025-06-10T00:00:00Z</vt:filetime>
  </property>
  <property fmtid="{D5CDD505-2E9C-101B-9397-08002B2CF9AE}" pid="6" name="Producer">
    <vt:lpwstr>Adobe PDF Library 25.1.250</vt:lpwstr>
  </property>
</Properties>
</file>