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8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4875" y="5553074"/>
            <a:ext cx="3257550" cy="10477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-1"/>
            <a:ext cx="12192000" cy="6743700"/>
          </a:xfrm>
          <a:custGeom>
            <a:avLst/>
            <a:gdLst/>
            <a:ahLst/>
            <a:cxnLst/>
            <a:rect l="l" t="t" r="r" b="b"/>
            <a:pathLst>
              <a:path w="12192000" h="6743700">
                <a:moveTo>
                  <a:pt x="12192000" y="0"/>
                </a:moveTo>
                <a:lnTo>
                  <a:pt x="0" y="0"/>
                </a:lnTo>
                <a:lnTo>
                  <a:pt x="0" y="6743700"/>
                </a:lnTo>
                <a:lnTo>
                  <a:pt x="12192000" y="6743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8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6475" y="0"/>
            <a:ext cx="2295525" cy="52222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3375" y="0"/>
            <a:ext cx="1819275" cy="197167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9457" y="3174"/>
            <a:ext cx="1280414" cy="19685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6475" y="133350"/>
            <a:ext cx="2295525" cy="183832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94202" y="2089150"/>
            <a:ext cx="1397797" cy="28067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96475" y="2085975"/>
            <a:ext cx="1819275" cy="296227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38950" y="2085975"/>
            <a:ext cx="2933700" cy="183832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91350" y="2990850"/>
            <a:ext cx="2781300" cy="20574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9150" y="438149"/>
            <a:ext cx="5124450" cy="1390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7550" y="1912048"/>
            <a:ext cx="3925570" cy="868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CCCD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285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11001" y="6338887"/>
            <a:ext cx="0" cy="76835"/>
          </a:xfrm>
          <a:custGeom>
            <a:avLst/>
            <a:gdLst/>
            <a:ahLst/>
            <a:cxnLst/>
            <a:rect l="l" t="t" r="r" b="b"/>
            <a:pathLst>
              <a:path w="0"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6350">
            <a:solidFill>
              <a:srgbClr val="0028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8125" y="5991225"/>
            <a:ext cx="361950" cy="4476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667500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8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CCCD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0285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CCCD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CCCD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397" y="320293"/>
            <a:ext cx="6755130" cy="1057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CCCD2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744" y="1434591"/>
            <a:ext cx="5252085" cy="338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0285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23650" y="6300962"/>
            <a:ext cx="154304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5.png"/><Relationship Id="rId4" Type="http://schemas.openxmlformats.org/officeDocument/2006/relationships/image" Target="../media/image10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27.png"/><Relationship Id="rId11" Type="http://schemas.openxmlformats.org/officeDocument/2006/relationships/image" Target="../media/image3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Relationship Id="rId4" Type="http://schemas.openxmlformats.org/officeDocument/2006/relationships/image" Target="../media/image56.png"/><Relationship Id="rId5" Type="http://schemas.openxmlformats.org/officeDocument/2006/relationships/image" Target="../media/image5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jpg"/><Relationship Id="rId8" Type="http://schemas.openxmlformats.org/officeDocument/2006/relationships/image" Target="../media/image63.png"/><Relationship Id="rId9" Type="http://schemas.openxmlformats.org/officeDocument/2006/relationships/image" Target="../media/image27.png"/><Relationship Id="rId10" Type="http://schemas.openxmlformats.org/officeDocument/2006/relationships/image" Target="../media/image6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pc="-80">
                <a:solidFill>
                  <a:srgbClr val="FFFFFF"/>
                </a:solidFill>
              </a:rPr>
              <a:t>RENEWING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EARTH’S </a:t>
            </a:r>
            <a:r>
              <a:rPr dirty="0" spc="-30">
                <a:solidFill>
                  <a:srgbClr val="FFFFFF"/>
                </a:solidFill>
              </a:rPr>
              <a:t>ENERGY</a:t>
            </a:r>
            <a:r>
              <a:rPr dirty="0" spc="-19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FUTURE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94751" y="6298882"/>
            <a:ext cx="28670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90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36002" y="4364354"/>
            <a:ext cx="3349625" cy="633095"/>
            <a:chOff x="836002" y="4364354"/>
            <a:chExt cx="3349625" cy="633095"/>
          </a:xfrm>
        </p:grpSpPr>
        <p:sp>
          <p:nvSpPr>
            <p:cNvPr id="5" name="object 5" descr=""/>
            <p:cNvSpPr/>
            <p:nvPr/>
          </p:nvSpPr>
          <p:spPr>
            <a:xfrm>
              <a:off x="3233928" y="4581778"/>
              <a:ext cx="114300" cy="147955"/>
            </a:xfrm>
            <a:custGeom>
              <a:avLst/>
              <a:gdLst/>
              <a:ahLst/>
              <a:cxnLst/>
              <a:rect l="l" t="t" r="r" b="b"/>
              <a:pathLst>
                <a:path w="114300" h="147954">
                  <a:moveTo>
                    <a:pt x="57023" y="0"/>
                  </a:moveTo>
                  <a:lnTo>
                    <a:pt x="0" y="147574"/>
                  </a:lnTo>
                  <a:lnTo>
                    <a:pt x="114046" y="147574"/>
                  </a:lnTo>
                  <a:lnTo>
                    <a:pt x="57023" y="0"/>
                  </a:lnTo>
                  <a:close/>
                </a:path>
              </a:pathLst>
            </a:custGeom>
            <a:ln w="19050">
              <a:solidFill>
                <a:srgbClr val="2CCC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1650" y="4530343"/>
              <a:ext cx="171576" cy="15659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45527" y="4373879"/>
              <a:ext cx="3330575" cy="614045"/>
            </a:xfrm>
            <a:custGeom>
              <a:avLst/>
              <a:gdLst/>
              <a:ahLst/>
              <a:cxnLst/>
              <a:rect l="l" t="t" r="r" b="b"/>
              <a:pathLst>
                <a:path w="3330575" h="614045">
                  <a:moveTo>
                    <a:pt x="331089" y="160147"/>
                  </a:moveTo>
                  <a:lnTo>
                    <a:pt x="279775" y="170273"/>
                  </a:lnTo>
                  <a:lnTo>
                    <a:pt x="237734" y="199945"/>
                  </a:lnTo>
                  <a:lnTo>
                    <a:pt x="209392" y="246520"/>
                  </a:lnTo>
                  <a:lnTo>
                    <a:pt x="200591" y="285331"/>
                  </a:lnTo>
                  <a:lnTo>
                    <a:pt x="199491" y="306832"/>
                  </a:lnTo>
                  <a:lnTo>
                    <a:pt x="200591" y="328330"/>
                  </a:lnTo>
                  <a:lnTo>
                    <a:pt x="209392" y="367089"/>
                  </a:lnTo>
                  <a:lnTo>
                    <a:pt x="237734" y="413654"/>
                  </a:lnTo>
                  <a:lnTo>
                    <a:pt x="279775" y="443390"/>
                  </a:lnTo>
                  <a:lnTo>
                    <a:pt x="331089" y="453517"/>
                  </a:lnTo>
                  <a:lnTo>
                    <a:pt x="349084" y="452395"/>
                  </a:lnTo>
                  <a:lnTo>
                    <a:pt x="397725" y="435483"/>
                  </a:lnTo>
                  <a:lnTo>
                    <a:pt x="435512" y="399924"/>
                  </a:lnTo>
                  <a:lnTo>
                    <a:pt x="458301" y="348424"/>
                  </a:lnTo>
                  <a:lnTo>
                    <a:pt x="462699" y="306832"/>
                  </a:lnTo>
                  <a:lnTo>
                    <a:pt x="461601" y="285331"/>
                  </a:lnTo>
                  <a:lnTo>
                    <a:pt x="452787" y="246520"/>
                  </a:lnTo>
                  <a:lnTo>
                    <a:pt x="424443" y="199945"/>
                  </a:lnTo>
                  <a:lnTo>
                    <a:pt x="382402" y="170273"/>
                  </a:lnTo>
                  <a:lnTo>
                    <a:pt x="331089" y="160147"/>
                  </a:lnTo>
                  <a:close/>
                </a:path>
                <a:path w="3330575" h="614045">
                  <a:moveTo>
                    <a:pt x="2788958" y="13462"/>
                  </a:moveTo>
                  <a:lnTo>
                    <a:pt x="3330359" y="13462"/>
                  </a:lnTo>
                  <a:lnTo>
                    <a:pt x="3330359" y="166878"/>
                  </a:lnTo>
                  <a:lnTo>
                    <a:pt x="3158528" y="166878"/>
                  </a:lnTo>
                  <a:lnTo>
                    <a:pt x="3158528" y="600202"/>
                  </a:lnTo>
                  <a:lnTo>
                    <a:pt x="2960789" y="600202"/>
                  </a:lnTo>
                  <a:lnTo>
                    <a:pt x="2960789" y="166878"/>
                  </a:lnTo>
                  <a:lnTo>
                    <a:pt x="2788958" y="166878"/>
                  </a:lnTo>
                  <a:lnTo>
                    <a:pt x="2788958" y="13462"/>
                  </a:lnTo>
                  <a:close/>
                </a:path>
                <a:path w="3330575" h="614045">
                  <a:moveTo>
                    <a:pt x="2349792" y="13462"/>
                  </a:moveTo>
                  <a:lnTo>
                    <a:pt x="2544356" y="13462"/>
                  </a:lnTo>
                  <a:lnTo>
                    <a:pt x="2800769" y="600202"/>
                  </a:lnTo>
                  <a:lnTo>
                    <a:pt x="2596299" y="600202"/>
                  </a:lnTo>
                  <a:lnTo>
                    <a:pt x="2556929" y="497967"/>
                  </a:lnTo>
                  <a:lnTo>
                    <a:pt x="2333917" y="497967"/>
                  </a:lnTo>
                  <a:lnTo>
                    <a:pt x="2294547" y="600202"/>
                  </a:lnTo>
                  <a:lnTo>
                    <a:pt x="2093379" y="600202"/>
                  </a:lnTo>
                  <a:lnTo>
                    <a:pt x="2349792" y="13462"/>
                  </a:lnTo>
                  <a:close/>
                </a:path>
                <a:path w="3330575" h="614045">
                  <a:moveTo>
                    <a:pt x="1356906" y="13462"/>
                  </a:moveTo>
                  <a:lnTo>
                    <a:pt x="1519593" y="13462"/>
                  </a:lnTo>
                  <a:lnTo>
                    <a:pt x="1710728" y="326136"/>
                  </a:lnTo>
                  <a:lnTo>
                    <a:pt x="1896783" y="13462"/>
                  </a:lnTo>
                  <a:lnTo>
                    <a:pt x="2059343" y="13462"/>
                  </a:lnTo>
                  <a:lnTo>
                    <a:pt x="2060994" y="600202"/>
                  </a:lnTo>
                  <a:lnTo>
                    <a:pt x="1880781" y="600202"/>
                  </a:lnTo>
                  <a:lnTo>
                    <a:pt x="1879130" y="332867"/>
                  </a:lnTo>
                  <a:lnTo>
                    <a:pt x="1751749" y="547370"/>
                  </a:lnTo>
                  <a:lnTo>
                    <a:pt x="1664627" y="547370"/>
                  </a:lnTo>
                  <a:lnTo>
                    <a:pt x="1537119" y="342011"/>
                  </a:lnTo>
                  <a:lnTo>
                    <a:pt x="1537119" y="600202"/>
                  </a:lnTo>
                  <a:lnTo>
                    <a:pt x="1356906" y="600202"/>
                  </a:lnTo>
                  <a:lnTo>
                    <a:pt x="1356906" y="13462"/>
                  </a:lnTo>
                  <a:close/>
                </a:path>
                <a:path w="3330575" h="614045">
                  <a:moveTo>
                    <a:pt x="737781" y="13462"/>
                  </a:moveTo>
                  <a:lnTo>
                    <a:pt x="1020356" y="13462"/>
                  </a:lnTo>
                  <a:lnTo>
                    <a:pt x="1059644" y="15130"/>
                  </a:lnTo>
                  <a:lnTo>
                    <a:pt x="1130459" y="28517"/>
                  </a:lnTo>
                  <a:lnTo>
                    <a:pt x="1190419" y="55143"/>
                  </a:lnTo>
                  <a:lnTo>
                    <a:pt x="1236952" y="93676"/>
                  </a:lnTo>
                  <a:lnTo>
                    <a:pt x="1269313" y="143541"/>
                  </a:lnTo>
                  <a:lnTo>
                    <a:pt x="1285645" y="202215"/>
                  </a:lnTo>
                  <a:lnTo>
                    <a:pt x="1287691" y="234696"/>
                  </a:lnTo>
                  <a:lnTo>
                    <a:pt x="1285907" y="265148"/>
                  </a:lnTo>
                  <a:lnTo>
                    <a:pt x="1271671" y="320099"/>
                  </a:lnTo>
                  <a:lnTo>
                    <a:pt x="1243385" y="366789"/>
                  </a:lnTo>
                  <a:lnTo>
                    <a:pt x="1202289" y="404076"/>
                  </a:lnTo>
                  <a:lnTo>
                    <a:pt x="1177074" y="419100"/>
                  </a:lnTo>
                  <a:lnTo>
                    <a:pt x="1300264" y="600202"/>
                  </a:lnTo>
                  <a:lnTo>
                    <a:pt x="1089063" y="600202"/>
                  </a:lnTo>
                  <a:lnTo>
                    <a:pt x="989241" y="452628"/>
                  </a:lnTo>
                  <a:lnTo>
                    <a:pt x="935647" y="452628"/>
                  </a:lnTo>
                  <a:lnTo>
                    <a:pt x="935647" y="600202"/>
                  </a:lnTo>
                  <a:lnTo>
                    <a:pt x="737781" y="600202"/>
                  </a:lnTo>
                  <a:lnTo>
                    <a:pt x="737781" y="13462"/>
                  </a:lnTo>
                  <a:close/>
                </a:path>
                <a:path w="3330575" h="614045">
                  <a:moveTo>
                    <a:pt x="331089" y="0"/>
                  </a:moveTo>
                  <a:lnTo>
                    <a:pt x="377232" y="2474"/>
                  </a:lnTo>
                  <a:lnTo>
                    <a:pt x="420954" y="9890"/>
                  </a:lnTo>
                  <a:lnTo>
                    <a:pt x="462266" y="22234"/>
                  </a:lnTo>
                  <a:lnTo>
                    <a:pt x="501180" y="39497"/>
                  </a:lnTo>
                  <a:lnTo>
                    <a:pt x="536871" y="61047"/>
                  </a:lnTo>
                  <a:lnTo>
                    <a:pt x="568490" y="86455"/>
                  </a:lnTo>
                  <a:lnTo>
                    <a:pt x="596013" y="115720"/>
                  </a:lnTo>
                  <a:lnTo>
                    <a:pt x="619417" y="148844"/>
                  </a:lnTo>
                  <a:lnTo>
                    <a:pt x="638105" y="184941"/>
                  </a:lnTo>
                  <a:lnTo>
                    <a:pt x="651484" y="223313"/>
                  </a:lnTo>
                  <a:lnTo>
                    <a:pt x="659529" y="263947"/>
                  </a:lnTo>
                  <a:lnTo>
                    <a:pt x="662216" y="306832"/>
                  </a:lnTo>
                  <a:lnTo>
                    <a:pt x="659529" y="349716"/>
                  </a:lnTo>
                  <a:lnTo>
                    <a:pt x="651484" y="390350"/>
                  </a:lnTo>
                  <a:lnTo>
                    <a:pt x="638105" y="428722"/>
                  </a:lnTo>
                  <a:lnTo>
                    <a:pt x="619417" y="464820"/>
                  </a:lnTo>
                  <a:lnTo>
                    <a:pt x="596013" y="497889"/>
                  </a:lnTo>
                  <a:lnTo>
                    <a:pt x="568490" y="527161"/>
                  </a:lnTo>
                  <a:lnTo>
                    <a:pt x="536871" y="552598"/>
                  </a:lnTo>
                  <a:lnTo>
                    <a:pt x="501180" y="574167"/>
                  </a:lnTo>
                  <a:lnTo>
                    <a:pt x="462266" y="591429"/>
                  </a:lnTo>
                  <a:lnTo>
                    <a:pt x="420954" y="603773"/>
                  </a:lnTo>
                  <a:lnTo>
                    <a:pt x="377232" y="611189"/>
                  </a:lnTo>
                  <a:lnTo>
                    <a:pt x="331089" y="613664"/>
                  </a:lnTo>
                  <a:lnTo>
                    <a:pt x="284935" y="611189"/>
                  </a:lnTo>
                  <a:lnTo>
                    <a:pt x="241192" y="603773"/>
                  </a:lnTo>
                  <a:lnTo>
                    <a:pt x="199858" y="591429"/>
                  </a:lnTo>
                  <a:lnTo>
                    <a:pt x="160934" y="574167"/>
                  </a:lnTo>
                  <a:lnTo>
                    <a:pt x="125258" y="552598"/>
                  </a:lnTo>
                  <a:lnTo>
                    <a:pt x="93668" y="527161"/>
                  </a:lnTo>
                  <a:lnTo>
                    <a:pt x="66165" y="497889"/>
                  </a:lnTo>
                  <a:lnTo>
                    <a:pt x="42748" y="464820"/>
                  </a:lnTo>
                  <a:lnTo>
                    <a:pt x="24045" y="428722"/>
                  </a:lnTo>
                  <a:lnTo>
                    <a:pt x="10687" y="390350"/>
                  </a:lnTo>
                  <a:lnTo>
                    <a:pt x="2671" y="349716"/>
                  </a:lnTo>
                  <a:lnTo>
                    <a:pt x="0" y="306832"/>
                  </a:lnTo>
                  <a:lnTo>
                    <a:pt x="2671" y="263947"/>
                  </a:lnTo>
                  <a:lnTo>
                    <a:pt x="10687" y="223313"/>
                  </a:lnTo>
                  <a:lnTo>
                    <a:pt x="24045" y="184941"/>
                  </a:lnTo>
                  <a:lnTo>
                    <a:pt x="42748" y="148844"/>
                  </a:lnTo>
                  <a:lnTo>
                    <a:pt x="66165" y="115720"/>
                  </a:lnTo>
                  <a:lnTo>
                    <a:pt x="93668" y="86455"/>
                  </a:lnTo>
                  <a:lnTo>
                    <a:pt x="125258" y="61047"/>
                  </a:lnTo>
                  <a:lnTo>
                    <a:pt x="160934" y="39497"/>
                  </a:lnTo>
                  <a:lnTo>
                    <a:pt x="199858" y="22234"/>
                  </a:lnTo>
                  <a:lnTo>
                    <a:pt x="241192" y="9890"/>
                  </a:lnTo>
                  <a:lnTo>
                    <a:pt x="284935" y="2474"/>
                  </a:lnTo>
                  <a:lnTo>
                    <a:pt x="331089" y="0"/>
                  </a:lnTo>
                  <a:close/>
                </a:path>
              </a:pathLst>
            </a:custGeom>
            <a:ln w="19050">
              <a:solidFill>
                <a:srgbClr val="2CCC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49312" y="5415597"/>
            <a:ext cx="11836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June</a:t>
            </a:r>
            <a:r>
              <a:rPr dirty="0" sz="180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8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-1"/>
            <a:ext cx="12192000" cy="6743700"/>
            <a:chOff x="0" y="-1"/>
            <a:chExt cx="12192000" cy="6743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4875" y="5553074"/>
              <a:ext cx="3257550" cy="104775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-1"/>
              <a:ext cx="12192000" cy="6743700"/>
            </a:xfrm>
            <a:custGeom>
              <a:avLst/>
              <a:gdLst/>
              <a:ahLst/>
              <a:cxnLst/>
              <a:rect l="l" t="t" r="r" b="b"/>
              <a:pathLst>
                <a:path w="12192000" h="6743700">
                  <a:moveTo>
                    <a:pt x="12192000" y="0"/>
                  </a:moveTo>
                  <a:lnTo>
                    <a:pt x="0" y="0"/>
                  </a:lnTo>
                  <a:lnTo>
                    <a:pt x="0" y="6743700"/>
                  </a:lnTo>
                  <a:lnTo>
                    <a:pt x="12192000" y="6743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8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3700" y="0"/>
              <a:ext cx="5448300" cy="66198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50" y="438149"/>
              <a:ext cx="5124450" cy="139065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294751" y="6298882"/>
            <a:ext cx="28670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90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52450" y="2266886"/>
            <a:ext cx="10687050" cy="3938904"/>
            <a:chOff x="552450" y="2266886"/>
            <a:chExt cx="10687050" cy="3938904"/>
          </a:xfrm>
        </p:grpSpPr>
        <p:sp>
          <p:nvSpPr>
            <p:cNvPr id="10" name="object 10" descr=""/>
            <p:cNvSpPr/>
            <p:nvPr/>
          </p:nvSpPr>
          <p:spPr>
            <a:xfrm>
              <a:off x="9113011" y="5878690"/>
              <a:ext cx="62230" cy="80645"/>
            </a:xfrm>
            <a:custGeom>
              <a:avLst/>
              <a:gdLst/>
              <a:ahLst/>
              <a:cxnLst/>
              <a:rect l="l" t="t" r="r" b="b"/>
              <a:pathLst>
                <a:path w="62229" h="80645">
                  <a:moveTo>
                    <a:pt x="31115" y="0"/>
                  </a:moveTo>
                  <a:lnTo>
                    <a:pt x="0" y="80467"/>
                  </a:lnTo>
                  <a:lnTo>
                    <a:pt x="62103" y="80467"/>
                  </a:lnTo>
                  <a:lnTo>
                    <a:pt x="31115" y="0"/>
                  </a:lnTo>
                  <a:close/>
                </a:path>
              </a:pathLst>
            </a:custGeom>
            <a:ln w="19050">
              <a:solidFill>
                <a:srgbClr val="2CCC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6310" y="5843104"/>
              <a:ext cx="162687" cy="17906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295767" y="5765304"/>
              <a:ext cx="2933700" cy="335280"/>
            </a:xfrm>
            <a:custGeom>
              <a:avLst/>
              <a:gdLst/>
              <a:ahLst/>
              <a:cxnLst/>
              <a:rect l="l" t="t" r="r" b="b"/>
              <a:pathLst>
                <a:path w="2933700" h="335279">
                  <a:moveTo>
                    <a:pt x="2621914" y="7315"/>
                  </a:moveTo>
                  <a:lnTo>
                    <a:pt x="2729737" y="7315"/>
                  </a:lnTo>
                  <a:lnTo>
                    <a:pt x="2729737" y="180136"/>
                  </a:lnTo>
                  <a:lnTo>
                    <a:pt x="2730523" y="196538"/>
                  </a:lnTo>
                  <a:lnTo>
                    <a:pt x="2749307" y="238344"/>
                  </a:lnTo>
                  <a:lnTo>
                    <a:pt x="2778632" y="247345"/>
                  </a:lnTo>
                  <a:lnTo>
                    <a:pt x="2789846" y="246345"/>
                  </a:lnTo>
                  <a:lnTo>
                    <a:pt x="2820582" y="222142"/>
                  </a:lnTo>
                  <a:lnTo>
                    <a:pt x="2827654" y="180136"/>
                  </a:lnTo>
                  <a:lnTo>
                    <a:pt x="2827654" y="7315"/>
                  </a:lnTo>
                  <a:lnTo>
                    <a:pt x="2933700" y="7315"/>
                  </a:lnTo>
                  <a:lnTo>
                    <a:pt x="2933700" y="183337"/>
                  </a:lnTo>
                  <a:lnTo>
                    <a:pt x="2931128" y="217227"/>
                  </a:lnTo>
                  <a:lnTo>
                    <a:pt x="2910554" y="273005"/>
                  </a:lnTo>
                  <a:lnTo>
                    <a:pt x="2869951" y="312296"/>
                  </a:lnTo>
                  <a:lnTo>
                    <a:pt x="2812559" y="332184"/>
                  </a:lnTo>
                  <a:lnTo>
                    <a:pt x="2777743" y="334670"/>
                  </a:lnTo>
                  <a:lnTo>
                    <a:pt x="2743001" y="332184"/>
                  </a:lnTo>
                  <a:lnTo>
                    <a:pt x="2685661" y="312296"/>
                  </a:lnTo>
                  <a:lnTo>
                    <a:pt x="2645060" y="273005"/>
                  </a:lnTo>
                  <a:lnTo>
                    <a:pt x="2624486" y="217227"/>
                  </a:lnTo>
                  <a:lnTo>
                    <a:pt x="2621914" y="183337"/>
                  </a:lnTo>
                  <a:lnTo>
                    <a:pt x="2621914" y="7315"/>
                  </a:lnTo>
                  <a:close/>
                </a:path>
                <a:path w="2933700" h="335279">
                  <a:moveTo>
                    <a:pt x="1871852" y="7315"/>
                  </a:moveTo>
                  <a:lnTo>
                    <a:pt x="1985644" y="7315"/>
                  </a:lnTo>
                  <a:lnTo>
                    <a:pt x="2051050" y="117957"/>
                  </a:lnTo>
                  <a:lnTo>
                    <a:pt x="2116835" y="7315"/>
                  </a:lnTo>
                  <a:lnTo>
                    <a:pt x="2221103" y="7315"/>
                  </a:lnTo>
                  <a:lnTo>
                    <a:pt x="2100453" y="211226"/>
                  </a:lnTo>
                  <a:lnTo>
                    <a:pt x="2100453" y="327355"/>
                  </a:lnTo>
                  <a:lnTo>
                    <a:pt x="1992502" y="327355"/>
                  </a:lnTo>
                  <a:lnTo>
                    <a:pt x="1992502" y="209854"/>
                  </a:lnTo>
                  <a:lnTo>
                    <a:pt x="1871852" y="7315"/>
                  </a:lnTo>
                  <a:close/>
                </a:path>
                <a:path w="2933700" h="335279">
                  <a:moveTo>
                    <a:pt x="1424431" y="7315"/>
                  </a:moveTo>
                  <a:lnTo>
                    <a:pt x="1530477" y="7315"/>
                  </a:lnTo>
                  <a:lnTo>
                    <a:pt x="1530477" y="123443"/>
                  </a:lnTo>
                  <a:lnTo>
                    <a:pt x="1635632" y="7315"/>
                  </a:lnTo>
                  <a:lnTo>
                    <a:pt x="1753234" y="7315"/>
                  </a:lnTo>
                  <a:lnTo>
                    <a:pt x="1625218" y="148132"/>
                  </a:lnTo>
                  <a:lnTo>
                    <a:pt x="1759584" y="327355"/>
                  </a:lnTo>
                  <a:lnTo>
                    <a:pt x="1634743" y="327355"/>
                  </a:lnTo>
                  <a:lnTo>
                    <a:pt x="1554733" y="221284"/>
                  </a:lnTo>
                  <a:lnTo>
                    <a:pt x="1530477" y="248259"/>
                  </a:lnTo>
                  <a:lnTo>
                    <a:pt x="1530477" y="327355"/>
                  </a:lnTo>
                  <a:lnTo>
                    <a:pt x="1424431" y="327355"/>
                  </a:lnTo>
                  <a:lnTo>
                    <a:pt x="1424431" y="7315"/>
                  </a:lnTo>
                  <a:close/>
                </a:path>
                <a:path w="2933700" h="335279">
                  <a:moveTo>
                    <a:pt x="1062481" y="7315"/>
                  </a:moveTo>
                  <a:lnTo>
                    <a:pt x="1151254" y="7315"/>
                  </a:lnTo>
                  <a:lnTo>
                    <a:pt x="1272793" y="152704"/>
                  </a:lnTo>
                  <a:lnTo>
                    <a:pt x="1272793" y="7315"/>
                  </a:lnTo>
                  <a:lnTo>
                    <a:pt x="1377950" y="7315"/>
                  </a:lnTo>
                  <a:lnTo>
                    <a:pt x="1377950" y="327355"/>
                  </a:lnTo>
                  <a:lnTo>
                    <a:pt x="1289303" y="327355"/>
                  </a:lnTo>
                  <a:lnTo>
                    <a:pt x="1167637" y="181965"/>
                  </a:lnTo>
                  <a:lnTo>
                    <a:pt x="1167637" y="327355"/>
                  </a:lnTo>
                  <a:lnTo>
                    <a:pt x="1062481" y="327355"/>
                  </a:lnTo>
                  <a:lnTo>
                    <a:pt x="1062481" y="7315"/>
                  </a:lnTo>
                  <a:close/>
                </a:path>
                <a:path w="2933700" h="335279">
                  <a:moveTo>
                    <a:pt x="796162" y="7315"/>
                  </a:moveTo>
                  <a:lnTo>
                    <a:pt x="902207" y="7315"/>
                  </a:lnTo>
                  <a:lnTo>
                    <a:pt x="1042161" y="327355"/>
                  </a:lnTo>
                  <a:lnTo>
                    <a:pt x="930655" y="327355"/>
                  </a:lnTo>
                  <a:lnTo>
                    <a:pt x="909065" y="271576"/>
                  </a:lnTo>
                  <a:lnTo>
                    <a:pt x="787526" y="271576"/>
                  </a:lnTo>
                  <a:lnTo>
                    <a:pt x="766063" y="327355"/>
                  </a:lnTo>
                  <a:lnTo>
                    <a:pt x="656335" y="327355"/>
                  </a:lnTo>
                  <a:lnTo>
                    <a:pt x="796162" y="7315"/>
                  </a:lnTo>
                  <a:close/>
                </a:path>
                <a:path w="2933700" h="335279">
                  <a:moveTo>
                    <a:pt x="319531" y="7315"/>
                  </a:moveTo>
                  <a:lnTo>
                    <a:pt x="427481" y="7315"/>
                  </a:lnTo>
                  <a:lnTo>
                    <a:pt x="427481" y="120700"/>
                  </a:lnTo>
                  <a:lnTo>
                    <a:pt x="527176" y="120700"/>
                  </a:lnTo>
                  <a:lnTo>
                    <a:pt x="527176" y="7315"/>
                  </a:lnTo>
                  <a:lnTo>
                    <a:pt x="635000" y="7315"/>
                  </a:lnTo>
                  <a:lnTo>
                    <a:pt x="635000" y="327355"/>
                  </a:lnTo>
                  <a:lnTo>
                    <a:pt x="527176" y="327355"/>
                  </a:lnTo>
                  <a:lnTo>
                    <a:pt x="527176" y="209397"/>
                  </a:lnTo>
                  <a:lnTo>
                    <a:pt x="427481" y="209397"/>
                  </a:lnTo>
                  <a:lnTo>
                    <a:pt x="427481" y="327355"/>
                  </a:lnTo>
                  <a:lnTo>
                    <a:pt x="319531" y="327355"/>
                  </a:lnTo>
                  <a:lnTo>
                    <a:pt x="319531" y="7315"/>
                  </a:lnTo>
                  <a:close/>
                </a:path>
                <a:path w="2933700" h="335279">
                  <a:moveTo>
                    <a:pt x="0" y="7315"/>
                  </a:moveTo>
                  <a:lnTo>
                    <a:pt x="295401" y="7315"/>
                  </a:lnTo>
                  <a:lnTo>
                    <a:pt x="295401" y="90982"/>
                  </a:lnTo>
                  <a:lnTo>
                    <a:pt x="201675" y="90982"/>
                  </a:lnTo>
                  <a:lnTo>
                    <a:pt x="201675" y="327355"/>
                  </a:lnTo>
                  <a:lnTo>
                    <a:pt x="93725" y="327355"/>
                  </a:lnTo>
                  <a:lnTo>
                    <a:pt x="93725" y="90982"/>
                  </a:lnTo>
                  <a:lnTo>
                    <a:pt x="0" y="90982"/>
                  </a:lnTo>
                  <a:lnTo>
                    <a:pt x="0" y="7315"/>
                  </a:lnTo>
                  <a:close/>
                </a:path>
                <a:path w="2933700" h="335279">
                  <a:moveTo>
                    <a:pt x="2401824" y="0"/>
                  </a:moveTo>
                  <a:lnTo>
                    <a:pt x="2450909" y="5372"/>
                  </a:lnTo>
                  <a:lnTo>
                    <a:pt x="2494660" y="21488"/>
                  </a:lnTo>
                  <a:lnTo>
                    <a:pt x="2531348" y="47148"/>
                  </a:lnTo>
                  <a:lnTo>
                    <a:pt x="2559177" y="81152"/>
                  </a:lnTo>
                  <a:lnTo>
                    <a:pt x="2576607" y="121786"/>
                  </a:lnTo>
                  <a:lnTo>
                    <a:pt x="2582417" y="167335"/>
                  </a:lnTo>
                  <a:lnTo>
                    <a:pt x="2580965" y="190723"/>
                  </a:lnTo>
                  <a:lnTo>
                    <a:pt x="2569344" y="233814"/>
                  </a:lnTo>
                  <a:lnTo>
                    <a:pt x="2546363" y="271562"/>
                  </a:lnTo>
                  <a:lnTo>
                    <a:pt x="2514117" y="301394"/>
                  </a:lnTo>
                  <a:lnTo>
                    <a:pt x="2473440" y="322583"/>
                  </a:lnTo>
                  <a:lnTo>
                    <a:pt x="2427045" y="333327"/>
                  </a:lnTo>
                  <a:lnTo>
                    <a:pt x="2401824" y="334670"/>
                  </a:lnTo>
                  <a:lnTo>
                    <a:pt x="2376676" y="333327"/>
                  </a:lnTo>
                  <a:lnTo>
                    <a:pt x="2330332" y="322583"/>
                  </a:lnTo>
                  <a:lnTo>
                    <a:pt x="2289639" y="301394"/>
                  </a:lnTo>
                  <a:lnTo>
                    <a:pt x="2257357" y="271562"/>
                  </a:lnTo>
                  <a:lnTo>
                    <a:pt x="2234410" y="233814"/>
                  </a:lnTo>
                  <a:lnTo>
                    <a:pt x="2222702" y="190723"/>
                  </a:lnTo>
                  <a:lnTo>
                    <a:pt x="2221229" y="167335"/>
                  </a:lnTo>
                  <a:lnTo>
                    <a:pt x="2222702" y="143946"/>
                  </a:lnTo>
                  <a:lnTo>
                    <a:pt x="2234410" y="100855"/>
                  </a:lnTo>
                  <a:lnTo>
                    <a:pt x="2257357" y="63107"/>
                  </a:lnTo>
                  <a:lnTo>
                    <a:pt x="2289639" y="33275"/>
                  </a:lnTo>
                  <a:lnTo>
                    <a:pt x="2330332" y="12087"/>
                  </a:lnTo>
                  <a:lnTo>
                    <a:pt x="2376676" y="1343"/>
                  </a:lnTo>
                  <a:lnTo>
                    <a:pt x="2401824" y="0"/>
                  </a:lnTo>
                  <a:close/>
                </a:path>
              </a:pathLst>
            </a:custGeom>
            <a:ln w="19050">
              <a:solidFill>
                <a:srgbClr val="2CCC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450" y="2266886"/>
              <a:ext cx="6081776" cy="3938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744" y="449897"/>
            <a:ext cx="1024191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SAFE</a:t>
            </a:r>
            <a:r>
              <a:rPr dirty="0" spc="-60"/>
              <a:t> </a:t>
            </a:r>
            <a:r>
              <a:rPr dirty="0"/>
              <a:t>HARBOR</a:t>
            </a:r>
            <a:r>
              <a:rPr dirty="0" spc="-35"/>
              <a:t> </a:t>
            </a:r>
            <a:r>
              <a:rPr dirty="0" spc="-30"/>
              <a:t>STATEMENT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10"/>
              <a:t>NON-</a:t>
            </a:r>
            <a:r>
              <a:rPr dirty="0"/>
              <a:t>GAAP</a:t>
            </a:r>
            <a:r>
              <a:rPr dirty="0" spc="-25"/>
              <a:t> METRICS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8294751" y="6302550"/>
            <a:ext cx="2867025" cy="1657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002854"/>
                </a:solidFill>
                <a:latin typeface="Century Gothic"/>
                <a:cs typeface="Century Gothic"/>
              </a:rPr>
              <a:t>©</a:t>
            </a:r>
            <a:r>
              <a:rPr dirty="0" sz="9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2025</a:t>
            </a:r>
            <a:r>
              <a:rPr dirty="0" sz="9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002854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84822" y="816639"/>
            <a:ext cx="8284845" cy="53467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050" spc="125">
                <a:solidFill>
                  <a:srgbClr val="002854"/>
                </a:solidFill>
                <a:latin typeface="Century Gothic"/>
                <a:cs typeface="Century Gothic"/>
              </a:rPr>
              <a:t>THIS</a:t>
            </a:r>
            <a:r>
              <a:rPr dirty="0" sz="105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90">
                <a:solidFill>
                  <a:srgbClr val="002854"/>
                </a:solidFill>
                <a:latin typeface="Century Gothic"/>
                <a:cs typeface="Century Gothic"/>
              </a:rPr>
              <a:t>PRESENTATION</a:t>
            </a:r>
            <a:r>
              <a:rPr dirty="0" sz="1050" spc="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70">
                <a:solidFill>
                  <a:srgbClr val="002854"/>
                </a:solidFill>
                <a:latin typeface="Century Gothic"/>
                <a:cs typeface="Century Gothic"/>
              </a:rPr>
              <a:t>INCLUDES</a:t>
            </a:r>
            <a:r>
              <a:rPr dirty="0" sz="1050" spc="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65">
                <a:solidFill>
                  <a:srgbClr val="002854"/>
                </a:solidFill>
                <a:latin typeface="Century Gothic"/>
                <a:cs typeface="Century Gothic"/>
              </a:rPr>
              <a:t>FORWARD-</a:t>
            </a:r>
            <a:r>
              <a:rPr dirty="0" sz="1050">
                <a:solidFill>
                  <a:srgbClr val="002854"/>
                </a:solidFill>
                <a:latin typeface="Century Gothic"/>
                <a:cs typeface="Century Gothic"/>
              </a:rPr>
              <a:t>LOOKING</a:t>
            </a:r>
            <a:r>
              <a:rPr dirty="0" sz="105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80">
                <a:solidFill>
                  <a:srgbClr val="002854"/>
                </a:solidFill>
                <a:latin typeface="Century Gothic"/>
                <a:cs typeface="Century Gothic"/>
              </a:rPr>
              <a:t>STATEMENTS,</a:t>
            </a:r>
            <a:r>
              <a:rPr dirty="0" sz="105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105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155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1050" spc="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60">
                <a:solidFill>
                  <a:srgbClr val="002854"/>
                </a:solidFill>
                <a:latin typeface="Century Gothic"/>
                <a:cs typeface="Century Gothic"/>
              </a:rPr>
              <a:t>DISCLAIMER</a:t>
            </a:r>
            <a:r>
              <a:rPr dirty="0" sz="105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90">
                <a:solidFill>
                  <a:srgbClr val="002854"/>
                </a:solidFill>
                <a:latin typeface="Century Gothic"/>
                <a:cs typeface="Century Gothic"/>
              </a:rPr>
              <a:t>SHOULD</a:t>
            </a:r>
            <a:r>
              <a:rPr dirty="0" sz="105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140">
                <a:solidFill>
                  <a:srgbClr val="002854"/>
                </a:solidFill>
                <a:latin typeface="Century Gothic"/>
                <a:cs typeface="Century Gothic"/>
              </a:rPr>
              <a:t>BE</a:t>
            </a:r>
            <a:r>
              <a:rPr dirty="0" sz="1050" spc="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85">
                <a:solidFill>
                  <a:srgbClr val="002854"/>
                </a:solidFill>
                <a:latin typeface="Century Gothic"/>
                <a:cs typeface="Century Gothic"/>
              </a:rPr>
              <a:t>READ</a:t>
            </a:r>
            <a:r>
              <a:rPr dirty="0" sz="105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050" spc="65">
                <a:solidFill>
                  <a:srgbClr val="002854"/>
                </a:solidFill>
                <a:latin typeface="Century Gothic"/>
                <a:cs typeface="Century Gothic"/>
              </a:rPr>
              <a:t>CAREFULLY</a:t>
            </a:r>
            <a:endParaRPr sz="1050">
              <a:latin typeface="Century Gothic"/>
              <a:cs typeface="Century Gothic"/>
            </a:endParaRPr>
          </a:p>
          <a:p>
            <a:pPr marL="27305">
              <a:lnSpc>
                <a:spcPct val="100000"/>
              </a:lnSpc>
              <a:spcBef>
                <a:spcPts val="745"/>
              </a:spcBef>
            </a:pPr>
            <a:r>
              <a:rPr dirty="0" sz="1050" spc="-15" b="1">
                <a:solidFill>
                  <a:srgbClr val="002854"/>
                </a:solidFill>
                <a:latin typeface="Verdana"/>
                <a:cs typeface="Verdana"/>
              </a:rPr>
              <a:t>FORWARD-</a:t>
            </a:r>
            <a:r>
              <a:rPr dirty="0" sz="1050" spc="-55" b="1">
                <a:solidFill>
                  <a:srgbClr val="002854"/>
                </a:solidFill>
                <a:latin typeface="Verdana"/>
                <a:cs typeface="Verdana"/>
              </a:rPr>
              <a:t>LOOKING</a:t>
            </a:r>
            <a:r>
              <a:rPr dirty="0" sz="1050" spc="-30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050" spc="-10" b="1">
                <a:solidFill>
                  <a:srgbClr val="002854"/>
                </a:solidFill>
                <a:latin typeface="Verdana"/>
                <a:cs typeface="Verdana"/>
              </a:rPr>
              <a:t>STATEMENTS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5200"/>
              </a:lnSpc>
              <a:spcBef>
                <a:spcPts val="95"/>
              </a:spcBef>
            </a:pPr>
            <a:r>
              <a:rPr dirty="0" spc="70"/>
              <a:t>This</a:t>
            </a:r>
            <a:r>
              <a:rPr dirty="0" spc="204"/>
              <a:t> </a:t>
            </a:r>
            <a:r>
              <a:rPr dirty="0"/>
              <a:t>presentation,</a:t>
            </a:r>
            <a:r>
              <a:rPr dirty="0" spc="165"/>
              <a:t> </a:t>
            </a:r>
            <a:r>
              <a:rPr dirty="0"/>
              <a:t>and</a:t>
            </a:r>
            <a:r>
              <a:rPr dirty="0" spc="130"/>
              <a:t> </a:t>
            </a:r>
            <a:r>
              <a:rPr dirty="0"/>
              <a:t>information</a:t>
            </a:r>
            <a:r>
              <a:rPr dirty="0" spc="200"/>
              <a:t> </a:t>
            </a:r>
            <a:r>
              <a:rPr dirty="0"/>
              <a:t>provided</a:t>
            </a:r>
            <a:r>
              <a:rPr dirty="0" spc="125"/>
              <a:t> </a:t>
            </a:r>
            <a:r>
              <a:rPr dirty="0"/>
              <a:t>during</a:t>
            </a:r>
            <a:r>
              <a:rPr dirty="0" spc="155"/>
              <a:t> </a:t>
            </a:r>
            <a:r>
              <a:rPr dirty="0"/>
              <a:t>any</a:t>
            </a:r>
            <a:r>
              <a:rPr dirty="0" spc="145"/>
              <a:t> </a:t>
            </a:r>
            <a:r>
              <a:rPr dirty="0"/>
              <a:t>discussion</a:t>
            </a:r>
            <a:r>
              <a:rPr dirty="0" spc="210"/>
              <a:t> </a:t>
            </a:r>
            <a:r>
              <a:rPr dirty="0"/>
              <a:t>accompanying</a:t>
            </a:r>
            <a:r>
              <a:rPr dirty="0" spc="180"/>
              <a:t> </a:t>
            </a:r>
            <a:r>
              <a:rPr dirty="0" spc="50"/>
              <a:t>this</a:t>
            </a:r>
            <a:r>
              <a:rPr dirty="0" spc="220"/>
              <a:t> </a:t>
            </a:r>
            <a:r>
              <a:rPr dirty="0" spc="-10"/>
              <a:t>presentation, </a:t>
            </a:r>
            <a:r>
              <a:rPr dirty="0"/>
              <a:t>may</a:t>
            </a:r>
            <a:r>
              <a:rPr dirty="0" spc="254"/>
              <a:t> </a:t>
            </a:r>
            <a:r>
              <a:rPr dirty="0"/>
              <a:t>contain</a:t>
            </a:r>
            <a:r>
              <a:rPr dirty="0" spc="305"/>
              <a:t> </a:t>
            </a:r>
            <a:r>
              <a:rPr dirty="0"/>
              <a:t>“forward-looking</a:t>
            </a:r>
            <a:r>
              <a:rPr dirty="0" spc="235"/>
              <a:t> </a:t>
            </a:r>
            <a:r>
              <a:rPr dirty="0"/>
              <a:t>statements”</a:t>
            </a:r>
            <a:r>
              <a:rPr dirty="0" spc="305"/>
              <a:t> </a:t>
            </a:r>
            <a:r>
              <a:rPr dirty="0" spc="50"/>
              <a:t>within</a:t>
            </a:r>
            <a:r>
              <a:rPr dirty="0" spc="229"/>
              <a:t> </a:t>
            </a:r>
            <a:r>
              <a:rPr dirty="0"/>
              <a:t>the</a:t>
            </a:r>
            <a:r>
              <a:rPr dirty="0" spc="235"/>
              <a:t> </a:t>
            </a:r>
            <a:r>
              <a:rPr dirty="0"/>
              <a:t>meaning</a:t>
            </a:r>
            <a:r>
              <a:rPr dirty="0" spc="315"/>
              <a:t> </a:t>
            </a:r>
            <a:r>
              <a:rPr dirty="0"/>
              <a:t>of</a:t>
            </a:r>
            <a:r>
              <a:rPr dirty="0" spc="260"/>
              <a:t> </a:t>
            </a:r>
            <a:r>
              <a:rPr dirty="0"/>
              <a:t>the</a:t>
            </a:r>
            <a:r>
              <a:rPr dirty="0" spc="229"/>
              <a:t> </a:t>
            </a:r>
            <a:r>
              <a:rPr dirty="0"/>
              <a:t>Private</a:t>
            </a:r>
            <a:r>
              <a:rPr dirty="0" spc="320"/>
              <a:t> </a:t>
            </a:r>
            <a:r>
              <a:rPr dirty="0"/>
              <a:t>Securities</a:t>
            </a:r>
            <a:r>
              <a:rPr dirty="0" spc="280"/>
              <a:t> </a:t>
            </a:r>
            <a:r>
              <a:rPr dirty="0" spc="-10"/>
              <a:t>Litigation </a:t>
            </a:r>
            <a:r>
              <a:rPr dirty="0"/>
              <a:t>Reform</a:t>
            </a:r>
            <a:r>
              <a:rPr dirty="0" spc="145"/>
              <a:t> </a:t>
            </a:r>
            <a:r>
              <a:rPr dirty="0"/>
              <a:t>Act</a:t>
            </a:r>
            <a:r>
              <a:rPr dirty="0" spc="150"/>
              <a:t> </a:t>
            </a:r>
            <a:r>
              <a:rPr dirty="0"/>
              <a:t>of</a:t>
            </a:r>
            <a:r>
              <a:rPr dirty="0" spc="165"/>
              <a:t> </a:t>
            </a:r>
            <a:r>
              <a:rPr dirty="0"/>
              <a:t>1995.</a:t>
            </a:r>
            <a:r>
              <a:rPr dirty="0" spc="200"/>
              <a:t> </a:t>
            </a:r>
            <a:r>
              <a:rPr dirty="0"/>
              <a:t>These</a:t>
            </a:r>
            <a:r>
              <a:rPr dirty="0" spc="185"/>
              <a:t> </a:t>
            </a:r>
            <a:r>
              <a:rPr dirty="0"/>
              <a:t>statements</a:t>
            </a:r>
            <a:r>
              <a:rPr dirty="0" spc="180"/>
              <a:t> </a:t>
            </a:r>
            <a:r>
              <a:rPr dirty="0"/>
              <a:t>involve</a:t>
            </a:r>
            <a:r>
              <a:rPr dirty="0" spc="195"/>
              <a:t> </a:t>
            </a:r>
            <a:r>
              <a:rPr dirty="0"/>
              <a:t>estimates,</a:t>
            </a:r>
            <a:r>
              <a:rPr dirty="0" spc="155"/>
              <a:t> </a:t>
            </a:r>
            <a:r>
              <a:rPr dirty="0"/>
              <a:t>expectations,</a:t>
            </a:r>
            <a:r>
              <a:rPr dirty="0" spc="175"/>
              <a:t> </a:t>
            </a:r>
            <a:r>
              <a:rPr dirty="0"/>
              <a:t>projections,</a:t>
            </a:r>
            <a:r>
              <a:rPr dirty="0" spc="155"/>
              <a:t> </a:t>
            </a:r>
            <a:r>
              <a:rPr dirty="0"/>
              <a:t>goals,</a:t>
            </a:r>
            <a:r>
              <a:rPr dirty="0" spc="225"/>
              <a:t> </a:t>
            </a:r>
            <a:r>
              <a:rPr dirty="0" spc="-10"/>
              <a:t>objectives, </a:t>
            </a:r>
            <a:r>
              <a:rPr dirty="0" spc="10"/>
              <a:t>assumptions</a:t>
            </a:r>
            <a:r>
              <a:rPr dirty="0" spc="125"/>
              <a:t> </a:t>
            </a:r>
            <a:r>
              <a:rPr dirty="0" spc="10"/>
              <a:t>and</a:t>
            </a:r>
            <a:r>
              <a:rPr dirty="0" spc="50"/>
              <a:t> risks,</a:t>
            </a:r>
            <a:r>
              <a:rPr dirty="0" spc="100"/>
              <a:t> </a:t>
            </a:r>
            <a:r>
              <a:rPr dirty="0" spc="10"/>
              <a:t>and</a:t>
            </a:r>
            <a:r>
              <a:rPr dirty="0" spc="50"/>
              <a:t> </a:t>
            </a:r>
            <a:r>
              <a:rPr dirty="0" spc="10"/>
              <a:t>activities,</a:t>
            </a:r>
            <a:r>
              <a:rPr dirty="0" spc="114"/>
              <a:t> </a:t>
            </a:r>
            <a:r>
              <a:rPr dirty="0" spc="10"/>
              <a:t>events</a:t>
            </a:r>
            <a:r>
              <a:rPr dirty="0" spc="120"/>
              <a:t> </a:t>
            </a:r>
            <a:r>
              <a:rPr dirty="0" spc="10"/>
              <a:t>and</a:t>
            </a:r>
            <a:r>
              <a:rPr dirty="0" spc="45"/>
              <a:t> </a:t>
            </a:r>
            <a:r>
              <a:rPr dirty="0" spc="10"/>
              <a:t>developments</a:t>
            </a:r>
            <a:r>
              <a:rPr dirty="0" spc="105"/>
              <a:t> </a:t>
            </a:r>
            <a:r>
              <a:rPr dirty="0" spc="10"/>
              <a:t>that</a:t>
            </a:r>
            <a:r>
              <a:rPr dirty="0" spc="90"/>
              <a:t> </a:t>
            </a:r>
            <a:r>
              <a:rPr dirty="0" spc="10"/>
              <a:t>may</a:t>
            </a:r>
            <a:r>
              <a:rPr dirty="0" spc="70"/>
              <a:t> </a:t>
            </a:r>
            <a:r>
              <a:rPr dirty="0" spc="10"/>
              <a:t>or</a:t>
            </a:r>
            <a:r>
              <a:rPr dirty="0" spc="80"/>
              <a:t> </a:t>
            </a:r>
            <a:r>
              <a:rPr dirty="0" spc="10"/>
              <a:t>will</a:t>
            </a:r>
            <a:r>
              <a:rPr dirty="0" spc="95"/>
              <a:t> </a:t>
            </a:r>
            <a:r>
              <a:rPr dirty="0" spc="10"/>
              <a:t>occur</a:t>
            </a:r>
            <a:r>
              <a:rPr dirty="0" spc="95"/>
              <a:t> </a:t>
            </a:r>
            <a:r>
              <a:rPr dirty="0" spc="65"/>
              <a:t>in</a:t>
            </a:r>
            <a:r>
              <a:rPr dirty="0" spc="75"/>
              <a:t> </a:t>
            </a:r>
            <a:r>
              <a:rPr dirty="0" spc="10"/>
              <a:t>the</a:t>
            </a:r>
            <a:r>
              <a:rPr dirty="0" spc="60"/>
              <a:t> </a:t>
            </a:r>
            <a:r>
              <a:rPr dirty="0" spc="-10"/>
              <a:t>future. </a:t>
            </a:r>
            <a:r>
              <a:rPr dirty="0" spc="55"/>
              <a:t>When</a:t>
            </a:r>
            <a:r>
              <a:rPr dirty="0" spc="145"/>
              <a:t> </a:t>
            </a:r>
            <a:r>
              <a:rPr dirty="0"/>
              <a:t>used</a:t>
            </a:r>
            <a:r>
              <a:rPr dirty="0" spc="180"/>
              <a:t> </a:t>
            </a:r>
            <a:r>
              <a:rPr dirty="0" spc="65"/>
              <a:t>in</a:t>
            </a:r>
            <a:r>
              <a:rPr dirty="0" spc="180"/>
              <a:t> </a:t>
            </a:r>
            <a:r>
              <a:rPr dirty="0"/>
              <a:t>or</a:t>
            </a:r>
            <a:r>
              <a:rPr dirty="0" spc="180"/>
              <a:t> </a:t>
            </a:r>
            <a:r>
              <a:rPr dirty="0"/>
              <a:t>during</a:t>
            </a:r>
            <a:r>
              <a:rPr dirty="0" spc="175"/>
              <a:t> </a:t>
            </a:r>
            <a:r>
              <a:rPr dirty="0"/>
              <a:t>the</a:t>
            </a:r>
            <a:r>
              <a:rPr dirty="0" spc="160"/>
              <a:t> </a:t>
            </a:r>
            <a:r>
              <a:rPr dirty="0"/>
              <a:t>course</a:t>
            </a:r>
            <a:r>
              <a:rPr dirty="0" spc="229"/>
              <a:t> </a:t>
            </a:r>
            <a:r>
              <a:rPr dirty="0"/>
              <a:t>of</a:t>
            </a:r>
            <a:r>
              <a:rPr dirty="0" spc="185"/>
              <a:t> </a:t>
            </a:r>
            <a:r>
              <a:rPr dirty="0" spc="50"/>
              <a:t>this</a:t>
            </a:r>
            <a:r>
              <a:rPr dirty="0" spc="225"/>
              <a:t> </a:t>
            </a:r>
            <a:r>
              <a:rPr dirty="0"/>
              <a:t>presentation,</a:t>
            </a:r>
            <a:r>
              <a:rPr dirty="0" spc="180"/>
              <a:t> </a:t>
            </a:r>
            <a:r>
              <a:rPr dirty="0"/>
              <a:t>the</a:t>
            </a:r>
            <a:r>
              <a:rPr dirty="0" spc="160"/>
              <a:t> </a:t>
            </a:r>
            <a:r>
              <a:rPr dirty="0"/>
              <a:t>words</a:t>
            </a:r>
            <a:r>
              <a:rPr dirty="0" spc="160"/>
              <a:t> </a:t>
            </a:r>
            <a:r>
              <a:rPr dirty="0"/>
              <a:t>“may”,</a:t>
            </a:r>
            <a:r>
              <a:rPr dirty="0" spc="175"/>
              <a:t> </a:t>
            </a:r>
            <a:r>
              <a:rPr dirty="0"/>
              <a:t>“will”,</a:t>
            </a:r>
            <a:r>
              <a:rPr dirty="0" spc="204"/>
              <a:t> </a:t>
            </a:r>
            <a:r>
              <a:rPr dirty="0" spc="-10"/>
              <a:t>“could”,</a:t>
            </a:r>
            <a:r>
              <a:rPr dirty="0" spc="200"/>
              <a:t> </a:t>
            </a:r>
            <a:r>
              <a:rPr dirty="0" spc="-10"/>
              <a:t>“should”, </a:t>
            </a:r>
            <a:r>
              <a:rPr dirty="0"/>
              <a:t>“expects”,</a:t>
            </a:r>
            <a:r>
              <a:rPr dirty="0" spc="240"/>
              <a:t> </a:t>
            </a:r>
            <a:r>
              <a:rPr dirty="0"/>
              <a:t>“plans”,</a:t>
            </a:r>
            <a:r>
              <a:rPr dirty="0" spc="204"/>
              <a:t> </a:t>
            </a:r>
            <a:r>
              <a:rPr dirty="0"/>
              <a:t>“anticipates”,</a:t>
            </a:r>
            <a:r>
              <a:rPr dirty="0" spc="220"/>
              <a:t> </a:t>
            </a:r>
            <a:r>
              <a:rPr dirty="0"/>
              <a:t>“believes”,</a:t>
            </a:r>
            <a:r>
              <a:rPr dirty="0" spc="225"/>
              <a:t> </a:t>
            </a:r>
            <a:r>
              <a:rPr dirty="0"/>
              <a:t>“estimates”,</a:t>
            </a:r>
            <a:r>
              <a:rPr dirty="0" spc="195"/>
              <a:t> </a:t>
            </a:r>
            <a:r>
              <a:rPr dirty="0"/>
              <a:t>“predicts”,</a:t>
            </a:r>
            <a:r>
              <a:rPr dirty="0" spc="190"/>
              <a:t> </a:t>
            </a:r>
            <a:r>
              <a:rPr dirty="0"/>
              <a:t>“projects”,</a:t>
            </a:r>
            <a:r>
              <a:rPr dirty="0" spc="229"/>
              <a:t> </a:t>
            </a:r>
            <a:r>
              <a:rPr dirty="0"/>
              <a:t>“thinks”,</a:t>
            </a:r>
            <a:r>
              <a:rPr dirty="0" spc="220"/>
              <a:t> </a:t>
            </a:r>
            <a:r>
              <a:rPr dirty="0" spc="-10"/>
              <a:t>“forecasts”, “guidance”,</a:t>
            </a:r>
            <a:r>
              <a:rPr dirty="0" spc="55"/>
              <a:t> </a:t>
            </a:r>
            <a:r>
              <a:rPr dirty="0"/>
              <a:t>“continue”,</a:t>
            </a:r>
            <a:r>
              <a:rPr dirty="0" spc="80"/>
              <a:t> </a:t>
            </a:r>
            <a:r>
              <a:rPr dirty="0" spc="-20"/>
              <a:t>“goal”,</a:t>
            </a:r>
            <a:r>
              <a:rPr dirty="0" spc="95"/>
              <a:t> </a:t>
            </a:r>
            <a:r>
              <a:rPr dirty="0"/>
              <a:t>“outlook”,</a:t>
            </a:r>
            <a:r>
              <a:rPr dirty="0" spc="65"/>
              <a:t> </a:t>
            </a:r>
            <a:r>
              <a:rPr dirty="0"/>
              <a:t>“potential,”</a:t>
            </a:r>
            <a:r>
              <a:rPr dirty="0" spc="45"/>
              <a:t> </a:t>
            </a:r>
            <a:r>
              <a:rPr dirty="0"/>
              <a:t>“prospect”</a:t>
            </a:r>
            <a:r>
              <a:rPr dirty="0" spc="95"/>
              <a:t> </a:t>
            </a:r>
            <a:r>
              <a:rPr dirty="0"/>
              <a:t>or</a:t>
            </a:r>
            <a:r>
              <a:rPr dirty="0" spc="55"/>
              <a:t> </a:t>
            </a:r>
            <a:r>
              <a:rPr dirty="0"/>
              <a:t>“target”,</a:t>
            </a:r>
            <a:r>
              <a:rPr dirty="0" spc="95"/>
              <a:t> </a:t>
            </a:r>
            <a:r>
              <a:rPr dirty="0"/>
              <a:t>or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40"/>
              <a:t> </a:t>
            </a:r>
            <a:r>
              <a:rPr dirty="0"/>
              <a:t>negative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60"/>
              <a:t> </a:t>
            </a:r>
            <a:r>
              <a:rPr dirty="0" spc="-10"/>
              <a:t>these </a:t>
            </a:r>
            <a:r>
              <a:rPr dirty="0" spc="60"/>
              <a:t>terms</a:t>
            </a:r>
            <a:r>
              <a:rPr dirty="0" spc="420"/>
              <a:t> </a:t>
            </a:r>
            <a:r>
              <a:rPr dirty="0"/>
              <a:t>or</a:t>
            </a:r>
            <a:r>
              <a:rPr dirty="0" spc="450"/>
              <a:t> </a:t>
            </a:r>
            <a:r>
              <a:rPr dirty="0"/>
              <a:t>other</a:t>
            </a:r>
            <a:r>
              <a:rPr dirty="0" spc="450"/>
              <a:t> </a:t>
            </a:r>
            <a:r>
              <a:rPr dirty="0"/>
              <a:t>comparable</a:t>
            </a:r>
            <a:r>
              <a:rPr dirty="0" spc="495"/>
              <a:t> </a:t>
            </a:r>
            <a:r>
              <a:rPr dirty="0"/>
              <a:t>terminology</a:t>
            </a:r>
            <a:r>
              <a:rPr dirty="0" spc="484"/>
              <a:t> </a:t>
            </a:r>
            <a:r>
              <a:rPr dirty="0"/>
              <a:t>are</a:t>
            </a:r>
            <a:r>
              <a:rPr dirty="0" spc="445"/>
              <a:t> </a:t>
            </a:r>
            <a:r>
              <a:rPr dirty="0"/>
              <a:t>intended</a:t>
            </a:r>
            <a:r>
              <a:rPr dirty="0" spc="434"/>
              <a:t> </a:t>
            </a:r>
            <a:r>
              <a:rPr dirty="0"/>
              <a:t>to</a:t>
            </a:r>
            <a:r>
              <a:rPr dirty="0" spc="490"/>
              <a:t> </a:t>
            </a:r>
            <a:r>
              <a:rPr dirty="0"/>
              <a:t>identify</a:t>
            </a:r>
            <a:r>
              <a:rPr dirty="0" spc="420"/>
              <a:t> </a:t>
            </a:r>
            <a:r>
              <a:rPr dirty="0"/>
              <a:t>forward-looking</a:t>
            </a:r>
            <a:r>
              <a:rPr dirty="0" spc="425"/>
              <a:t> </a:t>
            </a:r>
            <a:r>
              <a:rPr dirty="0" spc="-10"/>
              <a:t>statements, </a:t>
            </a:r>
            <a:r>
              <a:rPr dirty="0" spc="10"/>
              <a:t>although</a:t>
            </a:r>
            <a:r>
              <a:rPr dirty="0" spc="70"/>
              <a:t> </a:t>
            </a:r>
            <a:r>
              <a:rPr dirty="0" spc="10"/>
              <a:t>not</a:t>
            </a:r>
            <a:r>
              <a:rPr dirty="0" spc="80"/>
              <a:t> </a:t>
            </a:r>
            <a:r>
              <a:rPr dirty="0" spc="10"/>
              <a:t>all</a:t>
            </a:r>
            <a:r>
              <a:rPr dirty="0" spc="125"/>
              <a:t> </a:t>
            </a:r>
            <a:r>
              <a:rPr dirty="0" spc="10"/>
              <a:t>forward-looking</a:t>
            </a:r>
            <a:r>
              <a:rPr dirty="0" spc="35"/>
              <a:t> </a:t>
            </a:r>
            <a:r>
              <a:rPr dirty="0" spc="10"/>
              <a:t>statements</a:t>
            </a:r>
            <a:r>
              <a:rPr dirty="0" spc="95"/>
              <a:t> </a:t>
            </a:r>
            <a:r>
              <a:rPr dirty="0"/>
              <a:t>contain</a:t>
            </a:r>
            <a:r>
              <a:rPr dirty="0" spc="125"/>
              <a:t> </a:t>
            </a:r>
            <a:r>
              <a:rPr dirty="0" spc="10"/>
              <a:t>such</a:t>
            </a:r>
            <a:r>
              <a:rPr dirty="0" spc="114"/>
              <a:t> </a:t>
            </a:r>
            <a:r>
              <a:rPr dirty="0" spc="10"/>
              <a:t>words</a:t>
            </a:r>
            <a:r>
              <a:rPr dirty="0" spc="45"/>
              <a:t> </a:t>
            </a:r>
            <a:r>
              <a:rPr dirty="0" spc="10"/>
              <a:t>or</a:t>
            </a:r>
            <a:r>
              <a:rPr dirty="0" spc="65"/>
              <a:t> </a:t>
            </a:r>
            <a:r>
              <a:rPr dirty="0" spc="10"/>
              <a:t>expressions.</a:t>
            </a:r>
            <a:r>
              <a:rPr dirty="0" spc="114"/>
              <a:t> </a:t>
            </a:r>
            <a:r>
              <a:rPr dirty="0" spc="10"/>
              <a:t>Such</a:t>
            </a:r>
            <a:r>
              <a:rPr dirty="0" spc="45"/>
              <a:t> </a:t>
            </a:r>
            <a:r>
              <a:rPr dirty="0" spc="10"/>
              <a:t>forward-</a:t>
            </a:r>
            <a:r>
              <a:rPr dirty="0" spc="-10"/>
              <a:t>looking </a:t>
            </a:r>
            <a:r>
              <a:rPr dirty="0"/>
              <a:t>statements</a:t>
            </a:r>
            <a:r>
              <a:rPr dirty="0" spc="300"/>
              <a:t> </a:t>
            </a:r>
            <a:r>
              <a:rPr dirty="0"/>
              <a:t>include,</a:t>
            </a:r>
            <a:r>
              <a:rPr dirty="0" spc="300"/>
              <a:t> </a:t>
            </a:r>
            <a:r>
              <a:rPr dirty="0"/>
              <a:t>but</a:t>
            </a:r>
            <a:r>
              <a:rPr dirty="0" spc="335"/>
              <a:t> </a:t>
            </a:r>
            <a:r>
              <a:rPr dirty="0"/>
              <a:t>are</a:t>
            </a:r>
            <a:r>
              <a:rPr dirty="0" spc="280"/>
              <a:t> </a:t>
            </a:r>
            <a:r>
              <a:rPr dirty="0"/>
              <a:t>not</a:t>
            </a:r>
            <a:r>
              <a:rPr dirty="0" spc="300"/>
              <a:t> </a:t>
            </a:r>
            <a:r>
              <a:rPr dirty="0"/>
              <a:t>limited</a:t>
            </a:r>
            <a:r>
              <a:rPr dirty="0" spc="270"/>
              <a:t> </a:t>
            </a:r>
            <a:r>
              <a:rPr dirty="0"/>
              <a:t>to:</a:t>
            </a:r>
            <a:r>
              <a:rPr dirty="0" spc="315"/>
              <a:t> </a:t>
            </a:r>
            <a:r>
              <a:rPr dirty="0"/>
              <a:t>statements</a:t>
            </a:r>
            <a:r>
              <a:rPr dirty="0" spc="285"/>
              <a:t> </a:t>
            </a:r>
            <a:r>
              <a:rPr dirty="0"/>
              <a:t>about</a:t>
            </a:r>
            <a:r>
              <a:rPr dirty="0" spc="340"/>
              <a:t> </a:t>
            </a:r>
            <a:r>
              <a:rPr dirty="0"/>
              <a:t>Ormat</a:t>
            </a:r>
            <a:r>
              <a:rPr dirty="0" spc="310"/>
              <a:t> </a:t>
            </a:r>
            <a:r>
              <a:rPr dirty="0"/>
              <a:t>Technologies,</a:t>
            </a:r>
            <a:r>
              <a:rPr dirty="0" spc="305"/>
              <a:t> </a:t>
            </a:r>
            <a:r>
              <a:rPr dirty="0"/>
              <a:t>Inc.’s</a:t>
            </a:r>
            <a:r>
              <a:rPr dirty="0" spc="330"/>
              <a:t> </a:t>
            </a:r>
            <a:r>
              <a:rPr dirty="0"/>
              <a:t>and</a:t>
            </a:r>
            <a:r>
              <a:rPr dirty="0" spc="250"/>
              <a:t> </a:t>
            </a:r>
            <a:r>
              <a:rPr dirty="0" spc="30"/>
              <a:t>its </a:t>
            </a:r>
            <a:r>
              <a:rPr dirty="0"/>
              <a:t>affiliates’</a:t>
            </a:r>
            <a:r>
              <a:rPr dirty="0" spc="204"/>
              <a:t> </a:t>
            </a:r>
            <a:r>
              <a:rPr dirty="0"/>
              <a:t>(“Ormat”)</a:t>
            </a:r>
            <a:r>
              <a:rPr dirty="0" spc="225"/>
              <a:t> </a:t>
            </a:r>
            <a:r>
              <a:rPr dirty="0"/>
              <a:t>business</a:t>
            </a:r>
            <a:r>
              <a:rPr dirty="0" spc="250"/>
              <a:t> </a:t>
            </a:r>
            <a:r>
              <a:rPr dirty="0"/>
              <a:t>strategy;</a:t>
            </a:r>
            <a:r>
              <a:rPr dirty="0" spc="254"/>
              <a:t> </a:t>
            </a:r>
            <a:r>
              <a:rPr dirty="0"/>
              <a:t>statements</a:t>
            </a:r>
            <a:r>
              <a:rPr dirty="0" spc="204"/>
              <a:t> </a:t>
            </a:r>
            <a:r>
              <a:rPr dirty="0"/>
              <a:t>about</a:t>
            </a:r>
            <a:r>
              <a:rPr dirty="0" spc="275"/>
              <a:t> </a:t>
            </a:r>
            <a:r>
              <a:rPr dirty="0"/>
              <a:t>Ormat’s</a:t>
            </a:r>
            <a:r>
              <a:rPr dirty="0" spc="200"/>
              <a:t> </a:t>
            </a:r>
            <a:r>
              <a:rPr dirty="0"/>
              <a:t>competitive</a:t>
            </a:r>
            <a:r>
              <a:rPr dirty="0" spc="229"/>
              <a:t> </a:t>
            </a:r>
            <a:r>
              <a:rPr dirty="0"/>
              <a:t>strengths;</a:t>
            </a:r>
            <a:r>
              <a:rPr dirty="0" spc="254"/>
              <a:t> </a:t>
            </a:r>
            <a:r>
              <a:rPr dirty="0" spc="-10"/>
              <a:t>statements </a:t>
            </a:r>
            <a:r>
              <a:rPr dirty="0"/>
              <a:t>about</a:t>
            </a:r>
            <a:r>
              <a:rPr dirty="0" spc="210"/>
              <a:t>  </a:t>
            </a:r>
            <a:r>
              <a:rPr dirty="0"/>
              <a:t>Ormat’s</a:t>
            </a:r>
            <a:r>
              <a:rPr dirty="0" spc="180"/>
              <a:t>  </a:t>
            </a:r>
            <a:r>
              <a:rPr dirty="0"/>
              <a:t>development</a:t>
            </a:r>
            <a:r>
              <a:rPr dirty="0" spc="180"/>
              <a:t>  </a:t>
            </a:r>
            <a:r>
              <a:rPr dirty="0"/>
              <a:t>and</a:t>
            </a:r>
            <a:r>
              <a:rPr dirty="0" spc="170"/>
              <a:t>  </a:t>
            </a:r>
            <a:r>
              <a:rPr dirty="0"/>
              <a:t>operation</a:t>
            </a:r>
            <a:r>
              <a:rPr dirty="0" spc="175"/>
              <a:t>  </a:t>
            </a:r>
            <a:r>
              <a:rPr dirty="0"/>
              <a:t>of</a:t>
            </a:r>
            <a:r>
              <a:rPr dirty="0" spc="180"/>
              <a:t>  </a:t>
            </a:r>
            <a:r>
              <a:rPr dirty="0"/>
              <a:t>electricity</a:t>
            </a:r>
            <a:r>
              <a:rPr dirty="0" spc="170"/>
              <a:t>  </a:t>
            </a:r>
            <a:r>
              <a:rPr dirty="0"/>
              <a:t>generation,</a:t>
            </a:r>
            <a:r>
              <a:rPr dirty="0" spc="210"/>
              <a:t>  </a:t>
            </a:r>
            <a:r>
              <a:rPr dirty="0"/>
              <a:t>storage</a:t>
            </a:r>
            <a:r>
              <a:rPr dirty="0" spc="204"/>
              <a:t>  </a:t>
            </a:r>
            <a:r>
              <a:rPr dirty="0"/>
              <a:t>and</a:t>
            </a:r>
            <a:r>
              <a:rPr dirty="0" spc="165"/>
              <a:t>  </a:t>
            </a:r>
            <a:r>
              <a:rPr dirty="0" spc="-10"/>
              <a:t>energy </a:t>
            </a:r>
            <a:r>
              <a:rPr dirty="0" spc="10"/>
              <a:t>management</a:t>
            </a:r>
            <a:r>
              <a:rPr dirty="0" spc="140"/>
              <a:t> </a:t>
            </a:r>
            <a:r>
              <a:rPr dirty="0" spc="10"/>
              <a:t>assets,</a:t>
            </a:r>
            <a:r>
              <a:rPr dirty="0" spc="110"/>
              <a:t> </a:t>
            </a:r>
            <a:r>
              <a:rPr dirty="0" spc="10"/>
              <a:t>including</a:t>
            </a:r>
            <a:r>
              <a:rPr dirty="0" spc="150"/>
              <a:t> </a:t>
            </a:r>
            <a:r>
              <a:rPr dirty="0" spc="10"/>
              <a:t>distributed</a:t>
            </a:r>
            <a:r>
              <a:rPr dirty="0" spc="80"/>
              <a:t> </a:t>
            </a:r>
            <a:r>
              <a:rPr dirty="0" spc="10"/>
              <a:t>energy</a:t>
            </a:r>
            <a:r>
              <a:rPr dirty="0" spc="130"/>
              <a:t> </a:t>
            </a:r>
            <a:r>
              <a:rPr dirty="0" spc="10"/>
              <a:t>resources;</a:t>
            </a:r>
            <a:r>
              <a:rPr dirty="0" spc="150"/>
              <a:t> </a:t>
            </a:r>
            <a:r>
              <a:rPr dirty="0" spc="10"/>
              <a:t>statements</a:t>
            </a:r>
            <a:r>
              <a:rPr dirty="0" spc="140"/>
              <a:t> </a:t>
            </a:r>
            <a:r>
              <a:rPr dirty="0" spc="10"/>
              <a:t>about</a:t>
            </a:r>
            <a:r>
              <a:rPr dirty="0" spc="170"/>
              <a:t> </a:t>
            </a:r>
            <a:r>
              <a:rPr dirty="0" spc="10"/>
              <a:t>Ormat’s</a:t>
            </a:r>
            <a:r>
              <a:rPr dirty="0" spc="110"/>
              <a:t> </a:t>
            </a:r>
            <a:r>
              <a:rPr dirty="0" spc="10"/>
              <a:t>other</a:t>
            </a:r>
            <a:r>
              <a:rPr dirty="0" spc="120"/>
              <a:t> </a:t>
            </a:r>
            <a:r>
              <a:rPr dirty="0" spc="-10"/>
              <a:t>plans, </a:t>
            </a:r>
            <a:r>
              <a:rPr dirty="0"/>
              <a:t>expectations,</a:t>
            </a:r>
            <a:r>
              <a:rPr dirty="0" spc="375"/>
              <a:t> </a:t>
            </a:r>
            <a:r>
              <a:rPr dirty="0"/>
              <a:t>objectives</a:t>
            </a:r>
            <a:r>
              <a:rPr dirty="0" spc="365"/>
              <a:t> </a:t>
            </a:r>
            <a:r>
              <a:rPr dirty="0"/>
              <a:t>and</a:t>
            </a:r>
            <a:r>
              <a:rPr dirty="0" spc="330"/>
              <a:t> </a:t>
            </a:r>
            <a:r>
              <a:rPr dirty="0"/>
              <a:t>targets;</a:t>
            </a:r>
            <a:r>
              <a:rPr dirty="0" spc="395"/>
              <a:t> </a:t>
            </a:r>
            <a:r>
              <a:rPr dirty="0"/>
              <a:t>statements</a:t>
            </a:r>
            <a:r>
              <a:rPr dirty="0" spc="385"/>
              <a:t> </a:t>
            </a:r>
            <a:r>
              <a:rPr dirty="0"/>
              <a:t>about</a:t>
            </a:r>
            <a:r>
              <a:rPr dirty="0" spc="415"/>
              <a:t> </a:t>
            </a:r>
            <a:r>
              <a:rPr dirty="0"/>
              <a:t>Ormat’s</a:t>
            </a:r>
            <a:r>
              <a:rPr dirty="0" spc="350"/>
              <a:t> </a:t>
            </a:r>
            <a:r>
              <a:rPr dirty="0"/>
              <a:t>views</a:t>
            </a:r>
            <a:r>
              <a:rPr dirty="0" spc="345"/>
              <a:t> </a:t>
            </a:r>
            <a:r>
              <a:rPr dirty="0"/>
              <a:t>on</a:t>
            </a:r>
            <a:r>
              <a:rPr dirty="0" spc="345"/>
              <a:t> </a:t>
            </a:r>
            <a:r>
              <a:rPr dirty="0"/>
              <a:t>market</a:t>
            </a:r>
            <a:r>
              <a:rPr dirty="0" spc="375"/>
              <a:t> </a:t>
            </a:r>
            <a:r>
              <a:rPr dirty="0"/>
              <a:t>and</a:t>
            </a:r>
            <a:r>
              <a:rPr dirty="0" spc="330"/>
              <a:t> </a:t>
            </a:r>
            <a:r>
              <a:rPr dirty="0" spc="-10"/>
              <a:t>industry </a:t>
            </a:r>
            <a:r>
              <a:rPr dirty="0"/>
              <a:t>developments</a:t>
            </a:r>
            <a:r>
              <a:rPr dirty="0" spc="114"/>
              <a:t> </a:t>
            </a:r>
            <a:r>
              <a:rPr dirty="0"/>
              <a:t>and</a:t>
            </a:r>
            <a:r>
              <a:rPr dirty="0" spc="40"/>
              <a:t> </a:t>
            </a:r>
            <a:r>
              <a:rPr dirty="0"/>
              <a:t>economic</a:t>
            </a:r>
            <a:r>
              <a:rPr dirty="0" spc="105"/>
              <a:t> </a:t>
            </a:r>
            <a:r>
              <a:rPr dirty="0"/>
              <a:t>conditions,</a:t>
            </a:r>
            <a:r>
              <a:rPr dirty="0" spc="135"/>
              <a:t> </a:t>
            </a:r>
            <a:r>
              <a:rPr dirty="0"/>
              <a:t>and</a:t>
            </a:r>
            <a:r>
              <a:rPr dirty="0" spc="50"/>
              <a:t> </a:t>
            </a:r>
            <a:r>
              <a:rPr dirty="0"/>
              <a:t>the</a:t>
            </a:r>
            <a:r>
              <a:rPr dirty="0" spc="60"/>
              <a:t> </a:t>
            </a:r>
            <a:r>
              <a:rPr dirty="0"/>
              <a:t>growth</a:t>
            </a:r>
            <a:r>
              <a:rPr dirty="0" spc="95"/>
              <a:t> </a:t>
            </a:r>
            <a:r>
              <a:rPr dirty="0"/>
              <a:t>of</a:t>
            </a:r>
            <a:r>
              <a:rPr dirty="0" spc="85"/>
              <a:t> </a:t>
            </a:r>
            <a:r>
              <a:rPr dirty="0"/>
              <a:t>the</a:t>
            </a:r>
            <a:r>
              <a:rPr dirty="0" spc="60"/>
              <a:t> </a:t>
            </a:r>
            <a:r>
              <a:rPr dirty="0"/>
              <a:t>markets</a:t>
            </a:r>
            <a:r>
              <a:rPr dirty="0" spc="125"/>
              <a:t> </a:t>
            </a:r>
            <a:r>
              <a:rPr dirty="0" spc="65"/>
              <a:t>in</a:t>
            </a:r>
            <a:r>
              <a:rPr dirty="0" spc="80"/>
              <a:t> </a:t>
            </a:r>
            <a:r>
              <a:rPr dirty="0"/>
              <a:t>which</a:t>
            </a:r>
            <a:r>
              <a:rPr dirty="0" spc="130"/>
              <a:t> </a:t>
            </a:r>
            <a:r>
              <a:rPr dirty="0"/>
              <a:t>Ormat</a:t>
            </a:r>
            <a:r>
              <a:rPr dirty="0" spc="105"/>
              <a:t> </a:t>
            </a:r>
            <a:r>
              <a:rPr dirty="0"/>
              <a:t>conducts</a:t>
            </a:r>
            <a:r>
              <a:rPr dirty="0" spc="60"/>
              <a:t> </a:t>
            </a:r>
            <a:r>
              <a:rPr dirty="0" spc="30"/>
              <a:t>its </a:t>
            </a:r>
            <a:r>
              <a:rPr dirty="0"/>
              <a:t>business;</a:t>
            </a:r>
            <a:r>
              <a:rPr dirty="0" spc="114"/>
              <a:t> </a:t>
            </a:r>
            <a:r>
              <a:rPr dirty="0"/>
              <a:t>and</a:t>
            </a:r>
            <a:r>
              <a:rPr dirty="0" spc="35"/>
              <a:t> </a:t>
            </a:r>
            <a:r>
              <a:rPr dirty="0"/>
              <a:t>statements</a:t>
            </a:r>
            <a:r>
              <a:rPr dirty="0" spc="105"/>
              <a:t> </a:t>
            </a:r>
            <a:r>
              <a:rPr dirty="0"/>
              <a:t>about</a:t>
            </a:r>
            <a:r>
              <a:rPr dirty="0" spc="140"/>
              <a:t> </a:t>
            </a:r>
            <a:r>
              <a:rPr dirty="0"/>
              <a:t>the</a:t>
            </a:r>
            <a:r>
              <a:rPr dirty="0" spc="50"/>
              <a:t> </a:t>
            </a:r>
            <a:r>
              <a:rPr dirty="0"/>
              <a:t>growth</a:t>
            </a:r>
            <a:r>
              <a:rPr dirty="0" spc="95"/>
              <a:t> </a:t>
            </a:r>
            <a:r>
              <a:rPr dirty="0"/>
              <a:t>and</a:t>
            </a:r>
            <a:r>
              <a:rPr dirty="0" spc="30"/>
              <a:t> </a:t>
            </a:r>
            <a:r>
              <a:rPr dirty="0"/>
              <a:t>diversification</a:t>
            </a:r>
            <a:r>
              <a:rPr dirty="0" spc="140"/>
              <a:t> </a:t>
            </a:r>
            <a:r>
              <a:rPr dirty="0"/>
              <a:t>of</a:t>
            </a:r>
            <a:r>
              <a:rPr dirty="0" spc="75"/>
              <a:t> </a:t>
            </a:r>
            <a:r>
              <a:rPr dirty="0"/>
              <a:t>Ormat’s</a:t>
            </a:r>
            <a:r>
              <a:rPr dirty="0" spc="65"/>
              <a:t> </a:t>
            </a:r>
            <a:r>
              <a:rPr dirty="0"/>
              <a:t>customer</a:t>
            </a:r>
            <a:r>
              <a:rPr dirty="0" spc="130"/>
              <a:t> </a:t>
            </a:r>
            <a:r>
              <a:rPr dirty="0" spc="-10"/>
              <a:t>base</a:t>
            </a:r>
            <a:r>
              <a:rPr dirty="0" spc="65"/>
              <a:t> </a:t>
            </a:r>
            <a:r>
              <a:rPr dirty="0"/>
              <a:t>and</a:t>
            </a:r>
            <a:r>
              <a:rPr dirty="0" spc="40"/>
              <a:t> </a:t>
            </a:r>
            <a:r>
              <a:rPr dirty="0" spc="-10"/>
              <a:t>Ormat’s </a:t>
            </a:r>
            <a:r>
              <a:rPr dirty="0"/>
              <a:t>future</a:t>
            </a:r>
            <a:r>
              <a:rPr dirty="0" spc="285"/>
              <a:t> </a:t>
            </a:r>
            <a:r>
              <a:rPr dirty="0"/>
              <a:t>revenues,</a:t>
            </a:r>
            <a:r>
              <a:rPr dirty="0" spc="345"/>
              <a:t> </a:t>
            </a:r>
            <a:r>
              <a:rPr dirty="0"/>
              <a:t>expenses,</a:t>
            </a:r>
            <a:r>
              <a:rPr dirty="0" spc="315"/>
              <a:t> </a:t>
            </a:r>
            <a:r>
              <a:rPr dirty="0"/>
              <a:t>earnings,</a:t>
            </a:r>
            <a:r>
              <a:rPr dirty="0" spc="320"/>
              <a:t> </a:t>
            </a:r>
            <a:r>
              <a:rPr dirty="0"/>
              <a:t>capital</a:t>
            </a:r>
            <a:r>
              <a:rPr dirty="0" spc="315"/>
              <a:t> </a:t>
            </a:r>
            <a:r>
              <a:rPr dirty="0"/>
              <a:t>expenditures,</a:t>
            </a:r>
            <a:r>
              <a:rPr dirty="0" spc="290"/>
              <a:t> </a:t>
            </a:r>
            <a:r>
              <a:rPr dirty="0"/>
              <a:t>regional</a:t>
            </a:r>
            <a:r>
              <a:rPr dirty="0" spc="335"/>
              <a:t> </a:t>
            </a:r>
            <a:r>
              <a:rPr dirty="0"/>
              <a:t>market</a:t>
            </a:r>
            <a:r>
              <a:rPr dirty="0" spc="300"/>
              <a:t> </a:t>
            </a:r>
            <a:r>
              <a:rPr dirty="0"/>
              <a:t>penetration,</a:t>
            </a:r>
            <a:r>
              <a:rPr dirty="0" spc="365"/>
              <a:t> </a:t>
            </a:r>
            <a:r>
              <a:rPr dirty="0"/>
              <a:t>ability</a:t>
            </a:r>
            <a:r>
              <a:rPr dirty="0" spc="345"/>
              <a:t> </a:t>
            </a:r>
            <a:r>
              <a:rPr dirty="0" spc="-25"/>
              <a:t>to</a:t>
            </a:r>
            <a:r>
              <a:rPr dirty="0"/>
              <a:t> capitalize</a:t>
            </a:r>
            <a:r>
              <a:rPr dirty="0" spc="165"/>
              <a:t> </a:t>
            </a:r>
            <a:r>
              <a:rPr dirty="0"/>
              <a:t>on</a:t>
            </a:r>
            <a:r>
              <a:rPr dirty="0" spc="110"/>
              <a:t> </a:t>
            </a:r>
            <a:r>
              <a:rPr dirty="0"/>
              <a:t>increased</a:t>
            </a:r>
            <a:r>
              <a:rPr dirty="0" spc="125"/>
              <a:t> </a:t>
            </a:r>
            <a:r>
              <a:rPr dirty="0"/>
              <a:t>demand,</a:t>
            </a:r>
            <a:r>
              <a:rPr dirty="0" spc="120"/>
              <a:t> </a:t>
            </a:r>
            <a:r>
              <a:rPr dirty="0"/>
              <a:t>electricity</a:t>
            </a:r>
            <a:r>
              <a:rPr dirty="0" spc="114"/>
              <a:t> </a:t>
            </a:r>
            <a:r>
              <a:rPr dirty="0"/>
              <a:t>generation,</a:t>
            </a:r>
            <a:r>
              <a:rPr dirty="0" spc="185"/>
              <a:t> </a:t>
            </a:r>
            <a:r>
              <a:rPr dirty="0"/>
              <a:t>and</a:t>
            </a:r>
            <a:r>
              <a:rPr dirty="0" spc="95"/>
              <a:t> </a:t>
            </a:r>
            <a:r>
              <a:rPr dirty="0"/>
              <a:t>other</a:t>
            </a:r>
            <a:r>
              <a:rPr dirty="0" spc="130"/>
              <a:t> </a:t>
            </a:r>
            <a:r>
              <a:rPr dirty="0"/>
              <a:t>operational</a:t>
            </a:r>
            <a:r>
              <a:rPr dirty="0" spc="165"/>
              <a:t> </a:t>
            </a:r>
            <a:r>
              <a:rPr dirty="0"/>
              <a:t>performance</a:t>
            </a:r>
            <a:r>
              <a:rPr dirty="0" spc="110"/>
              <a:t> </a:t>
            </a:r>
            <a:r>
              <a:rPr dirty="0" spc="-10"/>
              <a:t>metrics, </a:t>
            </a:r>
            <a:r>
              <a:rPr dirty="0"/>
              <a:t>including</a:t>
            </a:r>
            <a:r>
              <a:rPr dirty="0" spc="245"/>
              <a:t> </a:t>
            </a:r>
            <a:r>
              <a:rPr dirty="0"/>
              <a:t>statements</a:t>
            </a:r>
            <a:r>
              <a:rPr dirty="0" spc="225"/>
              <a:t> </a:t>
            </a:r>
            <a:r>
              <a:rPr dirty="0"/>
              <a:t>about</a:t>
            </a:r>
            <a:r>
              <a:rPr dirty="0" spc="265"/>
              <a:t> </a:t>
            </a:r>
            <a:r>
              <a:rPr dirty="0"/>
              <a:t>“target”</a:t>
            </a:r>
            <a:r>
              <a:rPr dirty="0" spc="250"/>
              <a:t> </a:t>
            </a:r>
            <a:r>
              <a:rPr dirty="0"/>
              <a:t>or</a:t>
            </a:r>
            <a:r>
              <a:rPr dirty="0" spc="200"/>
              <a:t> </a:t>
            </a:r>
            <a:r>
              <a:rPr dirty="0"/>
              <a:t>“targeted”</a:t>
            </a:r>
            <a:r>
              <a:rPr dirty="0" spc="195"/>
              <a:t> </a:t>
            </a:r>
            <a:r>
              <a:rPr dirty="0"/>
              <a:t>amounts</a:t>
            </a:r>
            <a:r>
              <a:rPr dirty="0" spc="229"/>
              <a:t> </a:t>
            </a:r>
            <a:r>
              <a:rPr dirty="0"/>
              <a:t>for</a:t>
            </a:r>
            <a:r>
              <a:rPr dirty="0" spc="270"/>
              <a:t> </a:t>
            </a:r>
            <a:r>
              <a:rPr dirty="0"/>
              <a:t>2028</a:t>
            </a:r>
            <a:r>
              <a:rPr dirty="0" spc="220"/>
              <a:t> </a:t>
            </a:r>
            <a:r>
              <a:rPr dirty="0"/>
              <a:t>growth</a:t>
            </a:r>
            <a:r>
              <a:rPr dirty="0" spc="225"/>
              <a:t> </a:t>
            </a:r>
            <a:r>
              <a:rPr dirty="0"/>
              <a:t>(MW)</a:t>
            </a:r>
            <a:r>
              <a:rPr dirty="0" spc="180"/>
              <a:t> </a:t>
            </a:r>
            <a:r>
              <a:rPr dirty="0"/>
              <a:t>metrics</a:t>
            </a:r>
            <a:r>
              <a:rPr dirty="0" spc="260"/>
              <a:t> </a:t>
            </a:r>
            <a:r>
              <a:rPr dirty="0"/>
              <a:t>such</a:t>
            </a:r>
            <a:r>
              <a:rPr dirty="0" spc="254"/>
              <a:t> </a:t>
            </a:r>
            <a:r>
              <a:rPr dirty="0" spc="-25"/>
              <a:t>as</a:t>
            </a:r>
            <a:r>
              <a:rPr dirty="0"/>
              <a:t> growth</a:t>
            </a:r>
            <a:r>
              <a:rPr dirty="0" spc="260"/>
              <a:t> </a:t>
            </a:r>
            <a:r>
              <a:rPr dirty="0"/>
              <a:t>(MW),</a:t>
            </a:r>
            <a:r>
              <a:rPr dirty="0" spc="285"/>
              <a:t> </a:t>
            </a:r>
            <a:r>
              <a:rPr dirty="0"/>
              <a:t>adjusted</a:t>
            </a:r>
            <a:r>
              <a:rPr dirty="0" spc="225"/>
              <a:t> </a:t>
            </a:r>
            <a:r>
              <a:rPr dirty="0" spc="55"/>
              <a:t>EBITDA,</a:t>
            </a:r>
            <a:r>
              <a:rPr dirty="0" spc="290"/>
              <a:t> </a:t>
            </a:r>
            <a:r>
              <a:rPr dirty="0"/>
              <a:t>portfolio</a:t>
            </a:r>
            <a:r>
              <a:rPr dirty="0" spc="229"/>
              <a:t> </a:t>
            </a:r>
            <a:r>
              <a:rPr dirty="0"/>
              <a:t>growth</a:t>
            </a:r>
            <a:r>
              <a:rPr dirty="0" spc="260"/>
              <a:t> </a:t>
            </a:r>
            <a:r>
              <a:rPr dirty="0"/>
              <a:t>and</a:t>
            </a:r>
            <a:r>
              <a:rPr dirty="0" spc="215"/>
              <a:t> </a:t>
            </a:r>
            <a:r>
              <a:rPr dirty="0"/>
              <a:t>potential</a:t>
            </a:r>
            <a:r>
              <a:rPr dirty="0" spc="310"/>
              <a:t> </a:t>
            </a:r>
            <a:r>
              <a:rPr dirty="0"/>
              <a:t>and</a:t>
            </a:r>
            <a:r>
              <a:rPr dirty="0" spc="215"/>
              <a:t> </a:t>
            </a:r>
            <a:r>
              <a:rPr dirty="0"/>
              <a:t>planned</a:t>
            </a:r>
            <a:r>
              <a:rPr dirty="0" spc="280"/>
              <a:t> </a:t>
            </a:r>
            <a:r>
              <a:rPr dirty="0"/>
              <a:t>capacity</a:t>
            </a:r>
            <a:r>
              <a:rPr dirty="0" spc="265"/>
              <a:t> </a:t>
            </a:r>
            <a:r>
              <a:rPr dirty="0"/>
              <a:t>(MW),</a:t>
            </a:r>
            <a:r>
              <a:rPr dirty="0" spc="285"/>
              <a:t> </a:t>
            </a:r>
            <a:r>
              <a:rPr dirty="0" spc="-25"/>
              <a:t>and</a:t>
            </a:r>
            <a:r>
              <a:rPr dirty="0" spc="10"/>
              <a:t> statement</a:t>
            </a:r>
            <a:r>
              <a:rPr dirty="0" spc="70"/>
              <a:t> </a:t>
            </a:r>
            <a:r>
              <a:rPr dirty="0" spc="10"/>
              <a:t>regarding</a:t>
            </a:r>
            <a:r>
              <a:rPr dirty="0" spc="100"/>
              <a:t> </a:t>
            </a:r>
            <a:r>
              <a:rPr dirty="0" spc="10"/>
              <a:t>Ormat’s</a:t>
            </a:r>
            <a:r>
              <a:rPr dirty="0" spc="60"/>
              <a:t> </a:t>
            </a:r>
            <a:r>
              <a:rPr dirty="0" spc="50"/>
              <a:t>ESG</a:t>
            </a:r>
            <a:r>
              <a:rPr dirty="0" spc="55"/>
              <a:t> </a:t>
            </a:r>
            <a:r>
              <a:rPr dirty="0" spc="10"/>
              <a:t>plans,</a:t>
            </a:r>
            <a:r>
              <a:rPr dirty="0" spc="80"/>
              <a:t> </a:t>
            </a:r>
            <a:r>
              <a:rPr dirty="0" spc="10"/>
              <a:t>initiatives,</a:t>
            </a:r>
            <a:r>
              <a:rPr dirty="0" spc="105"/>
              <a:t> </a:t>
            </a:r>
            <a:r>
              <a:rPr dirty="0" spc="10"/>
              <a:t>projections,</a:t>
            </a:r>
            <a:r>
              <a:rPr dirty="0" spc="105"/>
              <a:t> </a:t>
            </a:r>
            <a:r>
              <a:rPr dirty="0" spc="10"/>
              <a:t>goals,</a:t>
            </a:r>
            <a:r>
              <a:rPr dirty="0" spc="145"/>
              <a:t> </a:t>
            </a:r>
            <a:r>
              <a:rPr dirty="0" spc="10"/>
              <a:t>commitments,</a:t>
            </a:r>
            <a:r>
              <a:rPr dirty="0" spc="120"/>
              <a:t> </a:t>
            </a:r>
            <a:r>
              <a:rPr dirty="0"/>
              <a:t>expectations</a:t>
            </a:r>
            <a:r>
              <a:rPr dirty="0" spc="55"/>
              <a:t> </a:t>
            </a:r>
            <a:r>
              <a:rPr dirty="0" spc="-25"/>
              <a:t>or</a:t>
            </a:r>
            <a:r>
              <a:rPr dirty="0"/>
              <a:t> prospects,</a:t>
            </a:r>
            <a:r>
              <a:rPr dirty="0" spc="50"/>
              <a:t> </a:t>
            </a:r>
            <a:r>
              <a:rPr dirty="0"/>
              <a:t>among</a:t>
            </a:r>
            <a:r>
              <a:rPr dirty="0" spc="20"/>
              <a:t> </a:t>
            </a:r>
            <a:r>
              <a:rPr dirty="0" spc="-10"/>
              <a:t>others.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99744" y="4925105"/>
            <a:ext cx="5252085" cy="1247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5200"/>
              </a:lnSpc>
              <a:spcBef>
                <a:spcPts val="95"/>
              </a:spcBef>
            </a:pP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All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these</a:t>
            </a:r>
            <a:r>
              <a:rPr dirty="0" sz="800" spc="1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other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forward-looking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statements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made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during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course</a:t>
            </a:r>
            <a:r>
              <a:rPr dirty="0" sz="800" spc="1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this</a:t>
            </a:r>
            <a:r>
              <a:rPr dirty="0" sz="800" spc="1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presentation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1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made</a:t>
            </a:r>
            <a:r>
              <a:rPr dirty="0" sz="800" spc="1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only</a:t>
            </a:r>
            <a:r>
              <a:rPr dirty="0" sz="800" spc="1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1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1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1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date</a:t>
            </a:r>
            <a:r>
              <a:rPr dirty="0" sz="800" spc="1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hereof</a:t>
            </a:r>
            <a:r>
              <a:rPr dirty="0" sz="800" spc="20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1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800" spc="1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undertakes</a:t>
            </a:r>
            <a:r>
              <a:rPr dirty="0" sz="800" spc="1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</a:t>
            </a:r>
            <a:r>
              <a:rPr dirty="0" sz="800" spc="1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obligation</a:t>
            </a:r>
            <a:r>
              <a:rPr dirty="0" sz="800" spc="1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1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update</a:t>
            </a:r>
            <a:r>
              <a:rPr dirty="0" sz="800" spc="1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1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revise</a:t>
            </a:r>
            <a:r>
              <a:rPr dirty="0" sz="800" spc="1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any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forward-looking</a:t>
            </a:r>
            <a:r>
              <a:rPr dirty="0" sz="800" spc="4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statements,</a:t>
            </a:r>
            <a:r>
              <a:rPr dirty="0" sz="800" spc="150">
                <a:solidFill>
                  <a:srgbClr val="002854"/>
                </a:solidFill>
                <a:latin typeface="Century Gothic"/>
                <a:cs typeface="Century Gothic"/>
              </a:rPr>
              <a:t> 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whether</a:t>
            </a:r>
            <a:r>
              <a:rPr dirty="0" sz="800" spc="140">
                <a:solidFill>
                  <a:srgbClr val="002854"/>
                </a:solidFill>
                <a:latin typeface="Century Gothic"/>
                <a:cs typeface="Century Gothic"/>
              </a:rPr>
              <a:t> 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145">
                <a:solidFill>
                  <a:srgbClr val="002854"/>
                </a:solidFill>
                <a:latin typeface="Century Gothic"/>
                <a:cs typeface="Century Gothic"/>
              </a:rPr>
              <a:t> 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</a:t>
            </a:r>
            <a:r>
              <a:rPr dirty="0" sz="800" spc="4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result</a:t>
            </a:r>
            <a:r>
              <a:rPr dirty="0" sz="800" spc="135">
                <a:solidFill>
                  <a:srgbClr val="002854"/>
                </a:solidFill>
                <a:latin typeface="Century Gothic"/>
                <a:cs typeface="Century Gothic"/>
              </a:rPr>
              <a:t> 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4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new</a:t>
            </a:r>
            <a:r>
              <a:rPr dirty="0" sz="800" spc="4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information,</a:t>
            </a:r>
            <a:r>
              <a:rPr dirty="0" sz="800" spc="160">
                <a:solidFill>
                  <a:srgbClr val="002854"/>
                </a:solidFill>
                <a:latin typeface="Century Gothic"/>
                <a:cs typeface="Century Gothic"/>
              </a:rPr>
              <a:t> 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future</a:t>
            </a:r>
            <a:r>
              <a:rPr dirty="0" sz="800" spc="4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developments</a:t>
            </a:r>
            <a:r>
              <a:rPr dirty="0" sz="800" spc="4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otherwise,</a:t>
            </a:r>
            <a:r>
              <a:rPr dirty="0" sz="800" spc="3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except</a:t>
            </a:r>
            <a:r>
              <a:rPr dirty="0" sz="800" spc="3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3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required</a:t>
            </a:r>
            <a:r>
              <a:rPr dirty="0" sz="800" spc="3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by</a:t>
            </a:r>
            <a:r>
              <a:rPr dirty="0" sz="800" spc="3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law.</a:t>
            </a:r>
            <a:r>
              <a:rPr dirty="0" sz="800" spc="3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Forward-looking</a:t>
            </a:r>
            <a:r>
              <a:rPr dirty="0" sz="800" spc="3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statements</a:t>
            </a:r>
            <a:r>
              <a:rPr dirty="0" sz="800" spc="3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about</a:t>
            </a:r>
            <a:r>
              <a:rPr dirty="0" sz="800" spc="3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“target”</a:t>
            </a:r>
            <a:r>
              <a:rPr dirty="0" sz="800" spc="3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3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“targeted”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amounts</a:t>
            </a:r>
            <a:r>
              <a:rPr dirty="0" sz="800" spc="3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represent</a:t>
            </a:r>
            <a:r>
              <a:rPr dirty="0" sz="800" spc="2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current</a:t>
            </a:r>
            <a:r>
              <a:rPr dirty="0" sz="800" spc="2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goals</a:t>
            </a:r>
            <a:r>
              <a:rPr dirty="0" sz="800" spc="3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3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Ormat’s</a:t>
            </a:r>
            <a:r>
              <a:rPr dirty="0" sz="800" spc="2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management</a:t>
            </a:r>
            <a:r>
              <a:rPr dirty="0" sz="800" spc="3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2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2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neither</a:t>
            </a:r>
            <a:r>
              <a:rPr dirty="0" sz="800" spc="2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estimates</a:t>
            </a:r>
            <a:r>
              <a:rPr dirty="0" sz="800" spc="3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2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Ormat’s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actual</a:t>
            </a:r>
            <a:r>
              <a:rPr dirty="0" sz="800" spc="229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results</a:t>
            </a:r>
            <a:r>
              <a:rPr dirty="0" sz="800" spc="2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nor</a:t>
            </a:r>
            <a:r>
              <a:rPr dirty="0" sz="800" spc="2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financial</a:t>
            </a:r>
            <a:r>
              <a:rPr dirty="0" sz="800" spc="2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projections</a:t>
            </a:r>
            <a:r>
              <a:rPr dirty="0" sz="800" spc="1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1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forecasts</a:t>
            </a:r>
            <a:r>
              <a:rPr dirty="0" sz="800" spc="2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that</a:t>
            </a:r>
            <a:r>
              <a:rPr dirty="0" sz="800" spc="2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have</a:t>
            </a:r>
            <a:r>
              <a:rPr dirty="0" sz="800" spc="2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been</a:t>
            </a:r>
            <a:r>
              <a:rPr dirty="0" sz="800" spc="2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prepared</a:t>
            </a:r>
            <a:r>
              <a:rPr dirty="0" sz="800" spc="2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1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accordance</a:t>
            </a:r>
            <a:r>
              <a:rPr dirty="0" sz="800" spc="2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with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Securities</a:t>
            </a:r>
            <a:r>
              <a:rPr dirty="0" sz="800" spc="1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Exchange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Commission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(“SEC”)</a:t>
            </a:r>
            <a:r>
              <a:rPr dirty="0" sz="800" spc="1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rules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guidelines</a:t>
            </a:r>
            <a:r>
              <a:rPr dirty="0" sz="800" spc="1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adopted</a:t>
            </a:r>
            <a:r>
              <a:rPr dirty="0" sz="800" spc="1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by</a:t>
            </a:r>
            <a:r>
              <a:rPr dirty="0" sz="800" spc="1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American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Institute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 Certified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Public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Accountants.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77839" y="1446927"/>
            <a:ext cx="5252720" cy="15513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6350">
              <a:lnSpc>
                <a:spcPct val="125200"/>
              </a:lnSpc>
              <a:spcBef>
                <a:spcPts val="90"/>
              </a:spcBef>
            </a:pP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These</a:t>
            </a:r>
            <a:r>
              <a:rPr dirty="0" sz="800" spc="1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forward-looking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statements</a:t>
            </a:r>
            <a:r>
              <a:rPr dirty="0" sz="8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not</a:t>
            </a:r>
            <a:r>
              <a:rPr dirty="0" sz="8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intended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1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be</a:t>
            </a:r>
            <a:r>
              <a:rPr dirty="0" sz="800" spc="1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a</a:t>
            </a:r>
            <a:r>
              <a:rPr dirty="0" sz="800" spc="1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guarantee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1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future</a:t>
            </a:r>
            <a:r>
              <a:rPr dirty="0" sz="8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results,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but</a:t>
            </a:r>
            <a:r>
              <a:rPr dirty="0" sz="800" spc="1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instead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constitute</a:t>
            </a:r>
            <a:r>
              <a:rPr dirty="0" sz="800" spc="3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Ormat’s</a:t>
            </a:r>
            <a:r>
              <a:rPr dirty="0" sz="800" spc="3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current</a:t>
            </a:r>
            <a:r>
              <a:rPr dirty="0" sz="800" spc="2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expectations</a:t>
            </a:r>
            <a:r>
              <a:rPr dirty="0" sz="800" spc="2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based</a:t>
            </a:r>
            <a:r>
              <a:rPr dirty="0" sz="800" spc="3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on</a:t>
            </a:r>
            <a:r>
              <a:rPr dirty="0" sz="800" spc="2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assumptions</a:t>
            </a:r>
            <a:r>
              <a:rPr dirty="0" sz="800" spc="3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that</a:t>
            </a:r>
            <a:r>
              <a:rPr dirty="0" sz="800" spc="3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800" spc="3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currently</a:t>
            </a:r>
            <a:r>
              <a:rPr dirty="0" sz="800" spc="2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believes</a:t>
            </a:r>
            <a:r>
              <a:rPr dirty="0" sz="800" spc="3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 reasonable.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You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cautioned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not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place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undue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reliance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on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expectations,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projections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other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forward-looking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statements</a:t>
            </a:r>
            <a:r>
              <a:rPr dirty="0" sz="800" spc="1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made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during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course</a:t>
            </a:r>
            <a:r>
              <a:rPr dirty="0" sz="800" spc="1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this</a:t>
            </a:r>
            <a:r>
              <a:rPr dirty="0" sz="800" spc="1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presentation</a:t>
            </a:r>
            <a:r>
              <a:rPr dirty="0" sz="800" spc="1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1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actual</a:t>
            </a:r>
            <a:r>
              <a:rPr dirty="0" sz="800" spc="1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future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results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229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developments</a:t>
            </a:r>
            <a:r>
              <a:rPr dirty="0" sz="800" spc="2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may</a:t>
            </a:r>
            <a:r>
              <a:rPr dirty="0" sz="800" spc="2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differ</a:t>
            </a:r>
            <a:r>
              <a:rPr dirty="0" sz="800" spc="2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materially</a:t>
            </a:r>
            <a:r>
              <a:rPr dirty="0" sz="800" spc="2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from</a:t>
            </a:r>
            <a:r>
              <a:rPr dirty="0" sz="800" spc="2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such</a:t>
            </a:r>
            <a:r>
              <a:rPr dirty="0" sz="800" spc="3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expectations,</a:t>
            </a:r>
            <a:r>
              <a:rPr dirty="0" sz="800" spc="2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projections</a:t>
            </a:r>
            <a:r>
              <a:rPr dirty="0" sz="800" spc="2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229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forward-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looking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statements</a:t>
            </a:r>
            <a:r>
              <a:rPr dirty="0" sz="800" spc="2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due</a:t>
            </a:r>
            <a:r>
              <a:rPr dirty="0" sz="800" spc="2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2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</a:t>
            </a:r>
            <a:r>
              <a:rPr dirty="0" sz="800" spc="229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number</a:t>
            </a:r>
            <a:r>
              <a:rPr dirty="0" sz="800" spc="2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20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risks,</a:t>
            </a:r>
            <a:r>
              <a:rPr dirty="0" sz="800" spc="2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uncertainties</a:t>
            </a:r>
            <a:r>
              <a:rPr dirty="0" sz="800" spc="1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1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other</a:t>
            </a:r>
            <a:r>
              <a:rPr dirty="0" sz="800" spc="2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factors,</a:t>
            </a:r>
            <a:r>
              <a:rPr dirty="0" sz="800" spc="1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many</a:t>
            </a:r>
            <a:r>
              <a:rPr dirty="0" sz="800" spc="2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2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which</a:t>
            </a:r>
            <a:r>
              <a:rPr dirty="0" sz="800" spc="2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20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beyond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Ormat’s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control.</a:t>
            </a:r>
            <a:endParaRPr sz="800">
              <a:latin typeface="Century Gothic"/>
              <a:cs typeface="Century Gothic"/>
            </a:endParaRPr>
          </a:p>
          <a:p>
            <a:pPr algn="just" marL="12700" marR="5080">
              <a:lnSpc>
                <a:spcPts val="1200"/>
              </a:lnSpc>
              <a:spcBef>
                <a:spcPts val="80"/>
              </a:spcBef>
            </a:pP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These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risks,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uncertainties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and other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factors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include,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but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not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limited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to,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risks,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uncertainties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other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factors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described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Inc.'s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most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recent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Form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10-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K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subsequent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filings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filed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with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SEC.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77839" y="3132391"/>
            <a:ext cx="5252720" cy="2613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002854"/>
                </a:solidFill>
                <a:latin typeface="Verdana"/>
                <a:cs typeface="Verdana"/>
              </a:rPr>
              <a:t>NON-</a:t>
            </a:r>
            <a:r>
              <a:rPr dirty="0" sz="1050" b="1">
                <a:solidFill>
                  <a:srgbClr val="002854"/>
                </a:solidFill>
                <a:latin typeface="Verdana"/>
                <a:cs typeface="Verdana"/>
              </a:rPr>
              <a:t>GAAP</a:t>
            </a:r>
            <a:r>
              <a:rPr dirty="0" sz="1050" spc="-1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050" spc="-10" b="1">
                <a:solidFill>
                  <a:srgbClr val="002854"/>
                </a:solidFill>
                <a:latin typeface="Verdana"/>
                <a:cs typeface="Verdana"/>
              </a:rPr>
              <a:t>METRICS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ts val="1230"/>
              </a:lnSpc>
            </a:pPr>
            <a:r>
              <a:rPr dirty="0" sz="1050" spc="-60" b="1">
                <a:solidFill>
                  <a:srgbClr val="002854"/>
                </a:solidFill>
                <a:latin typeface="Verdana"/>
                <a:cs typeface="Verdana"/>
              </a:rPr>
              <a:t>RECONCILIATION</a:t>
            </a:r>
            <a:r>
              <a:rPr dirty="0" sz="1050" spc="-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050" b="1">
                <a:solidFill>
                  <a:srgbClr val="002854"/>
                </a:solidFill>
                <a:latin typeface="Verdana"/>
                <a:cs typeface="Verdana"/>
              </a:rPr>
              <a:t>TO</a:t>
            </a:r>
            <a:r>
              <a:rPr dirty="0" sz="1050" spc="-20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050" spc="-50" b="1">
                <a:solidFill>
                  <a:srgbClr val="002854"/>
                </a:solidFill>
                <a:latin typeface="Verdana"/>
                <a:cs typeface="Verdana"/>
              </a:rPr>
              <a:t>US</a:t>
            </a:r>
            <a:r>
              <a:rPr dirty="0" sz="1050" spc="-3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050" b="1">
                <a:solidFill>
                  <a:srgbClr val="002854"/>
                </a:solidFill>
                <a:latin typeface="Verdana"/>
                <a:cs typeface="Verdana"/>
              </a:rPr>
              <a:t>GAAP</a:t>
            </a:r>
            <a:r>
              <a:rPr dirty="0" sz="1050" spc="-7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050" spc="-65" b="1">
                <a:solidFill>
                  <a:srgbClr val="002854"/>
                </a:solidFill>
                <a:latin typeface="Verdana"/>
                <a:cs typeface="Verdana"/>
              </a:rPr>
              <a:t>FINANCIAL</a:t>
            </a:r>
            <a:r>
              <a:rPr dirty="0" sz="1050" spc="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050" spc="-10" b="1">
                <a:solidFill>
                  <a:srgbClr val="002854"/>
                </a:solidFill>
                <a:latin typeface="Verdana"/>
                <a:cs typeface="Verdana"/>
              </a:rPr>
              <a:t>INFORMATION</a:t>
            </a:r>
            <a:endParaRPr sz="10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114"/>
              </a:spcBef>
            </a:pP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This</a:t>
            </a:r>
            <a:r>
              <a:rPr dirty="0" sz="8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presentation</a:t>
            </a:r>
            <a:r>
              <a:rPr dirty="0" sz="800" spc="1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includes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certain</a:t>
            </a:r>
            <a:r>
              <a:rPr dirty="0" sz="800" spc="1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“non-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GAAP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financial</a:t>
            </a:r>
            <a:r>
              <a:rPr dirty="0" sz="8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measures”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within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meaning</a:t>
            </a:r>
            <a:r>
              <a:rPr dirty="0" sz="800" spc="1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Regulation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50">
                <a:solidFill>
                  <a:srgbClr val="002854"/>
                </a:solidFill>
                <a:latin typeface="Century Gothic"/>
                <a:cs typeface="Century Gothic"/>
              </a:rPr>
              <a:t>G</a:t>
            </a:r>
            <a:endParaRPr sz="800">
              <a:latin typeface="Century Gothic"/>
              <a:cs typeface="Century Gothic"/>
            </a:endParaRPr>
          </a:p>
          <a:p>
            <a:pPr algn="just" marL="12700" marR="6350">
              <a:lnSpc>
                <a:spcPct val="125200"/>
              </a:lnSpc>
            </a:pP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under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Securities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Exchange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Act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1934,</a:t>
            </a:r>
            <a:r>
              <a:rPr dirty="0" sz="8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1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amended,</a:t>
            </a:r>
            <a:r>
              <a:rPr dirty="0" sz="800" spc="1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including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EBITDA</a:t>
            </a:r>
            <a:r>
              <a:rPr dirty="0" sz="800" spc="1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Adjusted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EBITDA.</a:t>
            </a:r>
            <a:r>
              <a:rPr dirty="0" sz="8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presentation</a:t>
            </a:r>
            <a:r>
              <a:rPr dirty="0" sz="800" spc="3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2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these</a:t>
            </a:r>
            <a:r>
              <a:rPr dirty="0" sz="800" spc="3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non-GAAP</a:t>
            </a:r>
            <a:r>
              <a:rPr dirty="0" sz="800" spc="2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financial</a:t>
            </a:r>
            <a:r>
              <a:rPr dirty="0" sz="800" spc="3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measures</a:t>
            </a:r>
            <a:r>
              <a:rPr dirty="0" sz="800" spc="3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is</a:t>
            </a:r>
            <a:r>
              <a:rPr dirty="0" sz="800" spc="2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not</a:t>
            </a:r>
            <a:r>
              <a:rPr dirty="0" sz="800" spc="2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intended</a:t>
            </a:r>
            <a:r>
              <a:rPr dirty="0" sz="800" spc="2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3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</a:t>
            </a:r>
            <a:r>
              <a:rPr dirty="0" sz="800" spc="3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substitute</a:t>
            </a:r>
            <a:r>
              <a:rPr dirty="0" sz="800" spc="2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for</a:t>
            </a:r>
            <a:r>
              <a:rPr dirty="0" sz="800" spc="3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financial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information</a:t>
            </a:r>
            <a:r>
              <a:rPr dirty="0" sz="800" spc="3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prepared</a:t>
            </a:r>
            <a:r>
              <a:rPr dirty="0" sz="800" spc="3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3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presented</a:t>
            </a:r>
            <a:r>
              <a:rPr dirty="0" sz="800" spc="3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3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accordance</a:t>
            </a:r>
            <a:r>
              <a:rPr dirty="0" sz="800" spc="3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with</a:t>
            </a:r>
            <a:r>
              <a:rPr dirty="0" sz="800" spc="3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GAAP</a:t>
            </a:r>
            <a:r>
              <a:rPr dirty="0" sz="800" spc="3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3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such</a:t>
            </a:r>
            <a:r>
              <a:rPr dirty="0" sz="800" spc="3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non-GAAP</a:t>
            </a:r>
            <a:r>
              <a:rPr dirty="0" sz="800" spc="3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financial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measures</a:t>
            </a:r>
            <a:r>
              <a:rPr dirty="0" sz="800" spc="1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should</a:t>
            </a:r>
            <a:r>
              <a:rPr dirty="0" sz="800" spc="1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not</a:t>
            </a:r>
            <a:r>
              <a:rPr dirty="0" sz="800" spc="1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be</a:t>
            </a:r>
            <a:r>
              <a:rPr dirty="0" sz="800" spc="1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considered</a:t>
            </a:r>
            <a:r>
              <a:rPr dirty="0" sz="800" spc="1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1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</a:t>
            </a:r>
            <a:r>
              <a:rPr dirty="0" sz="800" spc="1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measure</a:t>
            </a:r>
            <a:r>
              <a:rPr dirty="0" sz="8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1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liquidity</a:t>
            </a:r>
            <a:r>
              <a:rPr dirty="0" sz="800" spc="1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as</a:t>
            </a:r>
            <a:r>
              <a:rPr dirty="0" sz="800" spc="1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</a:t>
            </a:r>
            <a:r>
              <a:rPr dirty="0" sz="800" spc="1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alternative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1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cash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flow</a:t>
            </a:r>
            <a:r>
              <a:rPr dirty="0" sz="800" spc="1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from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operating</a:t>
            </a:r>
            <a:r>
              <a:rPr dirty="0" sz="800" spc="2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activities,</a:t>
            </a:r>
            <a:r>
              <a:rPr dirty="0" sz="800" spc="2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net</a:t>
            </a:r>
            <a:r>
              <a:rPr dirty="0" sz="800" spc="1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income</a:t>
            </a:r>
            <a:r>
              <a:rPr dirty="0" sz="800" spc="1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or</a:t>
            </a:r>
            <a:r>
              <a:rPr dirty="0" sz="800" spc="1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any</a:t>
            </a:r>
            <a:r>
              <a:rPr dirty="0" sz="800" spc="1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other</a:t>
            </a:r>
            <a:r>
              <a:rPr dirty="0" sz="800" spc="1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measures</a:t>
            </a:r>
            <a:r>
              <a:rPr dirty="0" sz="800" spc="2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1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performance</a:t>
            </a:r>
            <a:r>
              <a:rPr dirty="0" sz="800" spc="1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prepared</a:t>
            </a:r>
            <a:r>
              <a:rPr dirty="0" sz="800" spc="2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presented</a:t>
            </a:r>
            <a:r>
              <a:rPr dirty="0" sz="800" spc="1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in </a:t>
            </a:r>
            <a:r>
              <a:rPr dirty="0" sz="800" spc="-35">
                <a:solidFill>
                  <a:srgbClr val="002854"/>
                </a:solidFill>
                <a:latin typeface="Century Gothic"/>
                <a:cs typeface="Century Gothic"/>
              </a:rPr>
              <a:t>accordance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with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GAAP.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Such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non-GAAP financial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measures</a:t>
            </a:r>
            <a:r>
              <a:rPr dirty="0" sz="8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may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be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different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from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non-GAAP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financial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measures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used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by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other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companies.</a:t>
            </a:r>
            <a:endParaRPr sz="800">
              <a:latin typeface="Century Gothic"/>
              <a:cs typeface="Century Gothic"/>
            </a:endParaRPr>
          </a:p>
          <a:p>
            <a:pPr algn="just" marL="12700" marR="5080">
              <a:lnSpc>
                <a:spcPct val="125200"/>
              </a:lnSpc>
            </a:pP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10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appendix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slides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this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presentation</a:t>
            </a:r>
            <a:r>
              <a:rPr dirty="0" sz="8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reconcile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non-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GAAP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financial</a:t>
            </a:r>
            <a:r>
              <a:rPr dirty="0" sz="800" spc="1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measures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included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-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presentation</a:t>
            </a:r>
            <a:r>
              <a:rPr dirty="0" sz="800" spc="3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3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3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most</a:t>
            </a:r>
            <a:r>
              <a:rPr dirty="0" sz="800" spc="3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directly</a:t>
            </a:r>
            <a:r>
              <a:rPr dirty="0" sz="800" spc="3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5">
                <a:solidFill>
                  <a:srgbClr val="002854"/>
                </a:solidFill>
                <a:latin typeface="Century Gothic"/>
                <a:cs typeface="Century Gothic"/>
              </a:rPr>
              <a:t>comparable</a:t>
            </a:r>
            <a:r>
              <a:rPr dirty="0" sz="800" spc="3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financial</a:t>
            </a:r>
            <a:r>
              <a:rPr dirty="0" sz="800" spc="3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measures</a:t>
            </a:r>
            <a:r>
              <a:rPr dirty="0" sz="800" spc="3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prepared</a:t>
            </a:r>
            <a:r>
              <a:rPr dirty="0" sz="800" spc="3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3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presented</a:t>
            </a:r>
            <a:r>
              <a:rPr dirty="0" sz="800" spc="3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35">
                <a:solidFill>
                  <a:srgbClr val="002854"/>
                </a:solidFill>
                <a:latin typeface="Century Gothic"/>
                <a:cs typeface="Century Gothic"/>
              </a:rPr>
              <a:t>accordance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with</a:t>
            </a:r>
            <a:r>
              <a:rPr dirty="0" sz="800" spc="-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U.S.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GAAP.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Company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is</a:t>
            </a:r>
            <a:r>
              <a:rPr dirty="0" sz="800" spc="-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unable</a:t>
            </a:r>
            <a:r>
              <a:rPr dirty="0" sz="800" spc="-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to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provide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70">
                <a:solidFill>
                  <a:srgbClr val="002854"/>
                </a:solidFill>
                <a:latin typeface="Century Gothic"/>
                <a:cs typeface="Century Gothic"/>
              </a:rPr>
              <a:t>a</a:t>
            </a:r>
            <a:r>
              <a:rPr dirty="0" sz="800" spc="-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reconciliation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 for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its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Adjusted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EBITDA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projections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range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net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income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without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unreasonable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efforts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5">
                <a:solidFill>
                  <a:srgbClr val="002854"/>
                </a:solidFill>
                <a:latin typeface="Century Gothic"/>
                <a:cs typeface="Century Gothic"/>
              </a:rPr>
              <a:t>due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high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variability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complexity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with</a:t>
            </a:r>
            <a:r>
              <a:rPr dirty="0" sz="800" spc="3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respect</a:t>
            </a:r>
            <a:r>
              <a:rPr dirty="0" sz="800" spc="3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3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estimating</a:t>
            </a:r>
            <a:r>
              <a:rPr dirty="0" sz="800" spc="3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certain</a:t>
            </a:r>
            <a:r>
              <a:rPr dirty="0" sz="800" spc="3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forward-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looking</a:t>
            </a:r>
            <a:r>
              <a:rPr dirty="0" sz="800" spc="3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amounts.</a:t>
            </a:r>
            <a:r>
              <a:rPr dirty="0" sz="800" spc="3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These</a:t>
            </a:r>
            <a:r>
              <a:rPr dirty="0" sz="800" spc="3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include</a:t>
            </a:r>
            <a:r>
              <a:rPr dirty="0" sz="800" spc="3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impairments</a:t>
            </a:r>
            <a:r>
              <a:rPr dirty="0" sz="800" spc="3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 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disposition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acquisition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business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interests,</a:t>
            </a:r>
            <a:r>
              <a:rPr dirty="0" sz="800" spc="1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income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tax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expense,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other</a:t>
            </a:r>
            <a:r>
              <a:rPr dirty="0" sz="800" spc="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non-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cash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expenses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800" spc="-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adjusting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items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that</a:t>
            </a:r>
            <a:r>
              <a:rPr dirty="0" sz="800" spc="-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are</a:t>
            </a:r>
            <a:r>
              <a:rPr dirty="0" sz="800" spc="-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excluded</a:t>
            </a:r>
            <a:r>
              <a:rPr dirty="0" sz="800" spc="-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from</a:t>
            </a:r>
            <a:r>
              <a:rPr dirty="0" sz="800" spc="-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-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calculation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-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Adjusted</a:t>
            </a:r>
            <a:r>
              <a:rPr dirty="0" sz="800" spc="-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EBITDA.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77839" y="5872530"/>
            <a:ext cx="5248910" cy="4451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>
              <a:lnSpc>
                <a:spcPct val="113399"/>
              </a:lnSpc>
              <a:spcBef>
                <a:spcPts val="125"/>
              </a:spcBef>
            </a:pP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Copyright</a:t>
            </a:r>
            <a:r>
              <a:rPr dirty="0" sz="800" spc="9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 i="1">
                <a:solidFill>
                  <a:srgbClr val="002854"/>
                </a:solidFill>
                <a:latin typeface="Century Gothic"/>
                <a:cs typeface="Century Gothic"/>
              </a:rPr>
              <a:t>©</a:t>
            </a:r>
            <a:r>
              <a:rPr dirty="0" sz="800" spc="7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2025</a:t>
            </a:r>
            <a:r>
              <a:rPr dirty="0" sz="800" spc="8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800" spc="7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800" spc="11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Inc.</a:t>
            </a:r>
            <a:r>
              <a:rPr dirty="0" sz="800" spc="9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All</a:t>
            </a:r>
            <a:r>
              <a:rPr dirty="0" sz="800" spc="4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Rights</a:t>
            </a:r>
            <a:r>
              <a:rPr dirty="0" sz="800" spc="114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Reserved.</a:t>
            </a:r>
            <a:r>
              <a:rPr dirty="0" sz="800" spc="10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70" i="1">
                <a:solidFill>
                  <a:srgbClr val="002854"/>
                </a:solidFill>
                <a:latin typeface="Century Gothic"/>
                <a:cs typeface="Century Gothic"/>
              </a:rPr>
              <a:t>This</a:t>
            </a:r>
            <a:r>
              <a:rPr dirty="0" sz="800" spc="9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document</a:t>
            </a:r>
            <a:r>
              <a:rPr dirty="0" sz="800" spc="9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contains</a:t>
            </a:r>
            <a:r>
              <a:rPr dirty="0" sz="800" spc="114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 i="1">
                <a:solidFill>
                  <a:srgbClr val="002854"/>
                </a:solidFill>
                <a:latin typeface="Century Gothic"/>
                <a:cs typeface="Century Gothic"/>
              </a:rPr>
              <a:t>information</a:t>
            </a:r>
            <a:r>
              <a:rPr dirty="0" sz="800" spc="-1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proprietary</a:t>
            </a:r>
            <a:r>
              <a:rPr dirty="0" sz="800" spc="6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8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800" spc="5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800" spc="9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 i="1">
                <a:solidFill>
                  <a:srgbClr val="002854"/>
                </a:solidFill>
                <a:latin typeface="Century Gothic"/>
                <a:cs typeface="Century Gothic"/>
              </a:rPr>
              <a:t>Inc.</a:t>
            </a:r>
            <a:r>
              <a:rPr dirty="0" sz="800" spc="8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Reproduction</a:t>
            </a:r>
            <a:r>
              <a:rPr dirty="0" sz="800" spc="1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 i="1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800" spc="3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any</a:t>
            </a:r>
            <a:r>
              <a:rPr dirty="0" sz="800" spc="9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5" i="1">
                <a:solidFill>
                  <a:srgbClr val="002854"/>
                </a:solidFill>
                <a:latin typeface="Century Gothic"/>
                <a:cs typeface="Century Gothic"/>
              </a:rPr>
              <a:t>form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 without</a:t>
            </a:r>
            <a:r>
              <a:rPr dirty="0" sz="800" spc="3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prior</a:t>
            </a:r>
            <a:r>
              <a:rPr dirty="0" sz="800" spc="7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written</a:t>
            </a:r>
            <a:r>
              <a:rPr dirty="0" sz="800" spc="3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permission</a:t>
            </a:r>
            <a:r>
              <a:rPr dirty="0" sz="800" spc="6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 i="1">
                <a:solidFill>
                  <a:srgbClr val="002854"/>
                </a:solidFill>
                <a:latin typeface="Century Gothic"/>
                <a:cs typeface="Century Gothic"/>
              </a:rPr>
              <a:t>is </a:t>
            </a:r>
            <a:r>
              <a:rPr dirty="0" sz="800" spc="20" i="1">
                <a:solidFill>
                  <a:srgbClr val="002854"/>
                </a:solidFill>
                <a:latin typeface="Century Gothic"/>
                <a:cs typeface="Century Gothic"/>
              </a:rPr>
              <a:t>strictly</a:t>
            </a:r>
            <a:r>
              <a:rPr dirty="0" sz="800" spc="114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 i="1">
                <a:solidFill>
                  <a:srgbClr val="002854"/>
                </a:solidFill>
                <a:latin typeface="Century Gothic"/>
                <a:cs typeface="Century Gothic"/>
              </a:rPr>
              <a:t>prohibited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63" y="4762"/>
            <a:ext cx="12187555" cy="6853555"/>
          </a:xfrm>
          <a:custGeom>
            <a:avLst/>
            <a:gdLst/>
            <a:ahLst/>
            <a:cxnLst/>
            <a:rect l="l" t="t" r="r" b="b"/>
            <a:pathLst>
              <a:path w="12187555" h="6853555">
                <a:moveTo>
                  <a:pt x="12187236" y="0"/>
                </a:moveTo>
                <a:lnTo>
                  <a:pt x="0" y="0"/>
                </a:lnTo>
                <a:lnTo>
                  <a:pt x="0" y="6853237"/>
                </a:lnTo>
                <a:lnTo>
                  <a:pt x="12187236" y="6853237"/>
                </a:lnTo>
                <a:lnTo>
                  <a:pt x="12187236" y="0"/>
                </a:lnTo>
                <a:close/>
              </a:path>
            </a:pathLst>
          </a:custGeom>
          <a:solidFill>
            <a:srgbClr val="0028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1586" y="-1587"/>
            <a:ext cx="12200255" cy="6866255"/>
            <a:chOff x="-1586" y="-1587"/>
            <a:chExt cx="12200255" cy="6866255"/>
          </a:xfrm>
        </p:grpSpPr>
        <p:sp>
          <p:nvSpPr>
            <p:cNvPr id="4" name="object 4" descr=""/>
            <p:cNvSpPr/>
            <p:nvPr/>
          </p:nvSpPr>
          <p:spPr>
            <a:xfrm>
              <a:off x="4763" y="4762"/>
              <a:ext cx="12187555" cy="6853555"/>
            </a:xfrm>
            <a:custGeom>
              <a:avLst/>
              <a:gdLst/>
              <a:ahLst/>
              <a:cxnLst/>
              <a:rect l="l" t="t" r="r" b="b"/>
              <a:pathLst>
                <a:path w="12187555" h="6853555">
                  <a:moveTo>
                    <a:pt x="12187236" y="0"/>
                  </a:moveTo>
                  <a:lnTo>
                    <a:pt x="0" y="0"/>
                  </a:lnTo>
                  <a:lnTo>
                    <a:pt x="0" y="6853237"/>
                  </a:lnTo>
                </a:path>
              </a:pathLst>
            </a:custGeom>
            <a:ln w="12699">
              <a:solidFill>
                <a:srgbClr val="0009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50878" y="0"/>
              <a:ext cx="841121" cy="2433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2699" y="0"/>
              <a:ext cx="517525" cy="112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6249" y="0"/>
              <a:ext cx="1943100" cy="2057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6608" y="0"/>
              <a:ext cx="1358392" cy="2057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2699" y="104775"/>
              <a:ext cx="2019300" cy="19526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5199" y="3558794"/>
              <a:ext cx="1066800" cy="16132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07925" y="2181225"/>
              <a:ext cx="84074" cy="3242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72699" y="2181225"/>
              <a:ext cx="1943100" cy="315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6099" y="2181225"/>
              <a:ext cx="3152775" cy="19526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58024" y="3149600"/>
              <a:ext cx="2981325" cy="21844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508120" y="5320538"/>
              <a:ext cx="222885" cy="278765"/>
            </a:xfrm>
            <a:custGeom>
              <a:avLst/>
              <a:gdLst/>
              <a:ahLst/>
              <a:cxnLst/>
              <a:rect l="l" t="t" r="r" b="b"/>
              <a:pathLst>
                <a:path w="222885" h="278764">
                  <a:moveTo>
                    <a:pt x="0" y="0"/>
                  </a:moveTo>
                  <a:lnTo>
                    <a:pt x="0" y="278333"/>
                  </a:lnTo>
                  <a:lnTo>
                    <a:pt x="82930" y="278333"/>
                  </a:lnTo>
                  <a:lnTo>
                    <a:pt x="140287" y="269214"/>
                  </a:lnTo>
                  <a:lnTo>
                    <a:pt x="184784" y="241808"/>
                  </a:lnTo>
                  <a:lnTo>
                    <a:pt x="213359" y="197977"/>
                  </a:lnTo>
                  <a:lnTo>
                    <a:pt x="222884" y="139192"/>
                  </a:lnTo>
                  <a:lnTo>
                    <a:pt x="220503" y="107924"/>
                  </a:lnTo>
                  <a:lnTo>
                    <a:pt x="201453" y="56628"/>
                  </a:lnTo>
                  <a:lnTo>
                    <a:pt x="164137" y="20574"/>
                  </a:lnTo>
                  <a:lnTo>
                    <a:pt x="113222" y="2285"/>
                  </a:lnTo>
                  <a:lnTo>
                    <a:pt x="82930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2CCC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5096" y="5309361"/>
              <a:ext cx="171577" cy="15659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62305" y="5152897"/>
              <a:ext cx="6960234" cy="614045"/>
            </a:xfrm>
            <a:custGeom>
              <a:avLst/>
              <a:gdLst/>
              <a:ahLst/>
              <a:cxnLst/>
              <a:rect l="l" t="t" r="r" b="b"/>
              <a:pathLst>
                <a:path w="6960234" h="614045">
                  <a:moveTo>
                    <a:pt x="5974943" y="160146"/>
                  </a:moveTo>
                  <a:lnTo>
                    <a:pt x="5923705" y="170273"/>
                  </a:lnTo>
                  <a:lnTo>
                    <a:pt x="5881662" y="199961"/>
                  </a:lnTo>
                  <a:lnTo>
                    <a:pt x="5853283" y="246574"/>
                  </a:lnTo>
                  <a:lnTo>
                    <a:pt x="5844468" y="285333"/>
                  </a:lnTo>
                  <a:lnTo>
                    <a:pt x="5843371" y="306831"/>
                  </a:lnTo>
                  <a:lnTo>
                    <a:pt x="5844468" y="328332"/>
                  </a:lnTo>
                  <a:lnTo>
                    <a:pt x="5853283" y="367143"/>
                  </a:lnTo>
                  <a:lnTo>
                    <a:pt x="5881662" y="413672"/>
                  </a:lnTo>
                  <a:lnTo>
                    <a:pt x="5923705" y="443380"/>
                  </a:lnTo>
                  <a:lnTo>
                    <a:pt x="5974943" y="453516"/>
                  </a:lnTo>
                  <a:lnTo>
                    <a:pt x="5992969" y="452390"/>
                  </a:lnTo>
                  <a:lnTo>
                    <a:pt x="6041618" y="435495"/>
                  </a:lnTo>
                  <a:lnTo>
                    <a:pt x="6079444" y="399978"/>
                  </a:lnTo>
                  <a:lnTo>
                    <a:pt x="6102197" y="348440"/>
                  </a:lnTo>
                  <a:lnTo>
                    <a:pt x="6106642" y="306831"/>
                  </a:lnTo>
                  <a:lnTo>
                    <a:pt x="6105527" y="285333"/>
                  </a:lnTo>
                  <a:lnTo>
                    <a:pt x="6096677" y="246574"/>
                  </a:lnTo>
                  <a:lnTo>
                    <a:pt x="6068352" y="199961"/>
                  </a:lnTo>
                  <a:lnTo>
                    <a:pt x="6026307" y="170273"/>
                  </a:lnTo>
                  <a:lnTo>
                    <a:pt x="5974943" y="160146"/>
                  </a:lnTo>
                  <a:close/>
                </a:path>
                <a:path w="6960234" h="614045">
                  <a:moveTo>
                    <a:pt x="2450693" y="160146"/>
                  </a:moveTo>
                  <a:lnTo>
                    <a:pt x="2399455" y="170273"/>
                  </a:lnTo>
                  <a:lnTo>
                    <a:pt x="2357412" y="199961"/>
                  </a:lnTo>
                  <a:lnTo>
                    <a:pt x="2329033" y="246574"/>
                  </a:lnTo>
                  <a:lnTo>
                    <a:pt x="2320218" y="285333"/>
                  </a:lnTo>
                  <a:lnTo>
                    <a:pt x="2319121" y="306831"/>
                  </a:lnTo>
                  <a:lnTo>
                    <a:pt x="2320218" y="328332"/>
                  </a:lnTo>
                  <a:lnTo>
                    <a:pt x="2329033" y="367143"/>
                  </a:lnTo>
                  <a:lnTo>
                    <a:pt x="2357412" y="413672"/>
                  </a:lnTo>
                  <a:lnTo>
                    <a:pt x="2399455" y="443380"/>
                  </a:lnTo>
                  <a:lnTo>
                    <a:pt x="2450693" y="453516"/>
                  </a:lnTo>
                  <a:lnTo>
                    <a:pt x="2468719" y="452390"/>
                  </a:lnTo>
                  <a:lnTo>
                    <a:pt x="2517368" y="435495"/>
                  </a:lnTo>
                  <a:lnTo>
                    <a:pt x="2555194" y="399978"/>
                  </a:lnTo>
                  <a:lnTo>
                    <a:pt x="2577947" y="348440"/>
                  </a:lnTo>
                  <a:lnTo>
                    <a:pt x="2582392" y="306831"/>
                  </a:lnTo>
                  <a:lnTo>
                    <a:pt x="2581277" y="285333"/>
                  </a:lnTo>
                  <a:lnTo>
                    <a:pt x="2572427" y="246574"/>
                  </a:lnTo>
                  <a:lnTo>
                    <a:pt x="2544102" y="199961"/>
                  </a:lnTo>
                  <a:lnTo>
                    <a:pt x="2502057" y="170273"/>
                  </a:lnTo>
                  <a:lnTo>
                    <a:pt x="2450693" y="160146"/>
                  </a:lnTo>
                  <a:close/>
                </a:path>
                <a:path w="6960234" h="614045">
                  <a:moveTo>
                    <a:pt x="6381724" y="13462"/>
                  </a:moveTo>
                  <a:lnTo>
                    <a:pt x="6544411" y="13462"/>
                  </a:lnTo>
                  <a:lnTo>
                    <a:pt x="6767296" y="280034"/>
                  </a:lnTo>
                  <a:lnTo>
                    <a:pt x="6767296" y="13462"/>
                  </a:lnTo>
                  <a:lnTo>
                    <a:pt x="6960082" y="13462"/>
                  </a:lnTo>
                  <a:lnTo>
                    <a:pt x="6960082" y="600201"/>
                  </a:lnTo>
                  <a:lnTo>
                    <a:pt x="6797522" y="600201"/>
                  </a:lnTo>
                  <a:lnTo>
                    <a:pt x="6574510" y="333628"/>
                  </a:lnTo>
                  <a:lnTo>
                    <a:pt x="6574510" y="600201"/>
                  </a:lnTo>
                  <a:lnTo>
                    <a:pt x="6381724" y="600201"/>
                  </a:lnTo>
                  <a:lnTo>
                    <a:pt x="6381724" y="13462"/>
                  </a:lnTo>
                  <a:close/>
                </a:path>
                <a:path w="6960234" h="614045">
                  <a:moveTo>
                    <a:pt x="5372074" y="13462"/>
                  </a:moveTo>
                  <a:lnTo>
                    <a:pt x="5569940" y="13462"/>
                  </a:lnTo>
                  <a:lnTo>
                    <a:pt x="5569940" y="600201"/>
                  </a:lnTo>
                  <a:lnTo>
                    <a:pt x="5372074" y="600201"/>
                  </a:lnTo>
                  <a:lnTo>
                    <a:pt x="5372074" y="13462"/>
                  </a:lnTo>
                  <a:close/>
                </a:path>
                <a:path w="6960234" h="614045">
                  <a:moveTo>
                    <a:pt x="4784699" y="13462"/>
                  </a:moveTo>
                  <a:lnTo>
                    <a:pt x="5326227" y="13462"/>
                  </a:lnTo>
                  <a:lnTo>
                    <a:pt x="5326227" y="166877"/>
                  </a:lnTo>
                  <a:lnTo>
                    <a:pt x="5154396" y="166877"/>
                  </a:lnTo>
                  <a:lnTo>
                    <a:pt x="5154396" y="600201"/>
                  </a:lnTo>
                  <a:lnTo>
                    <a:pt x="4956530" y="600201"/>
                  </a:lnTo>
                  <a:lnTo>
                    <a:pt x="4956530" y="166877"/>
                  </a:lnTo>
                  <a:lnTo>
                    <a:pt x="4784699" y="166877"/>
                  </a:lnTo>
                  <a:lnTo>
                    <a:pt x="4784699" y="13462"/>
                  </a:lnTo>
                  <a:close/>
                </a:path>
                <a:path w="6960234" h="614045">
                  <a:moveTo>
                    <a:pt x="3538321" y="13462"/>
                  </a:moveTo>
                  <a:lnTo>
                    <a:pt x="3736060" y="13462"/>
                  </a:lnTo>
                  <a:lnTo>
                    <a:pt x="3736060" y="330326"/>
                  </a:lnTo>
                  <a:lnTo>
                    <a:pt x="3737511" y="360404"/>
                  </a:lnTo>
                  <a:lnTo>
                    <a:pt x="3749080" y="407318"/>
                  </a:lnTo>
                  <a:lnTo>
                    <a:pt x="3787352" y="446182"/>
                  </a:lnTo>
                  <a:lnTo>
                    <a:pt x="3825722" y="453516"/>
                  </a:lnTo>
                  <a:lnTo>
                    <a:pt x="3846248" y="451683"/>
                  </a:lnTo>
                  <a:lnTo>
                    <a:pt x="3892397" y="424179"/>
                  </a:lnTo>
                  <a:lnTo>
                    <a:pt x="3909717" y="386064"/>
                  </a:lnTo>
                  <a:lnTo>
                    <a:pt x="3915511" y="330326"/>
                  </a:lnTo>
                  <a:lnTo>
                    <a:pt x="3915511" y="13462"/>
                  </a:lnTo>
                  <a:lnTo>
                    <a:pt x="4109948" y="13462"/>
                  </a:lnTo>
                  <a:lnTo>
                    <a:pt x="4109948" y="336168"/>
                  </a:lnTo>
                  <a:lnTo>
                    <a:pt x="4106931" y="386470"/>
                  </a:lnTo>
                  <a:lnTo>
                    <a:pt x="4097878" y="432070"/>
                  </a:lnTo>
                  <a:lnTo>
                    <a:pt x="4082790" y="472970"/>
                  </a:lnTo>
                  <a:lnTo>
                    <a:pt x="4061668" y="509175"/>
                  </a:lnTo>
                  <a:lnTo>
                    <a:pt x="4034510" y="540689"/>
                  </a:lnTo>
                  <a:lnTo>
                    <a:pt x="4001956" y="566942"/>
                  </a:lnTo>
                  <a:lnTo>
                    <a:pt x="3964642" y="587360"/>
                  </a:lnTo>
                  <a:lnTo>
                    <a:pt x="3922560" y="601945"/>
                  </a:lnTo>
                  <a:lnTo>
                    <a:pt x="3875705" y="610696"/>
                  </a:lnTo>
                  <a:lnTo>
                    <a:pt x="3824071" y="613613"/>
                  </a:lnTo>
                  <a:lnTo>
                    <a:pt x="3772499" y="610696"/>
                  </a:lnTo>
                  <a:lnTo>
                    <a:pt x="3725682" y="601945"/>
                  </a:lnTo>
                  <a:lnTo>
                    <a:pt x="3683619" y="587360"/>
                  </a:lnTo>
                  <a:lnTo>
                    <a:pt x="3646312" y="566942"/>
                  </a:lnTo>
                  <a:lnTo>
                    <a:pt x="3613759" y="540689"/>
                  </a:lnTo>
                  <a:lnTo>
                    <a:pt x="3586601" y="509175"/>
                  </a:lnTo>
                  <a:lnTo>
                    <a:pt x="3565479" y="472970"/>
                  </a:lnTo>
                  <a:lnTo>
                    <a:pt x="3550391" y="432070"/>
                  </a:lnTo>
                  <a:lnTo>
                    <a:pt x="3541339" y="386470"/>
                  </a:lnTo>
                  <a:lnTo>
                    <a:pt x="3538321" y="336168"/>
                  </a:lnTo>
                  <a:lnTo>
                    <a:pt x="3538321" y="13462"/>
                  </a:lnTo>
                  <a:close/>
                </a:path>
                <a:path w="6960234" h="614045">
                  <a:moveTo>
                    <a:pt x="2847949" y="13462"/>
                  </a:moveTo>
                  <a:lnTo>
                    <a:pt x="3137128" y="13462"/>
                  </a:lnTo>
                  <a:lnTo>
                    <a:pt x="3184731" y="15680"/>
                  </a:lnTo>
                  <a:lnTo>
                    <a:pt x="3229441" y="22351"/>
                  </a:lnTo>
                  <a:lnTo>
                    <a:pt x="3271270" y="33500"/>
                  </a:lnTo>
                  <a:lnTo>
                    <a:pt x="3310229" y="49149"/>
                  </a:lnTo>
                  <a:lnTo>
                    <a:pt x="3345662" y="68865"/>
                  </a:lnTo>
                  <a:lnTo>
                    <a:pt x="3376904" y="92392"/>
                  </a:lnTo>
                  <a:lnTo>
                    <a:pt x="3403955" y="119729"/>
                  </a:lnTo>
                  <a:lnTo>
                    <a:pt x="3426815" y="150875"/>
                  </a:lnTo>
                  <a:lnTo>
                    <a:pt x="3444911" y="185477"/>
                  </a:lnTo>
                  <a:lnTo>
                    <a:pt x="3457851" y="222996"/>
                  </a:lnTo>
                  <a:lnTo>
                    <a:pt x="3465624" y="263443"/>
                  </a:lnTo>
                  <a:lnTo>
                    <a:pt x="3468217" y="306831"/>
                  </a:lnTo>
                  <a:lnTo>
                    <a:pt x="3465624" y="350219"/>
                  </a:lnTo>
                  <a:lnTo>
                    <a:pt x="3457851" y="390661"/>
                  </a:lnTo>
                  <a:lnTo>
                    <a:pt x="3444911" y="428165"/>
                  </a:lnTo>
                  <a:lnTo>
                    <a:pt x="3426815" y="462737"/>
                  </a:lnTo>
                  <a:lnTo>
                    <a:pt x="3403955" y="493933"/>
                  </a:lnTo>
                  <a:lnTo>
                    <a:pt x="3376904" y="521306"/>
                  </a:lnTo>
                  <a:lnTo>
                    <a:pt x="3345662" y="544854"/>
                  </a:lnTo>
                  <a:lnTo>
                    <a:pt x="3310229" y="564578"/>
                  </a:lnTo>
                  <a:lnTo>
                    <a:pt x="3271270" y="580163"/>
                  </a:lnTo>
                  <a:lnTo>
                    <a:pt x="3229441" y="591296"/>
                  </a:lnTo>
                  <a:lnTo>
                    <a:pt x="3184731" y="597975"/>
                  </a:lnTo>
                  <a:lnTo>
                    <a:pt x="3137128" y="600201"/>
                  </a:lnTo>
                  <a:lnTo>
                    <a:pt x="2847949" y="600201"/>
                  </a:lnTo>
                  <a:lnTo>
                    <a:pt x="2847949" y="13462"/>
                  </a:lnTo>
                  <a:close/>
                </a:path>
                <a:path w="6960234" h="614045">
                  <a:moveTo>
                    <a:pt x="1514449" y="13462"/>
                  </a:moveTo>
                  <a:lnTo>
                    <a:pt x="1796897" y="13462"/>
                  </a:lnTo>
                  <a:lnTo>
                    <a:pt x="1836259" y="15130"/>
                  </a:lnTo>
                  <a:lnTo>
                    <a:pt x="1907125" y="28517"/>
                  </a:lnTo>
                  <a:lnTo>
                    <a:pt x="1967085" y="55143"/>
                  </a:lnTo>
                  <a:lnTo>
                    <a:pt x="2013567" y="93676"/>
                  </a:lnTo>
                  <a:lnTo>
                    <a:pt x="2045928" y="143541"/>
                  </a:lnTo>
                  <a:lnTo>
                    <a:pt x="2062311" y="202215"/>
                  </a:lnTo>
                  <a:lnTo>
                    <a:pt x="2064359" y="234695"/>
                  </a:lnTo>
                  <a:lnTo>
                    <a:pt x="2062573" y="265148"/>
                  </a:lnTo>
                  <a:lnTo>
                    <a:pt x="2048286" y="320099"/>
                  </a:lnTo>
                  <a:lnTo>
                    <a:pt x="2020000" y="366789"/>
                  </a:lnTo>
                  <a:lnTo>
                    <a:pt x="1978956" y="404076"/>
                  </a:lnTo>
                  <a:lnTo>
                    <a:pt x="1953742" y="419099"/>
                  </a:lnTo>
                  <a:lnTo>
                    <a:pt x="2076932" y="600201"/>
                  </a:lnTo>
                  <a:lnTo>
                    <a:pt x="1865731" y="600201"/>
                  </a:lnTo>
                  <a:lnTo>
                    <a:pt x="1765909" y="452678"/>
                  </a:lnTo>
                  <a:lnTo>
                    <a:pt x="1712315" y="452678"/>
                  </a:lnTo>
                  <a:lnTo>
                    <a:pt x="1712315" y="600201"/>
                  </a:lnTo>
                  <a:lnTo>
                    <a:pt x="1514449" y="600201"/>
                  </a:lnTo>
                  <a:lnTo>
                    <a:pt x="1514449" y="13462"/>
                  </a:lnTo>
                  <a:close/>
                </a:path>
                <a:path w="6960234" h="614045">
                  <a:moveTo>
                    <a:pt x="927074" y="13462"/>
                  </a:moveTo>
                  <a:lnTo>
                    <a:pt x="1468602" y="13462"/>
                  </a:lnTo>
                  <a:lnTo>
                    <a:pt x="1468602" y="166877"/>
                  </a:lnTo>
                  <a:lnTo>
                    <a:pt x="1296771" y="166877"/>
                  </a:lnTo>
                  <a:lnTo>
                    <a:pt x="1296771" y="600201"/>
                  </a:lnTo>
                  <a:lnTo>
                    <a:pt x="1098905" y="600201"/>
                  </a:lnTo>
                  <a:lnTo>
                    <a:pt x="1098905" y="166877"/>
                  </a:lnTo>
                  <a:lnTo>
                    <a:pt x="927074" y="166877"/>
                  </a:lnTo>
                  <a:lnTo>
                    <a:pt x="927074" y="13462"/>
                  </a:lnTo>
                  <a:close/>
                </a:path>
                <a:path w="6960234" h="614045">
                  <a:moveTo>
                    <a:pt x="295275" y="13462"/>
                  </a:moveTo>
                  <a:lnTo>
                    <a:pt x="457885" y="13462"/>
                  </a:lnTo>
                  <a:lnTo>
                    <a:pt x="680847" y="280034"/>
                  </a:lnTo>
                  <a:lnTo>
                    <a:pt x="680847" y="13462"/>
                  </a:lnTo>
                  <a:lnTo>
                    <a:pt x="873607" y="13462"/>
                  </a:lnTo>
                  <a:lnTo>
                    <a:pt x="873607" y="600201"/>
                  </a:lnTo>
                  <a:lnTo>
                    <a:pt x="711022" y="600201"/>
                  </a:lnTo>
                  <a:lnTo>
                    <a:pt x="488060" y="333628"/>
                  </a:lnTo>
                  <a:lnTo>
                    <a:pt x="488060" y="600201"/>
                  </a:lnTo>
                  <a:lnTo>
                    <a:pt x="295275" y="600201"/>
                  </a:lnTo>
                  <a:lnTo>
                    <a:pt x="295275" y="13462"/>
                  </a:lnTo>
                  <a:close/>
                </a:path>
                <a:path w="6960234" h="614045">
                  <a:moveTo>
                    <a:pt x="0" y="13462"/>
                  </a:moveTo>
                  <a:lnTo>
                    <a:pt x="197815" y="13462"/>
                  </a:lnTo>
                  <a:lnTo>
                    <a:pt x="197815" y="600201"/>
                  </a:lnTo>
                  <a:lnTo>
                    <a:pt x="0" y="600201"/>
                  </a:lnTo>
                  <a:lnTo>
                    <a:pt x="0" y="13462"/>
                  </a:lnTo>
                  <a:close/>
                </a:path>
                <a:path w="6960234" h="614045">
                  <a:moveTo>
                    <a:pt x="5974943" y="0"/>
                  </a:moveTo>
                  <a:lnTo>
                    <a:pt x="6021143" y="2474"/>
                  </a:lnTo>
                  <a:lnTo>
                    <a:pt x="6064891" y="9890"/>
                  </a:lnTo>
                  <a:lnTo>
                    <a:pt x="6106210" y="22234"/>
                  </a:lnTo>
                  <a:lnTo>
                    <a:pt x="6145123" y="39496"/>
                  </a:lnTo>
                  <a:lnTo>
                    <a:pt x="6180796" y="61065"/>
                  </a:lnTo>
                  <a:lnTo>
                    <a:pt x="6212385" y="86502"/>
                  </a:lnTo>
                  <a:lnTo>
                    <a:pt x="6239903" y="115774"/>
                  </a:lnTo>
                  <a:lnTo>
                    <a:pt x="6263360" y="148843"/>
                  </a:lnTo>
                  <a:lnTo>
                    <a:pt x="6282029" y="184941"/>
                  </a:lnTo>
                  <a:lnTo>
                    <a:pt x="6295364" y="223313"/>
                  </a:lnTo>
                  <a:lnTo>
                    <a:pt x="6303365" y="263947"/>
                  </a:lnTo>
                  <a:lnTo>
                    <a:pt x="6306032" y="306831"/>
                  </a:lnTo>
                  <a:lnTo>
                    <a:pt x="6303365" y="349716"/>
                  </a:lnTo>
                  <a:lnTo>
                    <a:pt x="6295364" y="390351"/>
                  </a:lnTo>
                  <a:lnTo>
                    <a:pt x="6282029" y="428727"/>
                  </a:lnTo>
                  <a:lnTo>
                    <a:pt x="6263360" y="464832"/>
                  </a:lnTo>
                  <a:lnTo>
                    <a:pt x="6239903" y="497915"/>
                  </a:lnTo>
                  <a:lnTo>
                    <a:pt x="6212385" y="527173"/>
                  </a:lnTo>
                  <a:lnTo>
                    <a:pt x="6180796" y="552607"/>
                  </a:lnTo>
                  <a:lnTo>
                    <a:pt x="6145123" y="574217"/>
                  </a:lnTo>
                  <a:lnTo>
                    <a:pt x="6106210" y="591453"/>
                  </a:lnTo>
                  <a:lnTo>
                    <a:pt x="6064891" y="603764"/>
                  </a:lnTo>
                  <a:lnTo>
                    <a:pt x="6021143" y="611150"/>
                  </a:lnTo>
                  <a:lnTo>
                    <a:pt x="5974943" y="613613"/>
                  </a:lnTo>
                  <a:lnTo>
                    <a:pt x="5928816" y="611150"/>
                  </a:lnTo>
                  <a:lnTo>
                    <a:pt x="5885106" y="603764"/>
                  </a:lnTo>
                  <a:lnTo>
                    <a:pt x="5843802" y="591453"/>
                  </a:lnTo>
                  <a:lnTo>
                    <a:pt x="5804890" y="574217"/>
                  </a:lnTo>
                  <a:lnTo>
                    <a:pt x="5769199" y="552607"/>
                  </a:lnTo>
                  <a:lnTo>
                    <a:pt x="5737580" y="527173"/>
                  </a:lnTo>
                  <a:lnTo>
                    <a:pt x="5710057" y="497915"/>
                  </a:lnTo>
                  <a:lnTo>
                    <a:pt x="5686653" y="464832"/>
                  </a:lnTo>
                  <a:lnTo>
                    <a:pt x="5667964" y="428727"/>
                  </a:lnTo>
                  <a:lnTo>
                    <a:pt x="5654586" y="390351"/>
                  </a:lnTo>
                  <a:lnTo>
                    <a:pt x="5646541" y="349716"/>
                  </a:lnTo>
                  <a:lnTo>
                    <a:pt x="5643854" y="306831"/>
                  </a:lnTo>
                  <a:lnTo>
                    <a:pt x="5646541" y="263947"/>
                  </a:lnTo>
                  <a:lnTo>
                    <a:pt x="5654586" y="223313"/>
                  </a:lnTo>
                  <a:lnTo>
                    <a:pt x="5667964" y="184941"/>
                  </a:lnTo>
                  <a:lnTo>
                    <a:pt x="5686653" y="148843"/>
                  </a:lnTo>
                  <a:lnTo>
                    <a:pt x="5710057" y="115774"/>
                  </a:lnTo>
                  <a:lnTo>
                    <a:pt x="5737580" y="86502"/>
                  </a:lnTo>
                  <a:lnTo>
                    <a:pt x="5769199" y="61065"/>
                  </a:lnTo>
                  <a:lnTo>
                    <a:pt x="5804890" y="39496"/>
                  </a:lnTo>
                  <a:lnTo>
                    <a:pt x="5843802" y="22234"/>
                  </a:lnTo>
                  <a:lnTo>
                    <a:pt x="5885106" y="9890"/>
                  </a:lnTo>
                  <a:lnTo>
                    <a:pt x="5928816" y="2474"/>
                  </a:lnTo>
                  <a:lnTo>
                    <a:pt x="5974943" y="0"/>
                  </a:lnTo>
                  <a:close/>
                </a:path>
                <a:path w="6960234" h="614045">
                  <a:moveTo>
                    <a:pt x="4503902" y="0"/>
                  </a:moveTo>
                  <a:lnTo>
                    <a:pt x="4545524" y="1901"/>
                  </a:lnTo>
                  <a:lnTo>
                    <a:pt x="4584849" y="7588"/>
                  </a:lnTo>
                  <a:lnTo>
                    <a:pt x="4621863" y="17037"/>
                  </a:lnTo>
                  <a:lnTo>
                    <a:pt x="4688610" y="46964"/>
                  </a:lnTo>
                  <a:lnTo>
                    <a:pt x="4743906" y="90537"/>
                  </a:lnTo>
                  <a:lnTo>
                    <a:pt x="4767173" y="117347"/>
                  </a:lnTo>
                  <a:lnTo>
                    <a:pt x="4642205" y="228853"/>
                  </a:lnTo>
                  <a:lnTo>
                    <a:pt x="4613771" y="198776"/>
                  </a:lnTo>
                  <a:lnTo>
                    <a:pt x="4582944" y="177307"/>
                  </a:lnTo>
                  <a:lnTo>
                    <a:pt x="4549711" y="164435"/>
                  </a:lnTo>
                  <a:lnTo>
                    <a:pt x="4514062" y="160146"/>
                  </a:lnTo>
                  <a:lnTo>
                    <a:pt x="4484535" y="162625"/>
                  </a:lnTo>
                  <a:lnTo>
                    <a:pt x="4434624" y="182489"/>
                  </a:lnTo>
                  <a:lnTo>
                    <a:pt x="4397738" y="221571"/>
                  </a:lnTo>
                  <a:lnTo>
                    <a:pt x="4378879" y="275014"/>
                  </a:lnTo>
                  <a:lnTo>
                    <a:pt x="4376521" y="306831"/>
                  </a:lnTo>
                  <a:lnTo>
                    <a:pt x="4378879" y="338667"/>
                  </a:lnTo>
                  <a:lnTo>
                    <a:pt x="4397738" y="392146"/>
                  </a:lnTo>
                  <a:lnTo>
                    <a:pt x="4434624" y="431148"/>
                  </a:lnTo>
                  <a:lnTo>
                    <a:pt x="4484535" y="451029"/>
                  </a:lnTo>
                  <a:lnTo>
                    <a:pt x="4514062" y="453516"/>
                  </a:lnTo>
                  <a:lnTo>
                    <a:pt x="4549711" y="449228"/>
                  </a:lnTo>
                  <a:lnTo>
                    <a:pt x="4582944" y="436356"/>
                  </a:lnTo>
                  <a:lnTo>
                    <a:pt x="4613771" y="414887"/>
                  </a:lnTo>
                  <a:lnTo>
                    <a:pt x="4642205" y="384809"/>
                  </a:lnTo>
                  <a:lnTo>
                    <a:pt x="4767173" y="496265"/>
                  </a:lnTo>
                  <a:lnTo>
                    <a:pt x="4717722" y="546557"/>
                  </a:lnTo>
                  <a:lnTo>
                    <a:pt x="4656556" y="583438"/>
                  </a:lnTo>
                  <a:lnTo>
                    <a:pt x="4584849" y="606069"/>
                  </a:lnTo>
                  <a:lnTo>
                    <a:pt x="4545524" y="611727"/>
                  </a:lnTo>
                  <a:lnTo>
                    <a:pt x="4503902" y="613613"/>
                  </a:lnTo>
                  <a:lnTo>
                    <a:pt x="4458563" y="611177"/>
                  </a:lnTo>
                  <a:lnTo>
                    <a:pt x="4415510" y="603869"/>
                  </a:lnTo>
                  <a:lnTo>
                    <a:pt x="4374743" y="591689"/>
                  </a:lnTo>
                  <a:lnTo>
                    <a:pt x="4336262" y="574636"/>
                  </a:lnTo>
                  <a:lnTo>
                    <a:pt x="4301022" y="553210"/>
                  </a:lnTo>
                  <a:lnTo>
                    <a:pt x="4269793" y="527907"/>
                  </a:lnTo>
                  <a:lnTo>
                    <a:pt x="4242590" y="498727"/>
                  </a:lnTo>
                  <a:lnTo>
                    <a:pt x="4219422" y="465670"/>
                  </a:lnTo>
                  <a:lnTo>
                    <a:pt x="4200900" y="429474"/>
                  </a:lnTo>
                  <a:lnTo>
                    <a:pt x="4187640" y="390932"/>
                  </a:lnTo>
                  <a:lnTo>
                    <a:pt x="4179667" y="350051"/>
                  </a:lnTo>
                  <a:lnTo>
                    <a:pt x="4177004" y="306831"/>
                  </a:lnTo>
                  <a:lnTo>
                    <a:pt x="4179667" y="263612"/>
                  </a:lnTo>
                  <a:lnTo>
                    <a:pt x="4187640" y="222726"/>
                  </a:lnTo>
                  <a:lnTo>
                    <a:pt x="4200900" y="184173"/>
                  </a:lnTo>
                  <a:lnTo>
                    <a:pt x="4219422" y="147954"/>
                  </a:lnTo>
                  <a:lnTo>
                    <a:pt x="4242590" y="114927"/>
                  </a:lnTo>
                  <a:lnTo>
                    <a:pt x="4269793" y="85756"/>
                  </a:lnTo>
                  <a:lnTo>
                    <a:pt x="4301022" y="60444"/>
                  </a:lnTo>
                  <a:lnTo>
                    <a:pt x="4336262" y="38988"/>
                  </a:lnTo>
                  <a:lnTo>
                    <a:pt x="4374743" y="21967"/>
                  </a:lnTo>
                  <a:lnTo>
                    <a:pt x="4415510" y="9779"/>
                  </a:lnTo>
                  <a:lnTo>
                    <a:pt x="4458563" y="2448"/>
                  </a:lnTo>
                  <a:lnTo>
                    <a:pt x="4503902" y="0"/>
                  </a:lnTo>
                  <a:close/>
                </a:path>
                <a:path w="6960234" h="614045">
                  <a:moveTo>
                    <a:pt x="2450693" y="0"/>
                  </a:moveTo>
                  <a:lnTo>
                    <a:pt x="2496893" y="2474"/>
                  </a:lnTo>
                  <a:lnTo>
                    <a:pt x="2540641" y="9890"/>
                  </a:lnTo>
                  <a:lnTo>
                    <a:pt x="2581960" y="22234"/>
                  </a:lnTo>
                  <a:lnTo>
                    <a:pt x="2620873" y="39496"/>
                  </a:lnTo>
                  <a:lnTo>
                    <a:pt x="2656546" y="61065"/>
                  </a:lnTo>
                  <a:lnTo>
                    <a:pt x="2688135" y="86502"/>
                  </a:lnTo>
                  <a:lnTo>
                    <a:pt x="2715653" y="115774"/>
                  </a:lnTo>
                  <a:lnTo>
                    <a:pt x="2739110" y="148843"/>
                  </a:lnTo>
                  <a:lnTo>
                    <a:pt x="2757779" y="184941"/>
                  </a:lnTo>
                  <a:lnTo>
                    <a:pt x="2771114" y="223313"/>
                  </a:lnTo>
                  <a:lnTo>
                    <a:pt x="2779115" y="263947"/>
                  </a:lnTo>
                  <a:lnTo>
                    <a:pt x="2781782" y="306831"/>
                  </a:lnTo>
                  <a:lnTo>
                    <a:pt x="2779115" y="349716"/>
                  </a:lnTo>
                  <a:lnTo>
                    <a:pt x="2771114" y="390351"/>
                  </a:lnTo>
                  <a:lnTo>
                    <a:pt x="2757779" y="428727"/>
                  </a:lnTo>
                  <a:lnTo>
                    <a:pt x="2739110" y="464832"/>
                  </a:lnTo>
                  <a:lnTo>
                    <a:pt x="2715653" y="497915"/>
                  </a:lnTo>
                  <a:lnTo>
                    <a:pt x="2688135" y="527173"/>
                  </a:lnTo>
                  <a:lnTo>
                    <a:pt x="2656546" y="552607"/>
                  </a:lnTo>
                  <a:lnTo>
                    <a:pt x="2620873" y="574217"/>
                  </a:lnTo>
                  <a:lnTo>
                    <a:pt x="2581960" y="591453"/>
                  </a:lnTo>
                  <a:lnTo>
                    <a:pt x="2540641" y="603764"/>
                  </a:lnTo>
                  <a:lnTo>
                    <a:pt x="2496893" y="611150"/>
                  </a:lnTo>
                  <a:lnTo>
                    <a:pt x="2450693" y="613613"/>
                  </a:lnTo>
                  <a:lnTo>
                    <a:pt x="2404566" y="611150"/>
                  </a:lnTo>
                  <a:lnTo>
                    <a:pt x="2360856" y="603764"/>
                  </a:lnTo>
                  <a:lnTo>
                    <a:pt x="2319552" y="591453"/>
                  </a:lnTo>
                  <a:lnTo>
                    <a:pt x="2280640" y="574217"/>
                  </a:lnTo>
                  <a:lnTo>
                    <a:pt x="2244949" y="552607"/>
                  </a:lnTo>
                  <a:lnTo>
                    <a:pt x="2213330" y="527173"/>
                  </a:lnTo>
                  <a:lnTo>
                    <a:pt x="2185807" y="497915"/>
                  </a:lnTo>
                  <a:lnTo>
                    <a:pt x="2162403" y="464832"/>
                  </a:lnTo>
                  <a:lnTo>
                    <a:pt x="2143714" y="428727"/>
                  </a:lnTo>
                  <a:lnTo>
                    <a:pt x="2130336" y="390351"/>
                  </a:lnTo>
                  <a:lnTo>
                    <a:pt x="2122291" y="349716"/>
                  </a:lnTo>
                  <a:lnTo>
                    <a:pt x="2119604" y="306831"/>
                  </a:lnTo>
                  <a:lnTo>
                    <a:pt x="2122291" y="263947"/>
                  </a:lnTo>
                  <a:lnTo>
                    <a:pt x="2130336" y="223313"/>
                  </a:lnTo>
                  <a:lnTo>
                    <a:pt x="2143714" y="184941"/>
                  </a:lnTo>
                  <a:lnTo>
                    <a:pt x="2162403" y="148843"/>
                  </a:lnTo>
                  <a:lnTo>
                    <a:pt x="2185807" y="115774"/>
                  </a:lnTo>
                  <a:lnTo>
                    <a:pt x="2213330" y="86502"/>
                  </a:lnTo>
                  <a:lnTo>
                    <a:pt x="2244949" y="61065"/>
                  </a:lnTo>
                  <a:lnTo>
                    <a:pt x="2280640" y="39496"/>
                  </a:lnTo>
                  <a:lnTo>
                    <a:pt x="2319552" y="22234"/>
                  </a:lnTo>
                  <a:lnTo>
                    <a:pt x="2360856" y="9890"/>
                  </a:lnTo>
                  <a:lnTo>
                    <a:pt x="2404566" y="2474"/>
                  </a:lnTo>
                  <a:lnTo>
                    <a:pt x="2450693" y="0"/>
                  </a:lnTo>
                  <a:close/>
                </a:path>
              </a:pathLst>
            </a:custGeom>
            <a:ln w="19050">
              <a:solidFill>
                <a:srgbClr val="2CCCD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311000" y="6338887"/>
              <a:ext cx="0" cy="76835"/>
            </a:xfrm>
            <a:custGeom>
              <a:avLst/>
              <a:gdLst/>
              <a:ahLst/>
              <a:cxnLst/>
              <a:rect l="l" t="t" r="r" b="b"/>
              <a:pathLst>
                <a:path w="0" h="76835">
                  <a:moveTo>
                    <a:pt x="0" y="0"/>
                  </a:moveTo>
                  <a:lnTo>
                    <a:pt x="0" y="76454"/>
                  </a:lnTo>
                </a:path>
              </a:pathLst>
            </a:custGeom>
            <a:ln w="6350">
              <a:solidFill>
                <a:srgbClr val="0028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294751" y="6302550"/>
            <a:ext cx="2867025" cy="1657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002854"/>
                </a:solidFill>
                <a:latin typeface="Century Gothic"/>
                <a:cs typeface="Century Gothic"/>
              </a:rPr>
              <a:t>©</a:t>
            </a:r>
            <a:r>
              <a:rPr dirty="0" sz="9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2025</a:t>
            </a:r>
            <a:r>
              <a:rPr dirty="0" sz="9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002854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>
                <a:solidFill>
                  <a:srgbClr val="002854"/>
                </a:solidFill>
              </a:rPr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07451" y="6313662"/>
            <a:ext cx="3219450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  <a:tabLst>
                <a:tab pos="3142615" algn="l"/>
              </a:tabLst>
            </a:pP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002854"/>
                </a:solidFill>
                <a:latin typeface="Century Gothic"/>
                <a:cs typeface="Century Gothic"/>
              </a:rPr>
              <a:t>©</a:t>
            </a:r>
            <a:r>
              <a:rPr dirty="0" sz="9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2025</a:t>
            </a:r>
            <a:r>
              <a:rPr dirty="0" sz="9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002854"/>
                </a:solidFill>
                <a:latin typeface="Century Gothic"/>
                <a:cs typeface="Century Gothic"/>
              </a:rPr>
              <a:t>INC.</a:t>
            </a:r>
            <a:r>
              <a:rPr dirty="0" sz="900">
                <a:solidFill>
                  <a:srgbClr val="002854"/>
                </a:solidFill>
                <a:latin typeface="Century Gothic"/>
                <a:cs typeface="Century Gothic"/>
              </a:rPr>
              <a:t>	</a:t>
            </a:r>
            <a:r>
              <a:rPr dirty="0" sz="900" spc="45">
                <a:solidFill>
                  <a:srgbClr val="002854"/>
                </a:solidFill>
                <a:latin typeface="Century Gothic"/>
                <a:cs typeface="Century Gothic"/>
              </a:rPr>
              <a:t>4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1311001" y="6338887"/>
            <a:ext cx="0" cy="76835"/>
          </a:xfrm>
          <a:custGeom>
            <a:avLst/>
            <a:gdLst/>
            <a:ahLst/>
            <a:cxnLst/>
            <a:rect l="l" t="t" r="r" b="b"/>
            <a:pathLst>
              <a:path w="0"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6350">
            <a:solidFill>
              <a:srgbClr val="00285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8125" y="5991225"/>
            <a:ext cx="361950" cy="44767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object 6" descr=""/>
            <p:cNvSpPr/>
            <p:nvPr/>
          </p:nvSpPr>
          <p:spPr>
            <a:xfrm>
              <a:off x="0" y="6667500"/>
              <a:ext cx="12192000" cy="190500"/>
            </a:xfrm>
            <a:custGeom>
              <a:avLst/>
              <a:gdLst/>
              <a:ahLst/>
              <a:cxnLst/>
              <a:rect l="l" t="t" r="r" b="b"/>
              <a:pathLst>
                <a:path w="12192000" h="190500">
                  <a:moveTo>
                    <a:pt x="121920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192000" y="1905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8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7175" y="0"/>
              <a:ext cx="4305300" cy="6667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6025" y="3600450"/>
              <a:ext cx="123825" cy="13716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2575" y="3590925"/>
              <a:ext cx="114298" cy="13716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99744" y="430530"/>
            <a:ext cx="6079490" cy="222313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5"/>
              </a:spcBef>
            </a:pPr>
            <a:r>
              <a:rPr dirty="0" sz="3600" spc="80" b="1">
                <a:solidFill>
                  <a:srgbClr val="2CCCD2"/>
                </a:solidFill>
                <a:latin typeface="Verdana"/>
                <a:cs typeface="Verdana"/>
              </a:rPr>
              <a:t>A</a:t>
            </a:r>
            <a:r>
              <a:rPr dirty="0" sz="3600" spc="-130" b="1">
                <a:solidFill>
                  <a:srgbClr val="2CCCD2"/>
                </a:solidFill>
                <a:latin typeface="Verdana"/>
                <a:cs typeface="Verdana"/>
              </a:rPr>
              <a:t> </a:t>
            </a:r>
            <a:r>
              <a:rPr dirty="0" sz="3600" spc="-170" b="1">
                <a:solidFill>
                  <a:srgbClr val="2CCCD2"/>
                </a:solidFill>
                <a:latin typeface="Verdana"/>
                <a:cs typeface="Verdana"/>
              </a:rPr>
              <a:t>LEADING</a:t>
            </a:r>
            <a:r>
              <a:rPr dirty="0" sz="3600" spc="-130" b="1">
                <a:solidFill>
                  <a:srgbClr val="2CCCD2"/>
                </a:solidFill>
                <a:latin typeface="Verdana"/>
                <a:cs typeface="Verdana"/>
              </a:rPr>
              <a:t> </a:t>
            </a:r>
            <a:r>
              <a:rPr dirty="0" sz="3600" spc="-10" b="1">
                <a:solidFill>
                  <a:srgbClr val="2CCCD2"/>
                </a:solidFill>
                <a:latin typeface="Verdana"/>
                <a:cs typeface="Verdana"/>
              </a:rPr>
              <a:t>RENEWABLE </a:t>
            </a:r>
            <a:r>
              <a:rPr dirty="0" sz="3600" spc="-120" b="1">
                <a:solidFill>
                  <a:srgbClr val="2CCCD2"/>
                </a:solidFill>
                <a:latin typeface="Verdana"/>
                <a:cs typeface="Verdana"/>
              </a:rPr>
              <a:t>ENERGY</a:t>
            </a:r>
            <a:r>
              <a:rPr dirty="0" sz="3600" spc="-165" b="1">
                <a:solidFill>
                  <a:srgbClr val="2CCCD2"/>
                </a:solidFill>
                <a:latin typeface="Verdana"/>
                <a:cs typeface="Verdana"/>
              </a:rPr>
              <a:t> </a:t>
            </a:r>
            <a:r>
              <a:rPr dirty="0" sz="3600" spc="-10" b="1">
                <a:solidFill>
                  <a:srgbClr val="2CCCD2"/>
                </a:solidFill>
                <a:latin typeface="Verdana"/>
                <a:cs typeface="Verdana"/>
              </a:rPr>
              <a:t>PROVIDER</a:t>
            </a:r>
            <a:endParaRPr sz="3600">
              <a:latin typeface="Verdana"/>
              <a:cs typeface="Verdana"/>
            </a:endParaRPr>
          </a:p>
          <a:p>
            <a:pPr marL="12700" marR="21590">
              <a:lnSpc>
                <a:spcPts val="3010"/>
              </a:lnSpc>
              <a:spcBef>
                <a:spcPts val="45"/>
              </a:spcBef>
            </a:pPr>
            <a:r>
              <a:rPr dirty="0" sz="2750" spc="360">
                <a:solidFill>
                  <a:srgbClr val="002854"/>
                </a:solidFill>
                <a:latin typeface="Century Gothic"/>
                <a:cs typeface="Century Gothic"/>
              </a:rPr>
              <a:t>WITH</a:t>
            </a:r>
            <a:r>
              <a:rPr dirty="0" sz="275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750">
                <a:solidFill>
                  <a:srgbClr val="002854"/>
                </a:solidFill>
                <a:latin typeface="Century Gothic"/>
                <a:cs typeface="Century Gothic"/>
              </a:rPr>
              <a:t>A</a:t>
            </a:r>
            <a:r>
              <a:rPr dirty="0" sz="2750" spc="-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750" spc="200">
                <a:solidFill>
                  <a:srgbClr val="002854"/>
                </a:solidFill>
                <a:latin typeface="Century Gothic"/>
                <a:cs typeface="Century Gothic"/>
              </a:rPr>
              <a:t>PROVEN</a:t>
            </a:r>
            <a:r>
              <a:rPr dirty="0" sz="2750" spc="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750" spc="160">
                <a:solidFill>
                  <a:srgbClr val="002854"/>
                </a:solidFill>
                <a:latin typeface="Century Gothic"/>
                <a:cs typeface="Century Gothic"/>
              </a:rPr>
              <a:t>TRACK</a:t>
            </a:r>
            <a:r>
              <a:rPr dirty="0" sz="2750" spc="-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750" spc="150">
                <a:solidFill>
                  <a:srgbClr val="002854"/>
                </a:solidFill>
                <a:latin typeface="Century Gothic"/>
                <a:cs typeface="Century Gothic"/>
              </a:rPr>
              <a:t>RECORD </a:t>
            </a:r>
            <a:r>
              <a:rPr dirty="0" sz="2750" spc="200">
                <a:solidFill>
                  <a:srgbClr val="002854"/>
                </a:solidFill>
                <a:latin typeface="Century Gothic"/>
                <a:cs typeface="Century Gothic"/>
              </a:rPr>
              <a:t>IN</a:t>
            </a:r>
            <a:r>
              <a:rPr dirty="0" sz="2750" spc="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750" spc="200">
                <a:solidFill>
                  <a:srgbClr val="002854"/>
                </a:solidFill>
                <a:latin typeface="Century Gothic"/>
                <a:cs typeface="Century Gothic"/>
              </a:rPr>
              <a:t>GEOTHERMAL</a:t>
            </a:r>
            <a:r>
              <a:rPr dirty="0" sz="275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750" spc="110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ts val="2945"/>
              </a:lnSpc>
            </a:pPr>
            <a:r>
              <a:rPr dirty="0" sz="2750" spc="200">
                <a:solidFill>
                  <a:srgbClr val="002854"/>
                </a:solidFill>
                <a:latin typeface="Century Gothic"/>
                <a:cs typeface="Century Gothic"/>
              </a:rPr>
              <a:t>ENERGY</a:t>
            </a:r>
            <a:r>
              <a:rPr dirty="0" sz="275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750" spc="145">
                <a:solidFill>
                  <a:srgbClr val="002854"/>
                </a:solidFill>
                <a:latin typeface="Century Gothic"/>
                <a:cs typeface="Century Gothic"/>
              </a:rPr>
              <a:t>STORAGE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63184" y="3544252"/>
            <a:ext cx="1700530" cy="10217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375" b="1">
                <a:solidFill>
                  <a:srgbClr val="002854"/>
                </a:solidFill>
                <a:latin typeface="Century Gothic"/>
                <a:cs typeface="Century Gothic"/>
              </a:rPr>
              <a:t>~</a:t>
            </a:r>
            <a:r>
              <a:rPr dirty="0" sz="4400" spc="-375" b="1">
                <a:solidFill>
                  <a:srgbClr val="002854"/>
                </a:solidFill>
                <a:latin typeface="Verdana"/>
                <a:cs typeface="Verdana"/>
              </a:rPr>
              <a:t>1,500</a:t>
            </a:r>
            <a:endParaRPr sz="4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85" b="1">
                <a:solidFill>
                  <a:srgbClr val="002854"/>
                </a:solidFill>
                <a:latin typeface="Century Gothic"/>
                <a:cs typeface="Century Gothic"/>
              </a:rPr>
              <a:t>Employees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44800" y="3328987"/>
            <a:ext cx="2116455" cy="188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2110"/>
              </a:lnSpc>
              <a:spcBef>
                <a:spcPts val="100"/>
              </a:spcBef>
            </a:pPr>
            <a:r>
              <a:rPr dirty="0" sz="1800">
                <a:solidFill>
                  <a:srgbClr val="002854"/>
                </a:solidFill>
                <a:latin typeface="Century Gothic"/>
                <a:cs typeface="Century Gothic"/>
              </a:rPr>
              <a:t>Own</a:t>
            </a:r>
            <a:r>
              <a:rPr dirty="0" sz="1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-170">
                <a:solidFill>
                  <a:srgbClr val="002854"/>
                </a:solidFill>
                <a:latin typeface="Century Gothic"/>
                <a:cs typeface="Century Gothic"/>
              </a:rPr>
              <a:t>&amp;</a:t>
            </a:r>
            <a:r>
              <a:rPr dirty="0" sz="1800" spc="-10">
                <a:solidFill>
                  <a:srgbClr val="002854"/>
                </a:solidFill>
                <a:latin typeface="Century Gothic"/>
                <a:cs typeface="Century Gothic"/>
              </a:rPr>
              <a:t> Operate</a:t>
            </a:r>
            <a:endParaRPr sz="1800">
              <a:latin typeface="Century Gothic"/>
              <a:cs typeface="Century Gothic"/>
            </a:endParaRPr>
          </a:p>
          <a:p>
            <a:pPr marL="38100">
              <a:lnSpc>
                <a:spcPts val="5230"/>
              </a:lnSpc>
            </a:pPr>
            <a:r>
              <a:rPr dirty="0" sz="4400" spc="-310" b="1">
                <a:solidFill>
                  <a:srgbClr val="002854"/>
                </a:solidFill>
                <a:latin typeface="Verdana"/>
                <a:cs typeface="Verdana"/>
              </a:rPr>
              <a:t>1.5</a:t>
            </a:r>
            <a:r>
              <a:rPr dirty="0" sz="2400" spc="-310" b="1">
                <a:solidFill>
                  <a:srgbClr val="002854"/>
                </a:solidFill>
                <a:latin typeface="Century Gothic"/>
                <a:cs typeface="Century Gothic"/>
              </a:rPr>
              <a:t>GW</a:t>
            </a:r>
            <a:endParaRPr sz="2400">
              <a:latin typeface="Century Gothic"/>
              <a:cs typeface="Century Gothic"/>
            </a:endParaRPr>
          </a:p>
          <a:p>
            <a:pPr marL="38100" marR="422275">
              <a:lnSpc>
                <a:spcPct val="100000"/>
              </a:lnSpc>
              <a:spcBef>
                <a:spcPts val="125"/>
              </a:spcBef>
            </a:pPr>
            <a:r>
              <a:rPr dirty="0" sz="2000" spc="55" b="1">
                <a:solidFill>
                  <a:srgbClr val="002854"/>
                </a:solidFill>
                <a:latin typeface="Century Gothic"/>
                <a:cs typeface="Century Gothic"/>
              </a:rPr>
              <a:t>Geothermal, </a:t>
            </a:r>
            <a:r>
              <a:rPr dirty="0" sz="2000" spc="75" b="1">
                <a:solidFill>
                  <a:srgbClr val="002854"/>
                </a:solidFill>
                <a:latin typeface="Century Gothic"/>
                <a:cs typeface="Century Gothic"/>
              </a:rPr>
              <a:t>Storage,</a:t>
            </a:r>
            <a:endParaRPr sz="2000">
              <a:latin typeface="Century Gothic"/>
              <a:cs typeface="Century Gothic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sz="2000" spc="100" b="1">
                <a:solidFill>
                  <a:srgbClr val="002854"/>
                </a:solidFill>
                <a:latin typeface="Century Gothic"/>
                <a:cs typeface="Century Gothic"/>
              </a:rPr>
              <a:t>Solar</a:t>
            </a:r>
            <a:r>
              <a:rPr dirty="0" sz="2000" spc="-10" b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000" spc="235" b="1">
                <a:solidFill>
                  <a:srgbClr val="002854"/>
                </a:solidFill>
                <a:latin typeface="Century Gothic"/>
                <a:cs typeface="Century Gothic"/>
              </a:rPr>
              <a:t>PV</a:t>
            </a:r>
            <a:r>
              <a:rPr dirty="0" sz="2000" spc="-40" b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000" spc="105" b="1">
                <a:solidFill>
                  <a:srgbClr val="002854"/>
                </a:solidFill>
                <a:latin typeface="Century Gothic"/>
                <a:cs typeface="Century Gothic"/>
              </a:rPr>
              <a:t>&amp;</a:t>
            </a:r>
            <a:r>
              <a:rPr dirty="0" sz="2000" spc="-10" b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000" spc="60" b="1">
                <a:solidFill>
                  <a:srgbClr val="002854"/>
                </a:solidFill>
                <a:latin typeface="Century Gothic"/>
                <a:cs typeface="Century Gothic"/>
              </a:rPr>
              <a:t>REG</a:t>
            </a:r>
            <a:r>
              <a:rPr dirty="0" baseline="52083" sz="1200" spc="89" b="1">
                <a:solidFill>
                  <a:srgbClr val="002854"/>
                </a:solidFill>
                <a:latin typeface="Century Gothic"/>
                <a:cs typeface="Century Gothic"/>
              </a:rPr>
              <a:t>1</a:t>
            </a:r>
            <a:endParaRPr baseline="52083" sz="12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9755" y="3528695"/>
            <a:ext cx="1514475" cy="13265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25" b="1">
                <a:solidFill>
                  <a:srgbClr val="002854"/>
                </a:solidFill>
                <a:latin typeface="Verdana"/>
                <a:cs typeface="Verdana"/>
              </a:rPr>
              <a:t>60</a:t>
            </a:r>
            <a:endParaRPr sz="4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85" b="1">
                <a:solidFill>
                  <a:srgbClr val="002854"/>
                </a:solidFill>
                <a:latin typeface="Century Gothic"/>
                <a:cs typeface="Century Gothic"/>
              </a:rPr>
              <a:t>Years</a:t>
            </a:r>
            <a:r>
              <a:rPr dirty="0" sz="2000" spc="15" b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2000" spc="80" b="1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40" b="1">
                <a:solidFill>
                  <a:srgbClr val="002854"/>
                </a:solidFill>
                <a:latin typeface="Century Gothic"/>
                <a:cs typeface="Century Gothic"/>
              </a:rPr>
              <a:t>experience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95300" y="6030595"/>
            <a:ext cx="3477895" cy="400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AutoNum type="arabicParenBoth"/>
              <a:tabLst>
                <a:tab pos="241300" algn="l"/>
              </a:tabLst>
            </a:pP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REG</a:t>
            </a:r>
            <a:r>
              <a:rPr dirty="0" sz="800" spc="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–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Recovered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Energy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Generation</a:t>
            </a:r>
            <a:endParaRPr sz="800">
              <a:latin typeface="Century Gothic"/>
              <a:cs typeface="Century Gothic"/>
            </a:endParaRPr>
          </a:p>
          <a:p>
            <a:pPr marL="242570" indent="-229870">
              <a:lnSpc>
                <a:spcPct val="100000"/>
              </a:lnSpc>
              <a:spcBef>
                <a:spcPts val="20"/>
              </a:spcBef>
              <a:buAutoNum type="arabicParenBoth"/>
              <a:tabLst>
                <a:tab pos="242570" algn="l"/>
              </a:tabLst>
            </a:pP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See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appendix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 for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reconciliation</a:t>
            </a:r>
            <a:r>
              <a:rPr dirty="0" sz="800" spc="-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non-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GAAP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financial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measures.</a:t>
            </a:r>
            <a:endParaRPr sz="800">
              <a:latin typeface="Century Gothic"/>
              <a:cs typeface="Century Gothic"/>
            </a:endParaRPr>
          </a:p>
          <a:p>
            <a:pPr marL="241935" indent="-229235">
              <a:lnSpc>
                <a:spcPct val="100000"/>
              </a:lnSpc>
              <a:spcBef>
                <a:spcPts val="15"/>
              </a:spcBef>
              <a:buAutoNum type="arabicParenBoth"/>
              <a:tabLst>
                <a:tab pos="241935" algn="l"/>
              </a:tabLst>
            </a:pP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Net</a:t>
            </a:r>
            <a:r>
              <a:rPr dirty="0" sz="800" spc="-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income attributable</a:t>
            </a:r>
            <a:r>
              <a:rPr dirty="0" sz="800" spc="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the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company</a:t>
            </a:r>
            <a:r>
              <a:rPr dirty="0" sz="800" spc="-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stockholders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438001" y="6297295"/>
            <a:ext cx="10160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410575" y="5505450"/>
            <a:ext cx="3695700" cy="971550"/>
            <a:chOff x="8410575" y="5505450"/>
            <a:chExt cx="3695700" cy="971550"/>
          </a:xfrm>
        </p:grpSpPr>
        <p:sp>
          <p:nvSpPr>
            <p:cNvPr id="17" name="object 17" descr=""/>
            <p:cNvSpPr/>
            <p:nvPr/>
          </p:nvSpPr>
          <p:spPr>
            <a:xfrm>
              <a:off x="11311001" y="6338887"/>
              <a:ext cx="0" cy="76835"/>
            </a:xfrm>
            <a:custGeom>
              <a:avLst/>
              <a:gdLst/>
              <a:ahLst/>
              <a:cxnLst/>
              <a:rect l="l" t="t" r="r" b="b"/>
              <a:pathLst>
                <a:path w="0" h="76835">
                  <a:moveTo>
                    <a:pt x="0" y="0"/>
                  </a:moveTo>
                  <a:lnTo>
                    <a:pt x="0" y="76454"/>
                  </a:lnTo>
                </a:path>
              </a:pathLst>
            </a:custGeom>
            <a:ln w="6350">
              <a:solidFill>
                <a:srgbClr val="0028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400" y="5953125"/>
              <a:ext cx="523875" cy="5238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0575" y="5505450"/>
              <a:ext cx="2733675" cy="74295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8294751" y="6298882"/>
            <a:ext cx="28670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900" spc="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829675" y="571500"/>
            <a:ext cx="3362325" cy="247650"/>
          </a:xfrm>
          <a:prstGeom prst="rect">
            <a:avLst/>
          </a:prstGeom>
          <a:solidFill>
            <a:srgbClr val="002854"/>
          </a:solidFill>
        </p:spPr>
        <p:txBody>
          <a:bodyPr wrap="square" lIns="0" tIns="4826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380"/>
              </a:spcBef>
            </a:pPr>
            <a:r>
              <a:rPr dirty="0" sz="950">
                <a:solidFill>
                  <a:srgbClr val="FFFFFF"/>
                </a:solidFill>
                <a:latin typeface="Century Gothic"/>
                <a:cs typeface="Century Gothic"/>
              </a:rPr>
              <a:t>CD4,</a:t>
            </a:r>
            <a:r>
              <a:rPr dirty="0" sz="95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50" spc="60">
                <a:solidFill>
                  <a:srgbClr val="FFFFFF"/>
                </a:solidFill>
                <a:latin typeface="Century Gothic"/>
                <a:cs typeface="Century Gothic"/>
              </a:rPr>
              <a:t>Mammoth</a:t>
            </a:r>
            <a:r>
              <a:rPr dirty="0" sz="950" spc="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50">
                <a:solidFill>
                  <a:srgbClr val="FFFFFF"/>
                </a:solidFill>
                <a:latin typeface="Century Gothic"/>
                <a:cs typeface="Century Gothic"/>
              </a:rPr>
              <a:t>Complex,</a:t>
            </a:r>
            <a:r>
              <a:rPr dirty="0" sz="95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50">
                <a:solidFill>
                  <a:srgbClr val="FFFFFF"/>
                </a:solidFill>
                <a:latin typeface="Century Gothic"/>
                <a:cs typeface="Century Gothic"/>
              </a:rPr>
              <a:t>NV,</a:t>
            </a:r>
            <a:r>
              <a:rPr dirty="0" sz="950" spc="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50" spc="55">
                <a:solidFill>
                  <a:srgbClr val="FFFFFF"/>
                </a:solidFill>
                <a:latin typeface="Century Gothic"/>
                <a:cs typeface="Century Gothic"/>
              </a:rPr>
              <a:t>USA,</a:t>
            </a:r>
            <a:r>
              <a:rPr dirty="0" sz="950" spc="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50" spc="80">
                <a:solidFill>
                  <a:srgbClr val="FFFFFF"/>
                </a:solidFill>
                <a:latin typeface="Century Gothic"/>
                <a:cs typeface="Century Gothic"/>
              </a:rPr>
              <a:t>65MW</a:t>
            </a:r>
            <a:endParaRPr sz="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6700" y="0"/>
              <a:ext cx="4305300" cy="667702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001000" y="2790825"/>
              <a:ext cx="257175" cy="3019425"/>
            </a:xfrm>
            <a:custGeom>
              <a:avLst/>
              <a:gdLst/>
              <a:ahLst/>
              <a:cxnLst/>
              <a:rect l="l" t="t" r="r" b="b"/>
              <a:pathLst>
                <a:path w="257175" h="3019425">
                  <a:moveTo>
                    <a:pt x="257175" y="0"/>
                  </a:moveTo>
                  <a:lnTo>
                    <a:pt x="0" y="0"/>
                  </a:lnTo>
                  <a:lnTo>
                    <a:pt x="0" y="3019425"/>
                  </a:lnTo>
                  <a:lnTo>
                    <a:pt x="257175" y="3019425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2CCC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82000" y="3067049"/>
              <a:ext cx="3590925" cy="2743200"/>
            </a:xfrm>
            <a:custGeom>
              <a:avLst/>
              <a:gdLst/>
              <a:ahLst/>
              <a:cxnLst/>
              <a:rect l="l" t="t" r="r" b="b"/>
              <a:pathLst>
                <a:path w="3590925" h="2743200">
                  <a:moveTo>
                    <a:pt x="24765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247650" y="2743200"/>
                  </a:lnTo>
                  <a:lnTo>
                    <a:pt x="247650" y="0"/>
                  </a:lnTo>
                  <a:close/>
                </a:path>
                <a:path w="3590925" h="2743200">
                  <a:moveTo>
                    <a:pt x="619125" y="419100"/>
                  </a:moveTo>
                  <a:lnTo>
                    <a:pt x="371475" y="419100"/>
                  </a:lnTo>
                  <a:lnTo>
                    <a:pt x="371475" y="2743200"/>
                  </a:lnTo>
                  <a:lnTo>
                    <a:pt x="619125" y="2743200"/>
                  </a:lnTo>
                  <a:lnTo>
                    <a:pt x="619125" y="419100"/>
                  </a:lnTo>
                  <a:close/>
                </a:path>
                <a:path w="3590925" h="2743200">
                  <a:moveTo>
                    <a:pt x="990600" y="962025"/>
                  </a:moveTo>
                  <a:lnTo>
                    <a:pt x="742950" y="962025"/>
                  </a:lnTo>
                  <a:lnTo>
                    <a:pt x="742950" y="2743200"/>
                  </a:lnTo>
                  <a:lnTo>
                    <a:pt x="990600" y="2743200"/>
                  </a:lnTo>
                  <a:lnTo>
                    <a:pt x="990600" y="962025"/>
                  </a:lnTo>
                  <a:close/>
                </a:path>
                <a:path w="3590925" h="2743200">
                  <a:moveTo>
                    <a:pt x="1362075" y="1000125"/>
                  </a:moveTo>
                  <a:lnTo>
                    <a:pt x="1114425" y="1000125"/>
                  </a:lnTo>
                  <a:lnTo>
                    <a:pt x="1114425" y="2743200"/>
                  </a:lnTo>
                  <a:lnTo>
                    <a:pt x="1362075" y="2743200"/>
                  </a:lnTo>
                  <a:lnTo>
                    <a:pt x="1362075" y="1000125"/>
                  </a:lnTo>
                  <a:close/>
                </a:path>
                <a:path w="3590925" h="2743200">
                  <a:moveTo>
                    <a:pt x="1733550" y="1066800"/>
                  </a:moveTo>
                  <a:lnTo>
                    <a:pt x="1485900" y="1066800"/>
                  </a:lnTo>
                  <a:lnTo>
                    <a:pt x="1485900" y="2743200"/>
                  </a:lnTo>
                  <a:lnTo>
                    <a:pt x="1733550" y="2743200"/>
                  </a:lnTo>
                  <a:lnTo>
                    <a:pt x="1733550" y="1066800"/>
                  </a:lnTo>
                  <a:close/>
                </a:path>
                <a:path w="3590925" h="2743200">
                  <a:moveTo>
                    <a:pt x="2105025" y="1238250"/>
                  </a:moveTo>
                  <a:lnTo>
                    <a:pt x="1857375" y="1238250"/>
                  </a:lnTo>
                  <a:lnTo>
                    <a:pt x="1857375" y="2743200"/>
                  </a:lnTo>
                  <a:lnTo>
                    <a:pt x="2105025" y="2743200"/>
                  </a:lnTo>
                  <a:lnTo>
                    <a:pt x="2105025" y="1238250"/>
                  </a:lnTo>
                  <a:close/>
                </a:path>
                <a:path w="3590925" h="2743200">
                  <a:moveTo>
                    <a:pt x="2476500" y="1390650"/>
                  </a:moveTo>
                  <a:lnTo>
                    <a:pt x="2228850" y="1390650"/>
                  </a:lnTo>
                  <a:lnTo>
                    <a:pt x="2228850" y="2743200"/>
                  </a:lnTo>
                  <a:lnTo>
                    <a:pt x="2476500" y="2743200"/>
                  </a:lnTo>
                  <a:lnTo>
                    <a:pt x="2476500" y="1390650"/>
                  </a:lnTo>
                  <a:close/>
                </a:path>
                <a:path w="3590925" h="2743200">
                  <a:moveTo>
                    <a:pt x="2847975" y="1447800"/>
                  </a:moveTo>
                  <a:lnTo>
                    <a:pt x="2600325" y="1447800"/>
                  </a:lnTo>
                  <a:lnTo>
                    <a:pt x="2600325" y="2743200"/>
                  </a:lnTo>
                  <a:lnTo>
                    <a:pt x="2847975" y="2743200"/>
                  </a:lnTo>
                  <a:lnTo>
                    <a:pt x="2847975" y="1447800"/>
                  </a:lnTo>
                  <a:close/>
                </a:path>
                <a:path w="3590925" h="2743200">
                  <a:moveTo>
                    <a:pt x="3219450" y="1657350"/>
                  </a:moveTo>
                  <a:lnTo>
                    <a:pt x="2971800" y="1657350"/>
                  </a:lnTo>
                  <a:lnTo>
                    <a:pt x="2971800" y="2743200"/>
                  </a:lnTo>
                  <a:lnTo>
                    <a:pt x="3219450" y="2743200"/>
                  </a:lnTo>
                  <a:lnTo>
                    <a:pt x="3219450" y="1657350"/>
                  </a:lnTo>
                  <a:close/>
                </a:path>
                <a:path w="3590925" h="2743200">
                  <a:moveTo>
                    <a:pt x="3590925" y="1933575"/>
                  </a:moveTo>
                  <a:lnTo>
                    <a:pt x="3343275" y="1933575"/>
                  </a:lnTo>
                  <a:lnTo>
                    <a:pt x="3343275" y="2743200"/>
                  </a:lnTo>
                  <a:lnTo>
                    <a:pt x="3590925" y="2743200"/>
                  </a:lnTo>
                  <a:lnTo>
                    <a:pt x="3590925" y="1933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39151" y="5805487"/>
              <a:ext cx="4150995" cy="0"/>
            </a:xfrm>
            <a:custGeom>
              <a:avLst/>
              <a:gdLst/>
              <a:ahLst/>
              <a:cxnLst/>
              <a:rect l="l" t="t" r="r" b="b"/>
              <a:pathLst>
                <a:path w="4150995" h="0">
                  <a:moveTo>
                    <a:pt x="0" y="0"/>
                  </a:moveTo>
                  <a:lnTo>
                    <a:pt x="4150868" y="0"/>
                  </a:lnTo>
                </a:path>
              </a:pathLst>
            </a:custGeom>
            <a:ln w="28575">
              <a:solidFill>
                <a:srgbClr val="2CCC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780" rIns="0" bIns="0" rtlCol="0" vert="horz">
            <a:spAutoFit/>
          </a:bodyPr>
          <a:lstStyle/>
          <a:p>
            <a:pPr marL="7620">
              <a:lnSpc>
                <a:spcPct val="100000"/>
              </a:lnSpc>
              <a:spcBef>
                <a:spcPts val="1140"/>
              </a:spcBef>
            </a:pPr>
            <a:r>
              <a:rPr dirty="0"/>
              <a:t>GLOBAL</a:t>
            </a:r>
            <a:r>
              <a:rPr dirty="0" spc="-75"/>
              <a:t> </a:t>
            </a:r>
            <a:r>
              <a:rPr dirty="0" spc="-10"/>
              <a:t>PRESENCE</a:t>
            </a:r>
          </a:p>
          <a:p>
            <a:pPr marL="7620">
              <a:lnSpc>
                <a:spcPct val="100000"/>
              </a:lnSpc>
              <a:spcBef>
                <a:spcPts val="550"/>
              </a:spcBef>
            </a:pPr>
            <a:r>
              <a:rPr dirty="0" sz="1400" spc="100" b="0">
                <a:latin typeface="Century Gothic"/>
                <a:cs typeface="Century Gothic"/>
              </a:rPr>
              <a:t>MEETING</a:t>
            </a:r>
            <a:r>
              <a:rPr dirty="0" sz="1400" spc="-60" b="0">
                <a:latin typeface="Century Gothic"/>
                <a:cs typeface="Century Gothic"/>
              </a:rPr>
              <a:t> </a:t>
            </a:r>
            <a:r>
              <a:rPr dirty="0" sz="1400" spc="190" b="0">
                <a:latin typeface="Century Gothic"/>
                <a:cs typeface="Century Gothic"/>
              </a:rPr>
              <a:t>THE</a:t>
            </a:r>
            <a:r>
              <a:rPr dirty="0" sz="1400" spc="15" b="0">
                <a:latin typeface="Century Gothic"/>
                <a:cs typeface="Century Gothic"/>
              </a:rPr>
              <a:t> </a:t>
            </a:r>
            <a:r>
              <a:rPr dirty="0" sz="1400" spc="155" b="0">
                <a:latin typeface="Century Gothic"/>
                <a:cs typeface="Century Gothic"/>
              </a:rPr>
              <a:t>NEEDS</a:t>
            </a:r>
            <a:r>
              <a:rPr dirty="0" sz="1400" spc="-65" b="0">
                <a:latin typeface="Century Gothic"/>
                <a:cs typeface="Century Gothic"/>
              </a:rPr>
              <a:t> </a:t>
            </a:r>
            <a:r>
              <a:rPr dirty="0" sz="1400" spc="100" b="0">
                <a:latin typeface="Century Gothic"/>
                <a:cs typeface="Century Gothic"/>
              </a:rPr>
              <a:t>OF</a:t>
            </a:r>
            <a:r>
              <a:rPr dirty="0" sz="1400" spc="-10" b="0">
                <a:latin typeface="Century Gothic"/>
                <a:cs typeface="Century Gothic"/>
              </a:rPr>
              <a:t> </a:t>
            </a:r>
            <a:r>
              <a:rPr dirty="0" sz="1400" spc="100" b="0">
                <a:latin typeface="Century Gothic"/>
                <a:cs typeface="Century Gothic"/>
              </a:rPr>
              <a:t>CUSTOMERS</a:t>
            </a:r>
            <a:r>
              <a:rPr dirty="0" sz="1400" spc="5" b="0">
                <a:latin typeface="Century Gothic"/>
                <a:cs typeface="Century Gothic"/>
              </a:rPr>
              <a:t> </a:t>
            </a:r>
            <a:r>
              <a:rPr dirty="0" sz="1400" spc="130" b="0">
                <a:latin typeface="Century Gothic"/>
                <a:cs typeface="Century Gothic"/>
              </a:rPr>
              <a:t>WORLDWIDE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676" y="3295650"/>
            <a:ext cx="2874246" cy="283845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131809" y="1065234"/>
            <a:ext cx="2183765" cy="128460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spc="-385" b="1">
                <a:solidFill>
                  <a:srgbClr val="2CCCD2"/>
                </a:solidFill>
                <a:latin typeface="Century Gothic"/>
                <a:cs typeface="Century Gothic"/>
              </a:rPr>
              <a:t>#</a:t>
            </a:r>
            <a:r>
              <a:rPr dirty="0" sz="3200" spc="-385" b="1">
                <a:solidFill>
                  <a:srgbClr val="2CCCD2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  <a:p>
            <a:pPr marL="12700" marR="5080">
              <a:lnSpc>
                <a:spcPct val="102899"/>
              </a:lnSpc>
              <a:spcBef>
                <a:spcPts val="85"/>
              </a:spcBef>
            </a:pPr>
            <a:r>
              <a:rPr dirty="0" sz="1550" spc="235" b="1">
                <a:solidFill>
                  <a:srgbClr val="FFFFFF"/>
                </a:solidFill>
                <a:latin typeface="Calibri"/>
                <a:cs typeface="Calibri"/>
              </a:rPr>
              <a:t>Ormat</a:t>
            </a:r>
            <a:r>
              <a:rPr dirty="0" sz="155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12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55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5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175" b="1">
                <a:solidFill>
                  <a:srgbClr val="FFFFFF"/>
                </a:solidFill>
                <a:latin typeface="Calibri"/>
                <a:cs typeface="Calibri"/>
              </a:rPr>
              <a:t>largest </a:t>
            </a:r>
            <a:r>
              <a:rPr dirty="0" sz="1550" spc="220" b="1">
                <a:solidFill>
                  <a:srgbClr val="FFFFFF"/>
                </a:solidFill>
                <a:latin typeface="Calibri"/>
                <a:cs typeface="Calibri"/>
              </a:rPr>
              <a:t>geothermal</a:t>
            </a:r>
            <a:r>
              <a:rPr dirty="0" sz="155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210" b="1">
                <a:solidFill>
                  <a:srgbClr val="FFFFFF"/>
                </a:solidFill>
                <a:latin typeface="Calibri"/>
                <a:cs typeface="Calibri"/>
              </a:rPr>
              <a:t>owner</a:t>
            </a:r>
            <a:r>
              <a:rPr dirty="0" sz="155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50" b="1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550" spc="170" b="1">
                <a:solidFill>
                  <a:srgbClr val="FFFFFF"/>
                </a:solidFill>
                <a:latin typeface="Calibri"/>
                <a:cs typeface="Calibri"/>
              </a:rPr>
              <a:t>operator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124825" y="2476500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 h="0">
                <a:moveTo>
                  <a:pt x="0" y="0"/>
                </a:moveTo>
                <a:lnTo>
                  <a:pt x="684022" y="0"/>
                </a:lnTo>
              </a:path>
            </a:pathLst>
          </a:custGeom>
          <a:ln w="19050">
            <a:solidFill>
              <a:srgbClr val="81D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816517" y="5451763"/>
            <a:ext cx="153670" cy="253365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EDC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31936" y="5159241"/>
            <a:ext cx="187960" cy="546100"/>
          </a:xfrm>
          <a:prstGeom prst="rect">
            <a:avLst/>
          </a:prstGeom>
        </p:spPr>
        <p:txBody>
          <a:bodyPr wrap="square" lIns="0" tIns="825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50" spc="70" b="1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545497" y="5398852"/>
            <a:ext cx="153670" cy="30607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ENEL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188246" y="5466746"/>
            <a:ext cx="153670" cy="238125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CFE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443465" y="5219029"/>
            <a:ext cx="153670" cy="486409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CALPINE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274096" y="5223144"/>
            <a:ext cx="153670" cy="481965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KENGEN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94821" y="4946314"/>
            <a:ext cx="153670" cy="758825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STAR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ENERGY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021946" y="5051932"/>
            <a:ext cx="153670" cy="653415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PERTAMINA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679607" y="4813579"/>
            <a:ext cx="153670" cy="89154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ABOITIZ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POWER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425478" y="5172119"/>
            <a:ext cx="153670" cy="532765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CONTACT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785777" y="5100558"/>
            <a:ext cx="153670" cy="60452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REYKJAVIK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02322" y="5962332"/>
            <a:ext cx="4187825" cy="275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05"/>
              </a:spcBef>
            </a:pP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Chart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Source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65">
                <a:solidFill>
                  <a:srgbClr val="002854"/>
                </a:solidFill>
                <a:latin typeface="Century Gothic"/>
                <a:cs typeface="Century Gothic"/>
              </a:rPr>
              <a:t>:</a:t>
            </a:r>
            <a:r>
              <a:rPr dirty="0" sz="80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ThinkGeoEnergy</a:t>
            </a:r>
            <a:r>
              <a:rPr dirty="0" sz="8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-</a:t>
            </a:r>
            <a:r>
              <a:rPr dirty="0" sz="80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“Geothermal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Market</a:t>
            </a:r>
            <a:r>
              <a:rPr dirty="0" sz="8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Analysis</a:t>
            </a:r>
            <a:r>
              <a:rPr dirty="0" sz="800" spc="9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September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2024”</a:t>
            </a:r>
            <a:r>
              <a:rPr dirty="0" sz="800" spc="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by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 Alexander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Richter;</a:t>
            </a:r>
            <a:r>
              <a:rPr dirty="0" sz="800" spc="3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002854"/>
                </a:solidFill>
                <a:latin typeface="Century Gothic"/>
                <a:cs typeface="Century Gothic"/>
              </a:rPr>
              <a:t>Data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is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presented</a:t>
            </a:r>
            <a:r>
              <a:rPr dirty="0" sz="800" spc="-8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at</a:t>
            </a:r>
            <a:r>
              <a:rPr dirty="0" sz="800" spc="-7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50">
                <a:solidFill>
                  <a:srgbClr val="002854"/>
                </a:solidFill>
                <a:latin typeface="Century Gothic"/>
                <a:cs typeface="Century Gothic"/>
              </a:rPr>
              <a:t>gross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installed</a:t>
            </a:r>
            <a:r>
              <a:rPr dirty="0" sz="8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capacity.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0" y="933450"/>
            <a:ext cx="8191500" cy="4324985"/>
            <a:chOff x="0" y="933450"/>
            <a:chExt cx="8191500" cy="4324985"/>
          </a:xfrm>
        </p:grpSpPr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33450"/>
              <a:ext cx="8191499" cy="429577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925" y="4505325"/>
              <a:ext cx="95250" cy="12382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450" y="4352925"/>
              <a:ext cx="85725" cy="10477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322" y="4983921"/>
              <a:ext cx="100292" cy="10014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90131" y="5142953"/>
              <a:ext cx="77470" cy="115570"/>
            </a:xfrm>
            <a:custGeom>
              <a:avLst/>
              <a:gdLst/>
              <a:ahLst/>
              <a:cxnLst/>
              <a:rect l="l" t="t" r="r" b="b"/>
              <a:pathLst>
                <a:path w="77470" h="115570">
                  <a:moveTo>
                    <a:pt x="34366" y="89344"/>
                  </a:moveTo>
                  <a:lnTo>
                    <a:pt x="23368" y="89344"/>
                  </a:lnTo>
                  <a:lnTo>
                    <a:pt x="23368" y="97586"/>
                  </a:lnTo>
                  <a:lnTo>
                    <a:pt x="34366" y="97586"/>
                  </a:lnTo>
                  <a:lnTo>
                    <a:pt x="34366" y="89344"/>
                  </a:lnTo>
                  <a:close/>
                </a:path>
                <a:path w="77470" h="115570">
                  <a:moveTo>
                    <a:pt x="34366" y="67348"/>
                  </a:moveTo>
                  <a:lnTo>
                    <a:pt x="23368" y="67348"/>
                  </a:lnTo>
                  <a:lnTo>
                    <a:pt x="23368" y="75603"/>
                  </a:lnTo>
                  <a:lnTo>
                    <a:pt x="34366" y="75603"/>
                  </a:lnTo>
                  <a:lnTo>
                    <a:pt x="34366" y="67348"/>
                  </a:lnTo>
                  <a:close/>
                </a:path>
                <a:path w="77470" h="115570">
                  <a:moveTo>
                    <a:pt x="34366" y="23368"/>
                  </a:moveTo>
                  <a:lnTo>
                    <a:pt x="23368" y="23368"/>
                  </a:lnTo>
                  <a:lnTo>
                    <a:pt x="23368" y="31623"/>
                  </a:lnTo>
                  <a:lnTo>
                    <a:pt x="34366" y="31623"/>
                  </a:lnTo>
                  <a:lnTo>
                    <a:pt x="34366" y="23368"/>
                  </a:lnTo>
                  <a:close/>
                </a:path>
                <a:path w="77470" h="115570">
                  <a:moveTo>
                    <a:pt x="53606" y="67348"/>
                  </a:moveTo>
                  <a:lnTo>
                    <a:pt x="42608" y="67348"/>
                  </a:lnTo>
                  <a:lnTo>
                    <a:pt x="42608" y="75603"/>
                  </a:lnTo>
                  <a:lnTo>
                    <a:pt x="53606" y="75603"/>
                  </a:lnTo>
                  <a:lnTo>
                    <a:pt x="53606" y="67348"/>
                  </a:lnTo>
                  <a:close/>
                </a:path>
                <a:path w="77470" h="115570">
                  <a:moveTo>
                    <a:pt x="53606" y="23368"/>
                  </a:moveTo>
                  <a:lnTo>
                    <a:pt x="42608" y="23368"/>
                  </a:lnTo>
                  <a:lnTo>
                    <a:pt x="42608" y="31623"/>
                  </a:lnTo>
                  <a:lnTo>
                    <a:pt x="53606" y="31623"/>
                  </a:lnTo>
                  <a:lnTo>
                    <a:pt x="53606" y="23368"/>
                  </a:lnTo>
                  <a:close/>
                </a:path>
                <a:path w="77470" h="115570">
                  <a:moveTo>
                    <a:pt x="67360" y="5499"/>
                  </a:moveTo>
                  <a:lnTo>
                    <a:pt x="63233" y="5499"/>
                  </a:lnTo>
                  <a:lnTo>
                    <a:pt x="63233" y="0"/>
                  </a:lnTo>
                  <a:lnTo>
                    <a:pt x="13754" y="0"/>
                  </a:lnTo>
                  <a:lnTo>
                    <a:pt x="13754" y="5499"/>
                  </a:lnTo>
                  <a:lnTo>
                    <a:pt x="9626" y="5499"/>
                  </a:lnTo>
                  <a:lnTo>
                    <a:pt x="9626" y="13754"/>
                  </a:lnTo>
                  <a:lnTo>
                    <a:pt x="67360" y="13754"/>
                  </a:lnTo>
                  <a:lnTo>
                    <a:pt x="67360" y="5499"/>
                  </a:lnTo>
                  <a:close/>
                </a:path>
                <a:path w="77470" h="115570">
                  <a:moveTo>
                    <a:pt x="71475" y="89344"/>
                  </a:moveTo>
                  <a:lnTo>
                    <a:pt x="61861" y="89344"/>
                  </a:lnTo>
                  <a:lnTo>
                    <a:pt x="61861" y="97586"/>
                  </a:lnTo>
                  <a:lnTo>
                    <a:pt x="71475" y="97586"/>
                  </a:lnTo>
                  <a:lnTo>
                    <a:pt x="71475" y="89344"/>
                  </a:lnTo>
                  <a:close/>
                </a:path>
                <a:path w="77470" h="115570">
                  <a:moveTo>
                    <a:pt x="71475" y="67348"/>
                  </a:moveTo>
                  <a:lnTo>
                    <a:pt x="61861" y="67348"/>
                  </a:lnTo>
                  <a:lnTo>
                    <a:pt x="61861" y="75603"/>
                  </a:lnTo>
                  <a:lnTo>
                    <a:pt x="71475" y="75603"/>
                  </a:lnTo>
                  <a:lnTo>
                    <a:pt x="71475" y="67348"/>
                  </a:lnTo>
                  <a:close/>
                </a:path>
                <a:path w="77470" h="115570">
                  <a:moveTo>
                    <a:pt x="71475" y="23368"/>
                  </a:moveTo>
                  <a:lnTo>
                    <a:pt x="61861" y="23368"/>
                  </a:lnTo>
                  <a:lnTo>
                    <a:pt x="61861" y="31623"/>
                  </a:lnTo>
                  <a:lnTo>
                    <a:pt x="71475" y="31623"/>
                  </a:lnTo>
                  <a:lnTo>
                    <a:pt x="71475" y="23368"/>
                  </a:lnTo>
                  <a:close/>
                </a:path>
                <a:path w="77470" h="115570">
                  <a:moveTo>
                    <a:pt x="71475" y="13893"/>
                  </a:moveTo>
                  <a:lnTo>
                    <a:pt x="5499" y="13893"/>
                  </a:lnTo>
                  <a:lnTo>
                    <a:pt x="5499" y="22783"/>
                  </a:lnTo>
                  <a:lnTo>
                    <a:pt x="5499" y="31673"/>
                  </a:lnTo>
                  <a:lnTo>
                    <a:pt x="5499" y="105333"/>
                  </a:lnTo>
                  <a:lnTo>
                    <a:pt x="34366" y="105333"/>
                  </a:lnTo>
                  <a:lnTo>
                    <a:pt x="34366" y="97713"/>
                  </a:lnTo>
                  <a:lnTo>
                    <a:pt x="15125" y="97713"/>
                  </a:lnTo>
                  <a:lnTo>
                    <a:pt x="15125" y="88823"/>
                  </a:lnTo>
                  <a:lnTo>
                    <a:pt x="42608" y="88823"/>
                  </a:lnTo>
                  <a:lnTo>
                    <a:pt x="42608" y="97713"/>
                  </a:lnTo>
                  <a:lnTo>
                    <a:pt x="42608" y="105333"/>
                  </a:lnTo>
                  <a:lnTo>
                    <a:pt x="71475" y="105333"/>
                  </a:lnTo>
                  <a:lnTo>
                    <a:pt x="71475" y="97713"/>
                  </a:lnTo>
                  <a:lnTo>
                    <a:pt x="53606" y="97713"/>
                  </a:lnTo>
                  <a:lnTo>
                    <a:pt x="53606" y="88823"/>
                  </a:lnTo>
                  <a:lnTo>
                    <a:pt x="71475" y="88823"/>
                  </a:lnTo>
                  <a:lnTo>
                    <a:pt x="71475" y="76123"/>
                  </a:lnTo>
                  <a:lnTo>
                    <a:pt x="15125" y="76123"/>
                  </a:lnTo>
                  <a:lnTo>
                    <a:pt x="15125" y="67233"/>
                  </a:lnTo>
                  <a:lnTo>
                    <a:pt x="71475" y="67233"/>
                  </a:lnTo>
                  <a:lnTo>
                    <a:pt x="71475" y="53606"/>
                  </a:lnTo>
                  <a:lnTo>
                    <a:pt x="71475" y="53263"/>
                  </a:lnTo>
                  <a:lnTo>
                    <a:pt x="71475" y="45643"/>
                  </a:lnTo>
                  <a:lnTo>
                    <a:pt x="71475" y="45364"/>
                  </a:lnTo>
                  <a:lnTo>
                    <a:pt x="71475" y="31673"/>
                  </a:lnTo>
                  <a:lnTo>
                    <a:pt x="61861" y="31673"/>
                  </a:lnTo>
                  <a:lnTo>
                    <a:pt x="61861" y="45643"/>
                  </a:lnTo>
                  <a:lnTo>
                    <a:pt x="61861" y="53263"/>
                  </a:lnTo>
                  <a:lnTo>
                    <a:pt x="53606" y="53263"/>
                  </a:lnTo>
                  <a:lnTo>
                    <a:pt x="53606" y="45643"/>
                  </a:lnTo>
                  <a:lnTo>
                    <a:pt x="61861" y="45643"/>
                  </a:lnTo>
                  <a:lnTo>
                    <a:pt x="61861" y="31673"/>
                  </a:lnTo>
                  <a:lnTo>
                    <a:pt x="42608" y="31673"/>
                  </a:lnTo>
                  <a:lnTo>
                    <a:pt x="42608" y="45643"/>
                  </a:lnTo>
                  <a:lnTo>
                    <a:pt x="42608" y="53263"/>
                  </a:lnTo>
                  <a:lnTo>
                    <a:pt x="34366" y="53263"/>
                  </a:lnTo>
                  <a:lnTo>
                    <a:pt x="34366" y="45643"/>
                  </a:lnTo>
                  <a:lnTo>
                    <a:pt x="42608" y="45643"/>
                  </a:lnTo>
                  <a:lnTo>
                    <a:pt x="42608" y="31673"/>
                  </a:lnTo>
                  <a:lnTo>
                    <a:pt x="23368" y="31673"/>
                  </a:lnTo>
                  <a:lnTo>
                    <a:pt x="23368" y="45643"/>
                  </a:lnTo>
                  <a:lnTo>
                    <a:pt x="23368" y="53263"/>
                  </a:lnTo>
                  <a:lnTo>
                    <a:pt x="15125" y="53263"/>
                  </a:lnTo>
                  <a:lnTo>
                    <a:pt x="15125" y="45643"/>
                  </a:lnTo>
                  <a:lnTo>
                    <a:pt x="23368" y="45643"/>
                  </a:lnTo>
                  <a:lnTo>
                    <a:pt x="23368" y="31673"/>
                  </a:lnTo>
                  <a:lnTo>
                    <a:pt x="15125" y="31673"/>
                  </a:lnTo>
                  <a:lnTo>
                    <a:pt x="15125" y="22783"/>
                  </a:lnTo>
                  <a:lnTo>
                    <a:pt x="71475" y="22783"/>
                  </a:lnTo>
                  <a:lnTo>
                    <a:pt x="71475" y="13893"/>
                  </a:lnTo>
                  <a:close/>
                </a:path>
                <a:path w="77470" h="115570">
                  <a:moveTo>
                    <a:pt x="76974" y="105841"/>
                  </a:moveTo>
                  <a:lnTo>
                    <a:pt x="0" y="105841"/>
                  </a:lnTo>
                  <a:lnTo>
                    <a:pt x="0" y="115455"/>
                  </a:lnTo>
                  <a:lnTo>
                    <a:pt x="76974" y="115455"/>
                  </a:lnTo>
                  <a:lnTo>
                    <a:pt x="76974" y="105841"/>
                  </a:lnTo>
                  <a:close/>
                </a:path>
              </a:pathLst>
            </a:custGeom>
            <a:solidFill>
              <a:srgbClr val="FFB3A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383857" y="4338707"/>
            <a:ext cx="1743710" cy="9613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70"/>
              </a:spcBef>
            </a:pP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Geothermal</a:t>
            </a:r>
            <a:r>
              <a:rPr dirty="0" sz="800" spc="1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Projects</a:t>
            </a:r>
            <a:r>
              <a:rPr dirty="0" sz="800" spc="1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70">
                <a:solidFill>
                  <a:srgbClr val="002854"/>
                </a:solidFill>
                <a:latin typeface="Century Gothic"/>
                <a:cs typeface="Century Gothic"/>
              </a:rPr>
              <a:t>/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complexes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REG</a:t>
            </a:r>
            <a:r>
              <a:rPr dirty="0" sz="800" spc="6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(Waste</a:t>
            </a:r>
            <a:r>
              <a:rPr dirty="0" sz="800" spc="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Heat)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Projects</a:t>
            </a:r>
            <a:r>
              <a:rPr dirty="0" sz="800" spc="5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20">
                <a:solidFill>
                  <a:srgbClr val="002854"/>
                </a:solidFill>
                <a:latin typeface="Century Gothic"/>
                <a:cs typeface="Century Gothic"/>
              </a:rPr>
              <a:t>Energy</a:t>
            </a:r>
            <a:r>
              <a:rPr dirty="0" sz="800" spc="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Storage</a:t>
            </a:r>
            <a:r>
              <a:rPr dirty="0" sz="800" spc="8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Projects</a:t>
            </a:r>
            <a:endParaRPr sz="800">
              <a:latin typeface="Century Gothic"/>
              <a:cs typeface="Century Gothic"/>
            </a:endParaRPr>
          </a:p>
          <a:p>
            <a:pPr marL="12700" marR="671195">
              <a:lnSpc>
                <a:spcPts val="1210"/>
              </a:lnSpc>
              <a:spcBef>
                <a:spcPts val="10"/>
              </a:spcBef>
            </a:pPr>
            <a:r>
              <a:rPr dirty="0" sz="800">
                <a:solidFill>
                  <a:srgbClr val="002854"/>
                </a:solidFill>
                <a:latin typeface="Century Gothic"/>
                <a:cs typeface="Century Gothic"/>
              </a:rPr>
              <a:t>Solar</a:t>
            </a:r>
            <a:r>
              <a:rPr dirty="0" sz="800" spc="1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Projects </a:t>
            </a:r>
            <a:r>
              <a:rPr dirty="0" sz="800" spc="10">
                <a:solidFill>
                  <a:srgbClr val="002854"/>
                </a:solidFill>
                <a:latin typeface="Century Gothic"/>
                <a:cs typeface="Century Gothic"/>
              </a:rPr>
              <a:t>Manufacturing</a:t>
            </a:r>
            <a:r>
              <a:rPr dirty="0" sz="8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002854"/>
                </a:solidFill>
                <a:latin typeface="Century Gothic"/>
                <a:cs typeface="Century Gothic"/>
              </a:rPr>
              <a:t>shop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dirty="0" sz="800" spc="-10">
                <a:solidFill>
                  <a:srgbClr val="002854"/>
                </a:solidFill>
                <a:latin typeface="Century Gothic"/>
                <a:cs typeface="Century Gothic"/>
              </a:rPr>
              <a:t>Office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71450" y="0"/>
            <a:ext cx="11934825" cy="6477000"/>
            <a:chOff x="171450" y="0"/>
            <a:chExt cx="11934825" cy="6477000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450" y="4676776"/>
              <a:ext cx="85725" cy="952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450" y="4819651"/>
              <a:ext cx="85725" cy="9524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8124825" y="933450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 h="0">
                  <a:moveTo>
                    <a:pt x="0" y="0"/>
                  </a:moveTo>
                  <a:lnTo>
                    <a:pt x="684022" y="0"/>
                  </a:lnTo>
                </a:path>
              </a:pathLst>
            </a:custGeom>
            <a:ln w="19050">
              <a:solidFill>
                <a:srgbClr val="81D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311001" y="6338887"/>
              <a:ext cx="0" cy="76835"/>
            </a:xfrm>
            <a:custGeom>
              <a:avLst/>
              <a:gdLst/>
              <a:ahLst/>
              <a:cxnLst/>
              <a:rect l="l" t="t" r="r" b="b"/>
              <a:pathLst>
                <a:path w="0" h="76835">
                  <a:moveTo>
                    <a:pt x="0" y="0"/>
                  </a:moveTo>
                  <a:lnTo>
                    <a:pt x="0" y="76454"/>
                  </a:lnTo>
                </a:path>
              </a:pathLst>
            </a:custGeom>
            <a:ln w="6350">
              <a:solidFill>
                <a:srgbClr val="0028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400" y="5953125"/>
              <a:ext cx="523875" cy="52387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77350" y="0"/>
              <a:ext cx="2733675" cy="685800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8294751" y="6302550"/>
            <a:ext cx="2868930" cy="1657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dirty="0" sz="9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9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744" y="449897"/>
            <a:ext cx="6335395" cy="1221105"/>
          </a:xfrm>
          <a:prstGeom prst="rect"/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84"/>
              </a:spcBef>
            </a:pPr>
            <a:r>
              <a:rPr dirty="0"/>
              <a:t>KEY</a:t>
            </a:r>
            <a:r>
              <a:rPr dirty="0" spc="-150"/>
              <a:t> </a:t>
            </a:r>
            <a:r>
              <a:rPr dirty="0"/>
              <a:t>FACTORS</a:t>
            </a:r>
            <a:r>
              <a:rPr dirty="0" spc="-75"/>
              <a:t> </a:t>
            </a:r>
            <a:r>
              <a:rPr dirty="0" spc="-185"/>
              <a:t>DRIVING</a:t>
            </a:r>
            <a:r>
              <a:rPr dirty="0" spc="-100"/>
              <a:t> </a:t>
            </a:r>
            <a:r>
              <a:rPr dirty="0" spc="-10"/>
              <a:t>ORMAT’S </a:t>
            </a:r>
            <a:r>
              <a:rPr dirty="0"/>
              <a:t>ACCELERATED</a:t>
            </a:r>
            <a:r>
              <a:rPr dirty="0" spc="140"/>
              <a:t> </a:t>
            </a:r>
            <a:r>
              <a:rPr dirty="0" spc="-10"/>
              <a:t>GEOTHERMAL </a:t>
            </a:r>
            <a:r>
              <a:rPr dirty="0"/>
              <a:t>DEVELOPMENT</a:t>
            </a:r>
            <a:r>
              <a:rPr dirty="0" spc="-140"/>
              <a:t> </a:t>
            </a:r>
            <a:r>
              <a:rPr dirty="0" spc="-330"/>
              <a:t>IN</a:t>
            </a:r>
            <a:r>
              <a:rPr dirty="0" spc="-90"/>
              <a:t> </a:t>
            </a:r>
            <a:r>
              <a:rPr dirty="0"/>
              <a:t>THE</a:t>
            </a:r>
            <a:r>
              <a:rPr dirty="0" spc="-114"/>
              <a:t> </a:t>
            </a:r>
            <a:r>
              <a:rPr dirty="0" spc="-20"/>
              <a:t>U.S.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943219" y="2095294"/>
            <a:ext cx="1329055" cy="2214880"/>
            <a:chOff x="3943219" y="2095294"/>
            <a:chExt cx="1329055" cy="22148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3219" y="2095294"/>
              <a:ext cx="1328934" cy="22147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6699" y="2171699"/>
              <a:ext cx="1123950" cy="200977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243070" y="4611306"/>
            <a:ext cx="984885" cy="481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spc="145">
                <a:solidFill>
                  <a:srgbClr val="001F5F"/>
                </a:solidFill>
                <a:latin typeface="Century Gothic"/>
                <a:cs typeface="Century Gothic"/>
              </a:rPr>
              <a:t>PPAS</a:t>
            </a:r>
            <a:endParaRPr sz="15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 spc="-10">
                <a:solidFill>
                  <a:srgbClr val="002854"/>
                </a:solidFill>
                <a:latin typeface="Century Gothic"/>
                <a:cs typeface="Century Gothic"/>
              </a:rPr>
              <a:t>Availability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095750" y="4438650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 h="0">
                <a:moveTo>
                  <a:pt x="0" y="0"/>
                </a:moveTo>
                <a:lnTo>
                  <a:pt x="1078991" y="0"/>
                </a:lnTo>
              </a:path>
            </a:pathLst>
          </a:custGeom>
          <a:ln w="19050">
            <a:solidFill>
              <a:srgbClr val="2CCCD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9696319" y="2095294"/>
            <a:ext cx="1329055" cy="2214880"/>
            <a:chOff x="9696319" y="2095294"/>
            <a:chExt cx="1329055" cy="221488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6319" y="2095294"/>
              <a:ext cx="1328934" cy="22147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29800" y="2171699"/>
              <a:ext cx="1123950" cy="200977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9275826" y="4611306"/>
            <a:ext cx="2252980" cy="481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6985">
              <a:lnSpc>
                <a:spcPct val="100000"/>
              </a:lnSpc>
              <a:spcBef>
                <a:spcPts val="125"/>
              </a:spcBef>
            </a:pPr>
            <a:r>
              <a:rPr dirty="0" sz="1550" spc="120">
                <a:solidFill>
                  <a:srgbClr val="001F5F"/>
                </a:solidFill>
                <a:latin typeface="Century Gothic"/>
                <a:cs typeface="Century Gothic"/>
              </a:rPr>
              <a:t>EXPLORATION</a:t>
            </a:r>
            <a:endParaRPr sz="15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solidFill>
                  <a:srgbClr val="001F5F"/>
                </a:solidFill>
                <a:latin typeface="Century Gothic"/>
                <a:cs typeface="Century Gothic"/>
              </a:rPr>
              <a:t>Extended</a:t>
            </a:r>
            <a:r>
              <a:rPr dirty="0" sz="1400" spc="145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 spc="70">
                <a:solidFill>
                  <a:srgbClr val="001F5F"/>
                </a:solidFill>
                <a:latin typeface="Century Gothic"/>
                <a:cs typeface="Century Gothic"/>
              </a:rPr>
              <a:t>drilling</a:t>
            </a:r>
            <a:r>
              <a:rPr dirty="0" sz="1400" spc="14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entury Gothic"/>
                <a:cs typeface="Century Gothic"/>
              </a:rPr>
              <a:t>activity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848850" y="4438650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 h="0">
                <a:moveTo>
                  <a:pt x="0" y="0"/>
                </a:moveTo>
                <a:lnTo>
                  <a:pt x="1078992" y="0"/>
                </a:lnTo>
              </a:path>
            </a:pathLst>
          </a:custGeom>
          <a:ln w="19050">
            <a:solidFill>
              <a:srgbClr val="2CCC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696075" y="4611306"/>
            <a:ext cx="1549400" cy="7010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spc="85">
                <a:solidFill>
                  <a:srgbClr val="001F5F"/>
                </a:solidFill>
                <a:latin typeface="Century Gothic"/>
                <a:cs typeface="Century Gothic"/>
              </a:rPr>
              <a:t>IRA</a:t>
            </a:r>
            <a:endParaRPr sz="1550">
              <a:latin typeface="Century Gothic"/>
              <a:cs typeface="Century Gothic"/>
            </a:endParaRPr>
          </a:p>
          <a:p>
            <a:pPr algn="ctr" marL="12700" marR="5080" indent="-2540">
              <a:lnSpc>
                <a:spcPts val="1730"/>
              </a:lnSpc>
              <a:spcBef>
                <a:spcPts val="35"/>
              </a:spcBef>
            </a:pPr>
            <a:r>
              <a:rPr dirty="0" sz="1400" spc="75">
                <a:solidFill>
                  <a:srgbClr val="001F5F"/>
                </a:solidFill>
                <a:latin typeface="Century Gothic"/>
                <a:cs typeface="Century Gothic"/>
              </a:rPr>
              <a:t>Strong</a:t>
            </a:r>
            <a:r>
              <a:rPr dirty="0" sz="1400" spc="1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entury Gothic"/>
                <a:cs typeface="Century Gothic"/>
              </a:rPr>
              <a:t>tailwind </a:t>
            </a:r>
            <a:r>
              <a:rPr dirty="0" sz="1400" spc="90">
                <a:solidFill>
                  <a:srgbClr val="001F5F"/>
                </a:solidFill>
                <a:latin typeface="Century Gothic"/>
                <a:cs typeface="Century Gothic"/>
              </a:rPr>
              <a:t>from</a:t>
            </a:r>
            <a:r>
              <a:rPr dirty="0" sz="1400" spc="-95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001F5F"/>
                </a:solidFill>
                <a:latin typeface="Century Gothic"/>
                <a:cs typeface="Century Gothic"/>
              </a:rPr>
              <a:t>tax</a:t>
            </a:r>
            <a:r>
              <a:rPr dirty="0" sz="1400" spc="-25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entury Gothic"/>
                <a:cs typeface="Century Gothic"/>
              </a:rPr>
              <a:t>benefits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972300" y="4438650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 h="0">
                <a:moveTo>
                  <a:pt x="0" y="0"/>
                </a:moveTo>
                <a:lnTo>
                  <a:pt x="1078992" y="0"/>
                </a:lnTo>
              </a:path>
            </a:pathLst>
          </a:custGeom>
          <a:ln w="19050">
            <a:solidFill>
              <a:srgbClr val="2CCCD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819769" y="2095294"/>
            <a:ext cx="1329055" cy="2214880"/>
            <a:chOff x="6819769" y="2095294"/>
            <a:chExt cx="1329055" cy="221488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9769" y="2095294"/>
              <a:ext cx="1328934" cy="22147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3250" y="2171699"/>
              <a:ext cx="1123950" cy="2009775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990600" y="4438650"/>
            <a:ext cx="1079500" cy="0"/>
          </a:xfrm>
          <a:custGeom>
            <a:avLst/>
            <a:gdLst/>
            <a:ahLst/>
            <a:cxnLst/>
            <a:rect l="l" t="t" r="r" b="b"/>
            <a:pathLst>
              <a:path w="1079500" h="0">
                <a:moveTo>
                  <a:pt x="0" y="0"/>
                </a:moveTo>
                <a:lnTo>
                  <a:pt x="1078992" y="0"/>
                </a:lnTo>
              </a:path>
            </a:pathLst>
          </a:custGeom>
          <a:ln w="19050">
            <a:solidFill>
              <a:srgbClr val="2CCCD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838070" y="2095294"/>
            <a:ext cx="1338580" cy="2214880"/>
            <a:chOff x="838070" y="2095294"/>
            <a:chExt cx="1338580" cy="2214880"/>
          </a:xfrm>
        </p:grpSpPr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070" y="2095294"/>
              <a:ext cx="1338458" cy="221478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1550" y="2171699"/>
              <a:ext cx="1133475" cy="2009775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527684" y="4611306"/>
            <a:ext cx="2290445" cy="911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spc="135">
                <a:solidFill>
                  <a:srgbClr val="001F5F"/>
                </a:solidFill>
                <a:latin typeface="Century Gothic"/>
                <a:cs typeface="Century Gothic"/>
              </a:rPr>
              <a:t>INCREASED</a:t>
            </a:r>
            <a:r>
              <a:rPr dirty="0" sz="1550" spc="1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550" spc="120">
                <a:solidFill>
                  <a:srgbClr val="001F5F"/>
                </a:solidFill>
                <a:latin typeface="Century Gothic"/>
                <a:cs typeface="Century Gothic"/>
              </a:rPr>
              <a:t>DEMAND</a:t>
            </a:r>
            <a:endParaRPr sz="1550">
              <a:latin typeface="Century Gothic"/>
              <a:cs typeface="Century Gothic"/>
            </a:endParaRPr>
          </a:p>
          <a:p>
            <a:pPr algn="ctr" marL="182880" marR="170180" indent="-2540">
              <a:lnSpc>
                <a:spcPct val="100600"/>
              </a:lnSpc>
              <a:spcBef>
                <a:spcPts val="10"/>
              </a:spcBef>
            </a:pPr>
            <a:r>
              <a:rPr dirty="0" sz="1400" spc="110">
                <a:solidFill>
                  <a:srgbClr val="001F5F"/>
                </a:solidFill>
                <a:latin typeface="Century Gothic"/>
                <a:cs typeface="Century Gothic"/>
              </a:rPr>
              <a:t>For</a:t>
            </a:r>
            <a:r>
              <a:rPr dirty="0" sz="1400" spc="-4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001F5F"/>
                </a:solidFill>
                <a:latin typeface="Century Gothic"/>
                <a:cs typeface="Century Gothic"/>
              </a:rPr>
              <a:t>renewable</a:t>
            </a:r>
            <a:r>
              <a:rPr dirty="0" sz="1400" spc="-3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 spc="55">
                <a:solidFill>
                  <a:srgbClr val="001F5F"/>
                </a:solidFill>
                <a:latin typeface="Century Gothic"/>
                <a:cs typeface="Century Gothic"/>
              </a:rPr>
              <a:t>high- </a:t>
            </a:r>
            <a:r>
              <a:rPr dirty="0" sz="1400" spc="-45">
                <a:solidFill>
                  <a:srgbClr val="001F5F"/>
                </a:solidFill>
                <a:latin typeface="Century Gothic"/>
                <a:cs typeface="Century Gothic"/>
              </a:rPr>
              <a:t>capacity</a:t>
            </a:r>
            <a:r>
              <a:rPr dirty="0" sz="1400" spc="-5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001F5F"/>
                </a:solidFill>
                <a:latin typeface="Century Gothic"/>
                <a:cs typeface="Century Gothic"/>
              </a:rPr>
              <a:t>factor </a:t>
            </a:r>
            <a:r>
              <a:rPr dirty="0" sz="1400" spc="-20">
                <a:solidFill>
                  <a:srgbClr val="001F5F"/>
                </a:solidFill>
                <a:latin typeface="Century Gothic"/>
                <a:cs typeface="Century Gothic"/>
              </a:rPr>
              <a:t>power </a:t>
            </a:r>
            <a:r>
              <a:rPr dirty="0" sz="1400" spc="-10">
                <a:solidFill>
                  <a:srgbClr val="001F5F"/>
                </a:solidFill>
                <a:latin typeface="Century Gothic"/>
                <a:cs typeface="Century Gothic"/>
              </a:rPr>
              <a:t>sources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294751" y="6302550"/>
            <a:ext cx="2868930" cy="1657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dirty="0" sz="9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9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2000250"/>
            <a:chOff x="0" y="0"/>
            <a:chExt cx="12192000" cy="2000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1905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" y="1743075"/>
              <a:ext cx="12191994" cy="25717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2192000" cy="1762125"/>
            </a:xfrm>
            <a:custGeom>
              <a:avLst/>
              <a:gdLst/>
              <a:ahLst/>
              <a:cxnLst/>
              <a:rect l="l" t="t" r="r" b="b"/>
              <a:pathLst>
                <a:path w="12192000" h="1762125">
                  <a:moveTo>
                    <a:pt x="0" y="1762125"/>
                  </a:moveTo>
                  <a:lnTo>
                    <a:pt x="12192000" y="176212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762125"/>
                  </a:lnTo>
                  <a:close/>
                </a:path>
              </a:pathLst>
            </a:custGeom>
            <a:solidFill>
              <a:srgbClr val="002854">
                <a:alpha val="4901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5144" y="188594"/>
            <a:ext cx="611568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FFFFFF"/>
                </a:solidFill>
              </a:rPr>
              <a:t>PROJECTS</a:t>
            </a:r>
            <a:r>
              <a:rPr dirty="0" spc="-135">
                <a:solidFill>
                  <a:srgbClr val="FFFFFF"/>
                </a:solidFill>
              </a:rPr>
              <a:t> </a:t>
            </a:r>
            <a:r>
              <a:rPr dirty="0" spc="-330">
                <a:solidFill>
                  <a:srgbClr val="FFFFFF"/>
                </a:solidFill>
              </a:rPr>
              <a:t>IN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120">
                <a:solidFill>
                  <a:srgbClr val="FFFFFF"/>
                </a:solidFill>
              </a:rPr>
              <a:t>IMPERIAL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VALLEY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72794" y="2107247"/>
            <a:ext cx="14611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0" b="1">
                <a:solidFill>
                  <a:srgbClr val="002854"/>
                </a:solidFill>
                <a:latin typeface="Century Gothic"/>
                <a:cs typeface="Century Gothic"/>
              </a:rPr>
              <a:t>OPERATING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95325" y="1428750"/>
            <a:ext cx="8372475" cy="676275"/>
            <a:chOff x="695325" y="1428750"/>
            <a:chExt cx="8372475" cy="6762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325" y="1485900"/>
              <a:ext cx="781050" cy="61912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6750" y="1428750"/>
              <a:ext cx="781050" cy="62865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150614" y="2088197"/>
            <a:ext cx="1971675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225" b="1">
                <a:solidFill>
                  <a:srgbClr val="002854"/>
                </a:solidFill>
                <a:latin typeface="Century Gothic"/>
                <a:cs typeface="Century Gothic"/>
              </a:rPr>
              <a:t>RELEASED</a:t>
            </a:r>
            <a:r>
              <a:rPr dirty="0" sz="1800" spc="25" b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165" b="1">
                <a:solidFill>
                  <a:srgbClr val="002854"/>
                </a:solidFill>
                <a:latin typeface="Century Gothic"/>
                <a:cs typeface="Century Gothic"/>
              </a:rPr>
              <a:t>FOR </a:t>
            </a:r>
            <a:r>
              <a:rPr dirty="0" sz="1800" spc="120" b="1">
                <a:solidFill>
                  <a:srgbClr val="002854"/>
                </a:solidFill>
                <a:latin typeface="Century Gothic"/>
                <a:cs typeface="Century Gothic"/>
              </a:rPr>
              <a:t>CONSTRUCTION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71205" y="2107247"/>
            <a:ext cx="1890395" cy="5772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175" b="1">
                <a:solidFill>
                  <a:srgbClr val="002854"/>
                </a:solidFill>
                <a:latin typeface="Century Gothic"/>
                <a:cs typeface="Century Gothic"/>
              </a:rPr>
              <a:t>PROJECTS</a:t>
            </a:r>
            <a:r>
              <a:rPr dirty="0" sz="1800" spc="-5" b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75" b="1">
                <a:solidFill>
                  <a:srgbClr val="002854"/>
                </a:solidFill>
                <a:latin typeface="Century Gothic"/>
                <a:cs typeface="Century Gothic"/>
              </a:rPr>
              <a:t>IN </a:t>
            </a:r>
            <a:r>
              <a:rPr dirty="0" sz="1800" spc="190" b="1">
                <a:solidFill>
                  <a:srgbClr val="002854"/>
                </a:solidFill>
                <a:latin typeface="Century Gothic"/>
                <a:cs typeface="Century Gothic"/>
              </a:rPr>
              <a:t>DEVELOPMENT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175" y="1466850"/>
            <a:ext cx="781050" cy="619125"/>
          </a:xfrm>
          <a:prstGeom prst="rect">
            <a:avLst/>
          </a:prstGeom>
        </p:spPr>
      </p:pic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702944" y="3023003"/>
          <a:ext cx="2201545" cy="142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4710"/>
              </a:tblGrid>
              <a:tr h="353060">
                <a:tc>
                  <a:txBody>
                    <a:bodyPr/>
                    <a:lstStyle/>
                    <a:p>
                      <a:pPr marL="31750">
                        <a:lnSpc>
                          <a:spcPts val="1635"/>
                        </a:lnSpc>
                      </a:pPr>
                      <a:r>
                        <a:rPr dirty="0" sz="1400" spc="275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BRAWLEY</a:t>
                      </a:r>
                      <a:r>
                        <a:rPr dirty="0" sz="1400" spc="50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40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COMPLEX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050"/>
                        </a:lnSpc>
                      </a:pPr>
                      <a:r>
                        <a:rPr dirty="0" sz="900" spc="1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CALIFORNIA,</a:t>
                      </a:r>
                      <a:r>
                        <a:rPr dirty="0" sz="900" spc="3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1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r>
                        <a:rPr dirty="0" sz="900" spc="8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65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MW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</a:tr>
              <a:tr h="359410">
                <a:tc>
                  <a:txBody>
                    <a:bodyPr/>
                    <a:lstStyle/>
                    <a:p>
                      <a:pPr marL="31750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245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HEBER</a:t>
                      </a:r>
                      <a:r>
                        <a:rPr dirty="0" sz="1400" spc="145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29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COMPLEX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050"/>
                        </a:lnSpc>
                      </a:pPr>
                      <a:r>
                        <a:rPr dirty="0" sz="90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CALIFORNIA,</a:t>
                      </a:r>
                      <a:r>
                        <a:rPr dirty="0" sz="900" spc="85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-45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81</a:t>
                      </a:r>
                      <a:r>
                        <a:rPr dirty="0" sz="900" spc="114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85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MW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/>
                </a:tc>
              </a:tr>
              <a:tr h="359410">
                <a:tc>
                  <a:txBody>
                    <a:bodyPr/>
                    <a:lstStyle/>
                    <a:p>
                      <a:pPr marL="31750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180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MAMMOTH</a:t>
                      </a:r>
                      <a:r>
                        <a:rPr dirty="0" sz="1400" spc="60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40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COMPLEX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050"/>
                        </a:lnSpc>
                      </a:pPr>
                      <a:r>
                        <a:rPr dirty="0" sz="900" spc="1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CALIFORNIA,</a:t>
                      </a:r>
                      <a:r>
                        <a:rPr dirty="0" sz="900" spc="15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1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65</a:t>
                      </a:r>
                      <a:r>
                        <a:rPr dirty="0" sz="900" spc="95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7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MW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/>
                </a:tc>
              </a:tr>
              <a:tr h="353060">
                <a:tc>
                  <a:txBody>
                    <a:bodyPr/>
                    <a:lstStyle/>
                    <a:p>
                      <a:pPr marL="31750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220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ORMESA</a:t>
                      </a:r>
                      <a:r>
                        <a:rPr dirty="0" sz="1400" spc="85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229" b="1">
                          <a:solidFill>
                            <a:srgbClr val="002854"/>
                          </a:solidFill>
                          <a:latin typeface="Calibri"/>
                          <a:cs typeface="Calibri"/>
                        </a:rPr>
                        <a:t>COMPLEX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000"/>
                        </a:lnSpc>
                      </a:pPr>
                      <a:r>
                        <a:rPr dirty="0" sz="900" spc="1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CALIFORNIA,</a:t>
                      </a:r>
                      <a:r>
                        <a:rPr dirty="0" sz="900" spc="4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1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r>
                        <a:rPr dirty="0" sz="900" spc="65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900" spc="70">
                          <a:solidFill>
                            <a:srgbClr val="002854"/>
                          </a:solidFill>
                          <a:latin typeface="Century Gothic"/>
                          <a:cs typeface="Century Gothic"/>
                        </a:rPr>
                        <a:t>MW</a:t>
                      </a:r>
                      <a:endParaRPr sz="9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/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4106164" y="3017456"/>
            <a:ext cx="1969770" cy="7264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55"/>
              </a:lnSpc>
              <a:spcBef>
                <a:spcPts val="125"/>
              </a:spcBef>
            </a:pPr>
            <a:r>
              <a:rPr dirty="0" sz="1400" spc="265" b="1">
                <a:solidFill>
                  <a:srgbClr val="002854"/>
                </a:solidFill>
                <a:latin typeface="Calibri"/>
                <a:cs typeface="Calibri"/>
              </a:rPr>
              <a:t>ARROWLEAF</a:t>
            </a:r>
            <a:r>
              <a:rPr dirty="0" sz="1400" spc="55" b="1">
                <a:solidFill>
                  <a:srgbClr val="002854"/>
                </a:solidFill>
                <a:latin typeface="Calibri"/>
                <a:cs typeface="Calibri"/>
              </a:rPr>
              <a:t> </a:t>
            </a:r>
            <a:r>
              <a:rPr dirty="0" sz="1400" spc="229" b="1">
                <a:solidFill>
                  <a:srgbClr val="002854"/>
                </a:solidFill>
                <a:latin typeface="Calibri"/>
                <a:cs typeface="Calibri"/>
              </a:rPr>
              <a:t>SOLAR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055"/>
              </a:lnSpc>
            </a:pPr>
            <a:r>
              <a:rPr dirty="0" sz="900" spc="10">
                <a:solidFill>
                  <a:srgbClr val="002854"/>
                </a:solidFill>
                <a:latin typeface="Century Gothic"/>
                <a:cs typeface="Century Gothic"/>
              </a:rPr>
              <a:t>CALIFORNIA, </a:t>
            </a:r>
            <a:r>
              <a:rPr dirty="0" sz="900" spc="50">
                <a:solidFill>
                  <a:srgbClr val="002854"/>
                </a:solidFill>
                <a:latin typeface="Century Gothic"/>
                <a:cs typeface="Century Gothic"/>
              </a:rPr>
              <a:t>42</a:t>
            </a:r>
            <a:r>
              <a:rPr dirty="0" sz="900" spc="7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65">
                <a:solidFill>
                  <a:srgbClr val="002854"/>
                </a:solidFill>
                <a:latin typeface="Century Gothic"/>
                <a:cs typeface="Century Gothic"/>
              </a:rPr>
              <a:t>MW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ts val="1655"/>
              </a:lnSpc>
              <a:spcBef>
                <a:spcPts val="75"/>
              </a:spcBef>
            </a:pPr>
            <a:r>
              <a:rPr dirty="0" sz="1400" spc="225" b="1">
                <a:solidFill>
                  <a:srgbClr val="002854"/>
                </a:solidFill>
                <a:latin typeface="Calibri"/>
                <a:cs typeface="Calibri"/>
              </a:rPr>
              <a:t>WISTER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055"/>
              </a:lnSpc>
            </a:pPr>
            <a:r>
              <a:rPr dirty="0" sz="900" spc="10">
                <a:solidFill>
                  <a:srgbClr val="002854"/>
                </a:solidFill>
                <a:latin typeface="Century Gothic"/>
                <a:cs typeface="Century Gothic"/>
              </a:rPr>
              <a:t>CALIFORNIA, </a:t>
            </a:r>
            <a:r>
              <a:rPr dirty="0" sz="900" spc="55">
                <a:solidFill>
                  <a:srgbClr val="002854"/>
                </a:solidFill>
                <a:latin typeface="Century Gothic"/>
                <a:cs typeface="Century Gothic"/>
              </a:rPr>
              <a:t>20</a:t>
            </a:r>
            <a:r>
              <a:rPr dirty="0" sz="90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65">
                <a:solidFill>
                  <a:srgbClr val="002854"/>
                </a:solidFill>
                <a:latin typeface="Century Gothic"/>
                <a:cs typeface="Century Gothic"/>
              </a:rPr>
              <a:t>MW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400925" y="2981261"/>
            <a:ext cx="938530" cy="1757680"/>
            <a:chOff x="7400925" y="2981261"/>
            <a:chExt cx="938530" cy="175768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4565" y="3152774"/>
              <a:ext cx="757409" cy="71437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0925" y="2981261"/>
              <a:ext cx="938212" cy="89058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0950" y="3181349"/>
              <a:ext cx="542925" cy="495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3500" y="4057649"/>
              <a:ext cx="738474" cy="66675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9975" y="3886136"/>
              <a:ext cx="919162" cy="8524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00" y="4086224"/>
              <a:ext cx="523875" cy="457200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8411209" y="3173729"/>
            <a:ext cx="1890395" cy="382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solidFill>
                  <a:srgbClr val="002854"/>
                </a:solidFill>
                <a:latin typeface="Verdana"/>
                <a:cs typeface="Verdana"/>
              </a:rPr>
              <a:t>DOGWOOD,</a:t>
            </a:r>
            <a:r>
              <a:rPr dirty="0" sz="1400" spc="-100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400" spc="-160" b="1">
                <a:solidFill>
                  <a:srgbClr val="002854"/>
                </a:solidFill>
                <a:latin typeface="Verdana"/>
                <a:cs typeface="Verdana"/>
              </a:rPr>
              <a:t>25</a:t>
            </a:r>
            <a:r>
              <a:rPr dirty="0" sz="1400" spc="-90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400" spc="40" b="1">
                <a:solidFill>
                  <a:srgbClr val="002854"/>
                </a:solidFill>
                <a:latin typeface="Verdana"/>
                <a:cs typeface="Verdana"/>
              </a:rPr>
              <a:t>MW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spc="45">
                <a:solidFill>
                  <a:srgbClr val="002854"/>
                </a:solidFill>
                <a:latin typeface="Century Gothic"/>
                <a:cs typeface="Century Gothic"/>
              </a:rPr>
              <a:t>GEOTHERMAL/PV</a:t>
            </a:r>
            <a:r>
              <a:rPr dirty="0" sz="900" spc="-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55">
                <a:solidFill>
                  <a:srgbClr val="002854"/>
                </a:solidFill>
                <a:latin typeface="Century Gothic"/>
                <a:cs typeface="Century Gothic"/>
              </a:rPr>
              <a:t>SOLAR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294751" y="6302550"/>
            <a:ext cx="2868930" cy="1657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COPYRIGHT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dirty="0" sz="9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2025</a:t>
            </a:r>
            <a:r>
              <a:rPr dirty="0" sz="900" spc="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ORMAT</a:t>
            </a:r>
            <a:r>
              <a:rPr dirty="0" sz="900" spc="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FFFFFF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Century Gothic"/>
                <a:cs typeface="Century Gothic"/>
              </a:rPr>
              <a:t>INC.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24" name="object 24" descr=""/>
          <p:cNvSpPr txBox="1"/>
          <p:nvPr/>
        </p:nvSpPr>
        <p:spPr>
          <a:xfrm>
            <a:off x="8411209" y="4030662"/>
            <a:ext cx="2139950" cy="3822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35" b="1">
                <a:solidFill>
                  <a:srgbClr val="002854"/>
                </a:solidFill>
                <a:latin typeface="Verdana"/>
                <a:cs typeface="Verdana"/>
              </a:rPr>
              <a:t>TRUCKHAVEN,</a:t>
            </a:r>
            <a:r>
              <a:rPr dirty="0" sz="1400" spc="-6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400" spc="-114" b="1">
                <a:solidFill>
                  <a:srgbClr val="002854"/>
                </a:solidFill>
                <a:latin typeface="Verdana"/>
                <a:cs typeface="Verdana"/>
              </a:rPr>
              <a:t>25</a:t>
            </a:r>
            <a:r>
              <a:rPr dirty="0" sz="1400" spc="-6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400" spc="50" b="1">
                <a:solidFill>
                  <a:srgbClr val="002854"/>
                </a:solidFill>
                <a:latin typeface="Verdana"/>
                <a:cs typeface="Verdana"/>
              </a:rPr>
              <a:t>MW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45">
                <a:solidFill>
                  <a:srgbClr val="002854"/>
                </a:solidFill>
                <a:latin typeface="Century Gothic"/>
                <a:cs typeface="Century Gothic"/>
              </a:rPr>
              <a:t>GEOTHERMAL/PV</a:t>
            </a:r>
            <a:r>
              <a:rPr dirty="0" sz="90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55">
                <a:solidFill>
                  <a:srgbClr val="002854"/>
                </a:solidFill>
                <a:latin typeface="Century Gothic"/>
                <a:cs typeface="Century Gothic"/>
              </a:rPr>
              <a:t>SOLAR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1490" y="5346128"/>
            <a:ext cx="11029315" cy="57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75" i="1">
                <a:solidFill>
                  <a:srgbClr val="002854"/>
                </a:solidFill>
                <a:latin typeface="Century Gothic"/>
                <a:cs typeface="Century Gothic"/>
              </a:rPr>
              <a:t>"Our</a:t>
            </a:r>
            <a:r>
              <a:rPr dirty="0" sz="1800" spc="10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projects</a:t>
            </a:r>
            <a:r>
              <a:rPr dirty="0" sz="1800" spc="95" i="1">
                <a:solidFill>
                  <a:srgbClr val="002854"/>
                </a:solidFill>
                <a:latin typeface="Century Gothic"/>
                <a:cs typeface="Century Gothic"/>
              </a:rPr>
              <a:t> in</a:t>
            </a:r>
            <a:r>
              <a:rPr dirty="0" sz="1800" spc="13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California</a:t>
            </a:r>
            <a:r>
              <a:rPr dirty="0" sz="1800" spc="4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showcase</a:t>
            </a:r>
            <a:r>
              <a:rPr dirty="0" sz="1800" spc="114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85" i="1">
                <a:solidFill>
                  <a:srgbClr val="002854"/>
                </a:solidFill>
                <a:latin typeface="Century Gothic"/>
                <a:cs typeface="Century Gothic"/>
              </a:rPr>
              <a:t>Ormat's</a:t>
            </a:r>
            <a:r>
              <a:rPr dirty="0" sz="1800" spc="9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dedication</a:t>
            </a:r>
            <a:r>
              <a:rPr dirty="0" sz="1800" spc="4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to</a:t>
            </a:r>
            <a:r>
              <a:rPr dirty="0" sz="1800" spc="65" i="1">
                <a:solidFill>
                  <a:srgbClr val="002854"/>
                </a:solidFill>
                <a:latin typeface="Century Gothic"/>
                <a:cs typeface="Century Gothic"/>
              </a:rPr>
              <a:t> sustainable</a:t>
            </a:r>
            <a:r>
              <a:rPr dirty="0" sz="1800" spc="114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energy</a:t>
            </a:r>
            <a:r>
              <a:rPr dirty="0" sz="1800" spc="7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and</a:t>
            </a:r>
            <a:r>
              <a:rPr dirty="0" sz="1800" spc="13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-10" i="1">
                <a:solidFill>
                  <a:srgbClr val="002854"/>
                </a:solidFill>
                <a:latin typeface="Century Gothic"/>
                <a:cs typeface="Century Gothic"/>
              </a:rPr>
              <a:t>innovation,"</a:t>
            </a:r>
            <a:r>
              <a:rPr dirty="0" sz="1800" spc="-1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80" i="1">
                <a:solidFill>
                  <a:srgbClr val="002854"/>
                </a:solidFill>
                <a:latin typeface="Century Gothic"/>
                <a:cs typeface="Century Gothic"/>
              </a:rPr>
              <a:t>says</a:t>
            </a:r>
            <a:r>
              <a:rPr dirty="0" sz="1800" spc="6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85" i="1">
                <a:solidFill>
                  <a:srgbClr val="002854"/>
                </a:solidFill>
                <a:latin typeface="Century Gothic"/>
                <a:cs typeface="Century Gothic"/>
              </a:rPr>
              <a:t>Alissa</a:t>
            </a:r>
            <a:r>
              <a:rPr dirty="0" sz="1800" spc="2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Sanchez,</a:t>
            </a:r>
            <a:r>
              <a:rPr dirty="0" sz="1800" spc="12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Director</a:t>
            </a:r>
            <a:r>
              <a:rPr dirty="0" sz="1800" spc="7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of</a:t>
            </a:r>
            <a:r>
              <a:rPr dirty="0" sz="1800" spc="11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130" i="1">
                <a:solidFill>
                  <a:srgbClr val="002854"/>
                </a:solidFill>
                <a:latin typeface="Century Gothic"/>
                <a:cs typeface="Century Gothic"/>
              </a:rPr>
              <a:t>Business</a:t>
            </a:r>
            <a:r>
              <a:rPr dirty="0" sz="1800" spc="6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i="1">
                <a:solidFill>
                  <a:srgbClr val="002854"/>
                </a:solidFill>
                <a:latin typeface="Century Gothic"/>
                <a:cs typeface="Century Gothic"/>
              </a:rPr>
              <a:t>Development</a:t>
            </a:r>
            <a:r>
              <a:rPr dirty="0" sz="1800" spc="6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75" i="1">
                <a:solidFill>
                  <a:srgbClr val="002854"/>
                </a:solidFill>
                <a:latin typeface="Century Gothic"/>
                <a:cs typeface="Century Gothic"/>
              </a:rPr>
              <a:t>at</a:t>
            </a:r>
            <a:r>
              <a:rPr dirty="0" sz="1800" spc="65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75" i="1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1800" spc="60" i="1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800" spc="-10" i="1">
                <a:solidFill>
                  <a:srgbClr val="002854"/>
                </a:solidFill>
                <a:latin typeface="Century Gothic"/>
                <a:cs typeface="Century Gothic"/>
              </a:rPr>
              <a:t>Technologies.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77985" y="6391450"/>
            <a:ext cx="3219450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  <a:tabLst>
                <a:tab pos="3145790" algn="l"/>
              </a:tabLst>
            </a:pP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COPYRIGHT</a:t>
            </a:r>
            <a:r>
              <a:rPr dirty="0" sz="9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002854"/>
                </a:solidFill>
                <a:latin typeface="Century Gothic"/>
                <a:cs typeface="Century Gothic"/>
              </a:rPr>
              <a:t>©</a:t>
            </a:r>
            <a:r>
              <a:rPr dirty="0" sz="9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2025</a:t>
            </a:r>
            <a:r>
              <a:rPr dirty="0" sz="9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9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002854"/>
                </a:solidFill>
                <a:latin typeface="Century Gothic"/>
                <a:cs typeface="Century Gothic"/>
              </a:rPr>
              <a:t>INC.</a:t>
            </a:r>
            <a:r>
              <a:rPr dirty="0" sz="900">
                <a:solidFill>
                  <a:srgbClr val="002854"/>
                </a:solidFill>
                <a:latin typeface="Century Gothic"/>
                <a:cs typeface="Century Gothic"/>
              </a:rPr>
              <a:t>	</a:t>
            </a:r>
            <a:r>
              <a:rPr dirty="0" sz="900" spc="25">
                <a:solidFill>
                  <a:srgbClr val="002854"/>
                </a:solidFill>
                <a:latin typeface="Century Gothic"/>
                <a:cs typeface="Century Gothic"/>
              </a:rPr>
              <a:t>8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6667500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8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8016" y="5658307"/>
            <a:ext cx="2566693" cy="69544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858125" y="0"/>
            <a:ext cx="4333875" cy="6667500"/>
            <a:chOff x="7858125" y="0"/>
            <a:chExt cx="4333875" cy="6667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6112" y="105232"/>
              <a:ext cx="2559188" cy="69544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058150" y="0"/>
              <a:ext cx="4133850" cy="6667500"/>
            </a:xfrm>
            <a:custGeom>
              <a:avLst/>
              <a:gdLst/>
              <a:ahLst/>
              <a:cxnLst/>
              <a:rect l="l" t="t" r="r" b="b"/>
              <a:pathLst>
                <a:path w="4133850" h="6667500">
                  <a:moveTo>
                    <a:pt x="4133850" y="0"/>
                  </a:moveTo>
                  <a:lnTo>
                    <a:pt x="0" y="0"/>
                  </a:lnTo>
                  <a:lnTo>
                    <a:pt x="0" y="6667500"/>
                  </a:lnTo>
                  <a:lnTo>
                    <a:pt x="4133850" y="6667500"/>
                  </a:lnTo>
                  <a:lnTo>
                    <a:pt x="4133850" y="0"/>
                  </a:lnTo>
                  <a:close/>
                </a:path>
              </a:pathLst>
            </a:custGeom>
            <a:solidFill>
              <a:srgbClr val="0028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25" y="38100"/>
              <a:ext cx="200025" cy="66198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063100" y="1452625"/>
              <a:ext cx="2124075" cy="2181225"/>
            </a:xfrm>
            <a:custGeom>
              <a:avLst/>
              <a:gdLst/>
              <a:ahLst/>
              <a:cxnLst/>
              <a:rect l="l" t="t" r="r" b="b"/>
              <a:pathLst>
                <a:path w="2124075" h="2181225">
                  <a:moveTo>
                    <a:pt x="1061974" y="0"/>
                  </a:moveTo>
                  <a:lnTo>
                    <a:pt x="1014671" y="1062"/>
                  </a:lnTo>
                  <a:lnTo>
                    <a:pt x="967898" y="4220"/>
                  </a:lnTo>
                  <a:lnTo>
                    <a:pt x="921698" y="9428"/>
                  </a:lnTo>
                  <a:lnTo>
                    <a:pt x="876114" y="16644"/>
                  </a:lnTo>
                  <a:lnTo>
                    <a:pt x="831189" y="25822"/>
                  </a:lnTo>
                  <a:lnTo>
                    <a:pt x="786967" y="36918"/>
                  </a:lnTo>
                  <a:lnTo>
                    <a:pt x="743490" y="49887"/>
                  </a:lnTo>
                  <a:lnTo>
                    <a:pt x="700802" y="64687"/>
                  </a:lnTo>
                  <a:lnTo>
                    <a:pt x="658945" y="81271"/>
                  </a:lnTo>
                  <a:lnTo>
                    <a:pt x="617964" y="99596"/>
                  </a:lnTo>
                  <a:lnTo>
                    <a:pt x="577901" y="119618"/>
                  </a:lnTo>
                  <a:lnTo>
                    <a:pt x="538799" y="141292"/>
                  </a:lnTo>
                  <a:lnTo>
                    <a:pt x="500702" y="164574"/>
                  </a:lnTo>
                  <a:lnTo>
                    <a:pt x="463653" y="189420"/>
                  </a:lnTo>
                  <a:lnTo>
                    <a:pt x="427694" y="215785"/>
                  </a:lnTo>
                  <a:lnTo>
                    <a:pt x="392870" y="243625"/>
                  </a:lnTo>
                  <a:lnTo>
                    <a:pt x="359223" y="272896"/>
                  </a:lnTo>
                  <a:lnTo>
                    <a:pt x="326796" y="303554"/>
                  </a:lnTo>
                  <a:lnTo>
                    <a:pt x="295633" y="335553"/>
                  </a:lnTo>
                  <a:lnTo>
                    <a:pt x="265777" y="368851"/>
                  </a:lnTo>
                  <a:lnTo>
                    <a:pt x="237271" y="403402"/>
                  </a:lnTo>
                  <a:lnTo>
                    <a:pt x="210158" y="439162"/>
                  </a:lnTo>
                  <a:lnTo>
                    <a:pt x="184481" y="476087"/>
                  </a:lnTo>
                  <a:lnTo>
                    <a:pt x="160284" y="514133"/>
                  </a:lnTo>
                  <a:lnTo>
                    <a:pt x="137610" y="553255"/>
                  </a:lnTo>
                  <a:lnTo>
                    <a:pt x="116501" y="593409"/>
                  </a:lnTo>
                  <a:lnTo>
                    <a:pt x="97001" y="634551"/>
                  </a:lnTo>
                  <a:lnTo>
                    <a:pt x="79154" y="676637"/>
                  </a:lnTo>
                  <a:lnTo>
                    <a:pt x="63002" y="719621"/>
                  </a:lnTo>
                  <a:lnTo>
                    <a:pt x="48588" y="763460"/>
                  </a:lnTo>
                  <a:lnTo>
                    <a:pt x="35956" y="808110"/>
                  </a:lnTo>
                  <a:lnTo>
                    <a:pt x="25149" y="853526"/>
                  </a:lnTo>
                  <a:lnTo>
                    <a:pt x="16211" y="899664"/>
                  </a:lnTo>
                  <a:lnTo>
                    <a:pt x="9183" y="946479"/>
                  </a:lnTo>
                  <a:lnTo>
                    <a:pt x="4110" y="993928"/>
                  </a:lnTo>
                  <a:lnTo>
                    <a:pt x="1034" y="1041966"/>
                  </a:lnTo>
                  <a:lnTo>
                    <a:pt x="0" y="1090549"/>
                  </a:lnTo>
                  <a:lnTo>
                    <a:pt x="1034" y="1139131"/>
                  </a:lnTo>
                  <a:lnTo>
                    <a:pt x="4110" y="1187169"/>
                  </a:lnTo>
                  <a:lnTo>
                    <a:pt x="9183" y="1234618"/>
                  </a:lnTo>
                  <a:lnTo>
                    <a:pt x="16211" y="1281433"/>
                  </a:lnTo>
                  <a:lnTo>
                    <a:pt x="25149" y="1327571"/>
                  </a:lnTo>
                  <a:lnTo>
                    <a:pt x="35956" y="1372987"/>
                  </a:lnTo>
                  <a:lnTo>
                    <a:pt x="48588" y="1417637"/>
                  </a:lnTo>
                  <a:lnTo>
                    <a:pt x="63002" y="1461476"/>
                  </a:lnTo>
                  <a:lnTo>
                    <a:pt x="79154" y="1504460"/>
                  </a:lnTo>
                  <a:lnTo>
                    <a:pt x="97001" y="1546546"/>
                  </a:lnTo>
                  <a:lnTo>
                    <a:pt x="116501" y="1587688"/>
                  </a:lnTo>
                  <a:lnTo>
                    <a:pt x="137610" y="1627842"/>
                  </a:lnTo>
                  <a:lnTo>
                    <a:pt x="160284" y="1666964"/>
                  </a:lnTo>
                  <a:lnTo>
                    <a:pt x="184481" y="1705010"/>
                  </a:lnTo>
                  <a:lnTo>
                    <a:pt x="210158" y="1741935"/>
                  </a:lnTo>
                  <a:lnTo>
                    <a:pt x="237271" y="1777695"/>
                  </a:lnTo>
                  <a:lnTo>
                    <a:pt x="265777" y="1812246"/>
                  </a:lnTo>
                  <a:lnTo>
                    <a:pt x="295633" y="1845544"/>
                  </a:lnTo>
                  <a:lnTo>
                    <a:pt x="326796" y="1877543"/>
                  </a:lnTo>
                  <a:lnTo>
                    <a:pt x="359223" y="1908201"/>
                  </a:lnTo>
                  <a:lnTo>
                    <a:pt x="392870" y="1937472"/>
                  </a:lnTo>
                  <a:lnTo>
                    <a:pt x="427694" y="1965312"/>
                  </a:lnTo>
                  <a:lnTo>
                    <a:pt x="463653" y="1991677"/>
                  </a:lnTo>
                  <a:lnTo>
                    <a:pt x="500702" y="2016523"/>
                  </a:lnTo>
                  <a:lnTo>
                    <a:pt x="538799" y="2039805"/>
                  </a:lnTo>
                  <a:lnTo>
                    <a:pt x="577901" y="2061479"/>
                  </a:lnTo>
                  <a:lnTo>
                    <a:pt x="617964" y="2081501"/>
                  </a:lnTo>
                  <a:lnTo>
                    <a:pt x="658945" y="2099826"/>
                  </a:lnTo>
                  <a:lnTo>
                    <a:pt x="700802" y="2116410"/>
                  </a:lnTo>
                  <a:lnTo>
                    <a:pt x="743490" y="2131210"/>
                  </a:lnTo>
                  <a:lnTo>
                    <a:pt x="786967" y="2144179"/>
                  </a:lnTo>
                  <a:lnTo>
                    <a:pt x="831189" y="2155275"/>
                  </a:lnTo>
                  <a:lnTo>
                    <a:pt x="876114" y="2164453"/>
                  </a:lnTo>
                  <a:lnTo>
                    <a:pt x="921698" y="2171669"/>
                  </a:lnTo>
                  <a:lnTo>
                    <a:pt x="967898" y="2176877"/>
                  </a:lnTo>
                  <a:lnTo>
                    <a:pt x="1014671" y="2180035"/>
                  </a:lnTo>
                  <a:lnTo>
                    <a:pt x="1061974" y="2181098"/>
                  </a:lnTo>
                  <a:lnTo>
                    <a:pt x="1109276" y="2180035"/>
                  </a:lnTo>
                  <a:lnTo>
                    <a:pt x="1156050" y="2176877"/>
                  </a:lnTo>
                  <a:lnTo>
                    <a:pt x="1202251" y="2171669"/>
                  </a:lnTo>
                  <a:lnTo>
                    <a:pt x="1247837" y="2164453"/>
                  </a:lnTo>
                  <a:lnTo>
                    <a:pt x="1292764" y="2155275"/>
                  </a:lnTo>
                  <a:lnTo>
                    <a:pt x="1336989" y="2144179"/>
                  </a:lnTo>
                  <a:lnTo>
                    <a:pt x="1380469" y="2131210"/>
                  </a:lnTo>
                  <a:lnTo>
                    <a:pt x="1423161" y="2116410"/>
                  </a:lnTo>
                  <a:lnTo>
                    <a:pt x="1465021" y="2099826"/>
                  </a:lnTo>
                  <a:lnTo>
                    <a:pt x="1506006" y="2081501"/>
                  </a:lnTo>
                  <a:lnTo>
                    <a:pt x="1546073" y="2061479"/>
                  </a:lnTo>
                  <a:lnTo>
                    <a:pt x="1585179" y="2039805"/>
                  </a:lnTo>
                  <a:lnTo>
                    <a:pt x="1623281" y="2016523"/>
                  </a:lnTo>
                  <a:lnTo>
                    <a:pt x="1660335" y="1991677"/>
                  </a:lnTo>
                  <a:lnTo>
                    <a:pt x="1696298" y="1965312"/>
                  </a:lnTo>
                  <a:lnTo>
                    <a:pt x="1731128" y="1937472"/>
                  </a:lnTo>
                  <a:lnTo>
                    <a:pt x="1764780" y="1908201"/>
                  </a:lnTo>
                  <a:lnTo>
                    <a:pt x="1797212" y="1877543"/>
                  </a:lnTo>
                  <a:lnTo>
                    <a:pt x="1828380" y="1845544"/>
                  </a:lnTo>
                  <a:lnTo>
                    <a:pt x="1858241" y="1812246"/>
                  </a:lnTo>
                  <a:lnTo>
                    <a:pt x="1886752" y="1777695"/>
                  </a:lnTo>
                  <a:lnTo>
                    <a:pt x="1913870" y="1741935"/>
                  </a:lnTo>
                  <a:lnTo>
                    <a:pt x="1939552" y="1705010"/>
                  </a:lnTo>
                  <a:lnTo>
                    <a:pt x="1963754" y="1666964"/>
                  </a:lnTo>
                  <a:lnTo>
                    <a:pt x="1986433" y="1627842"/>
                  </a:lnTo>
                  <a:lnTo>
                    <a:pt x="2007546" y="1587688"/>
                  </a:lnTo>
                  <a:lnTo>
                    <a:pt x="2027050" y="1546546"/>
                  </a:lnTo>
                  <a:lnTo>
                    <a:pt x="2044901" y="1504460"/>
                  </a:lnTo>
                  <a:lnTo>
                    <a:pt x="2061057" y="1461476"/>
                  </a:lnTo>
                  <a:lnTo>
                    <a:pt x="2075474" y="1417637"/>
                  </a:lnTo>
                  <a:lnTo>
                    <a:pt x="2088109" y="1372987"/>
                  </a:lnTo>
                  <a:lnTo>
                    <a:pt x="2098918" y="1327571"/>
                  </a:lnTo>
                  <a:lnTo>
                    <a:pt x="2107859" y="1281433"/>
                  </a:lnTo>
                  <a:lnTo>
                    <a:pt x="2114889" y="1234618"/>
                  </a:lnTo>
                  <a:lnTo>
                    <a:pt x="2119963" y="1187169"/>
                  </a:lnTo>
                  <a:lnTo>
                    <a:pt x="2123039" y="1139131"/>
                  </a:lnTo>
                  <a:lnTo>
                    <a:pt x="2124075" y="1090549"/>
                  </a:lnTo>
                  <a:lnTo>
                    <a:pt x="2123039" y="1041966"/>
                  </a:lnTo>
                  <a:lnTo>
                    <a:pt x="2119963" y="993928"/>
                  </a:lnTo>
                  <a:lnTo>
                    <a:pt x="2114889" y="946479"/>
                  </a:lnTo>
                  <a:lnTo>
                    <a:pt x="2107859" y="899664"/>
                  </a:lnTo>
                  <a:lnTo>
                    <a:pt x="2098918" y="853526"/>
                  </a:lnTo>
                  <a:lnTo>
                    <a:pt x="2088109" y="808110"/>
                  </a:lnTo>
                  <a:lnTo>
                    <a:pt x="2075474" y="763460"/>
                  </a:lnTo>
                  <a:lnTo>
                    <a:pt x="2061057" y="719621"/>
                  </a:lnTo>
                  <a:lnTo>
                    <a:pt x="2044901" y="676637"/>
                  </a:lnTo>
                  <a:lnTo>
                    <a:pt x="2027050" y="634551"/>
                  </a:lnTo>
                  <a:lnTo>
                    <a:pt x="2007546" y="593409"/>
                  </a:lnTo>
                  <a:lnTo>
                    <a:pt x="1986433" y="553255"/>
                  </a:lnTo>
                  <a:lnTo>
                    <a:pt x="1963754" y="514133"/>
                  </a:lnTo>
                  <a:lnTo>
                    <a:pt x="1939552" y="476087"/>
                  </a:lnTo>
                  <a:lnTo>
                    <a:pt x="1913870" y="439162"/>
                  </a:lnTo>
                  <a:lnTo>
                    <a:pt x="1886752" y="403402"/>
                  </a:lnTo>
                  <a:lnTo>
                    <a:pt x="1858241" y="368851"/>
                  </a:lnTo>
                  <a:lnTo>
                    <a:pt x="1828380" y="335553"/>
                  </a:lnTo>
                  <a:lnTo>
                    <a:pt x="1797212" y="303554"/>
                  </a:lnTo>
                  <a:lnTo>
                    <a:pt x="1764780" y="272896"/>
                  </a:lnTo>
                  <a:lnTo>
                    <a:pt x="1731128" y="243625"/>
                  </a:lnTo>
                  <a:lnTo>
                    <a:pt x="1696298" y="215785"/>
                  </a:lnTo>
                  <a:lnTo>
                    <a:pt x="1660335" y="189420"/>
                  </a:lnTo>
                  <a:lnTo>
                    <a:pt x="1623281" y="164574"/>
                  </a:lnTo>
                  <a:lnTo>
                    <a:pt x="1585179" y="141292"/>
                  </a:lnTo>
                  <a:lnTo>
                    <a:pt x="1546073" y="119618"/>
                  </a:lnTo>
                  <a:lnTo>
                    <a:pt x="1506006" y="99596"/>
                  </a:lnTo>
                  <a:lnTo>
                    <a:pt x="1465021" y="81271"/>
                  </a:lnTo>
                  <a:lnTo>
                    <a:pt x="1423161" y="64687"/>
                  </a:lnTo>
                  <a:lnTo>
                    <a:pt x="1380469" y="49887"/>
                  </a:lnTo>
                  <a:lnTo>
                    <a:pt x="1336989" y="36918"/>
                  </a:lnTo>
                  <a:lnTo>
                    <a:pt x="1292764" y="25822"/>
                  </a:lnTo>
                  <a:lnTo>
                    <a:pt x="1247837" y="16644"/>
                  </a:lnTo>
                  <a:lnTo>
                    <a:pt x="1202251" y="9428"/>
                  </a:lnTo>
                  <a:lnTo>
                    <a:pt x="1156050" y="4220"/>
                  </a:lnTo>
                  <a:lnTo>
                    <a:pt x="1109276" y="1062"/>
                  </a:lnTo>
                  <a:lnTo>
                    <a:pt x="1061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063100" y="1452625"/>
              <a:ext cx="2124075" cy="2181225"/>
            </a:xfrm>
            <a:custGeom>
              <a:avLst/>
              <a:gdLst/>
              <a:ahLst/>
              <a:cxnLst/>
              <a:rect l="l" t="t" r="r" b="b"/>
              <a:pathLst>
                <a:path w="2124075" h="2181225">
                  <a:moveTo>
                    <a:pt x="0" y="1090549"/>
                  </a:moveTo>
                  <a:lnTo>
                    <a:pt x="1034" y="1041966"/>
                  </a:lnTo>
                  <a:lnTo>
                    <a:pt x="4110" y="993928"/>
                  </a:lnTo>
                  <a:lnTo>
                    <a:pt x="9183" y="946479"/>
                  </a:lnTo>
                  <a:lnTo>
                    <a:pt x="16211" y="899664"/>
                  </a:lnTo>
                  <a:lnTo>
                    <a:pt x="25149" y="853526"/>
                  </a:lnTo>
                  <a:lnTo>
                    <a:pt x="35956" y="808110"/>
                  </a:lnTo>
                  <a:lnTo>
                    <a:pt x="48588" y="763460"/>
                  </a:lnTo>
                  <a:lnTo>
                    <a:pt x="63002" y="719621"/>
                  </a:lnTo>
                  <a:lnTo>
                    <a:pt x="79154" y="676637"/>
                  </a:lnTo>
                  <a:lnTo>
                    <a:pt x="97001" y="634551"/>
                  </a:lnTo>
                  <a:lnTo>
                    <a:pt x="116501" y="593409"/>
                  </a:lnTo>
                  <a:lnTo>
                    <a:pt x="137610" y="553255"/>
                  </a:lnTo>
                  <a:lnTo>
                    <a:pt x="160284" y="514133"/>
                  </a:lnTo>
                  <a:lnTo>
                    <a:pt x="184481" y="476087"/>
                  </a:lnTo>
                  <a:lnTo>
                    <a:pt x="210158" y="439162"/>
                  </a:lnTo>
                  <a:lnTo>
                    <a:pt x="237271" y="403402"/>
                  </a:lnTo>
                  <a:lnTo>
                    <a:pt x="265777" y="368851"/>
                  </a:lnTo>
                  <a:lnTo>
                    <a:pt x="295633" y="335553"/>
                  </a:lnTo>
                  <a:lnTo>
                    <a:pt x="326796" y="303554"/>
                  </a:lnTo>
                  <a:lnTo>
                    <a:pt x="359223" y="272896"/>
                  </a:lnTo>
                  <a:lnTo>
                    <a:pt x="392870" y="243625"/>
                  </a:lnTo>
                  <a:lnTo>
                    <a:pt x="427694" y="215785"/>
                  </a:lnTo>
                  <a:lnTo>
                    <a:pt x="463653" y="189420"/>
                  </a:lnTo>
                  <a:lnTo>
                    <a:pt x="500702" y="164574"/>
                  </a:lnTo>
                  <a:lnTo>
                    <a:pt x="538799" y="141292"/>
                  </a:lnTo>
                  <a:lnTo>
                    <a:pt x="577901" y="119618"/>
                  </a:lnTo>
                  <a:lnTo>
                    <a:pt x="617964" y="99596"/>
                  </a:lnTo>
                  <a:lnTo>
                    <a:pt x="658945" y="81271"/>
                  </a:lnTo>
                  <a:lnTo>
                    <a:pt x="700802" y="64687"/>
                  </a:lnTo>
                  <a:lnTo>
                    <a:pt x="743490" y="49887"/>
                  </a:lnTo>
                  <a:lnTo>
                    <a:pt x="786967" y="36918"/>
                  </a:lnTo>
                  <a:lnTo>
                    <a:pt x="831189" y="25822"/>
                  </a:lnTo>
                  <a:lnTo>
                    <a:pt x="876114" y="16644"/>
                  </a:lnTo>
                  <a:lnTo>
                    <a:pt x="921698" y="9428"/>
                  </a:lnTo>
                  <a:lnTo>
                    <a:pt x="967898" y="4220"/>
                  </a:lnTo>
                  <a:lnTo>
                    <a:pt x="1014671" y="1062"/>
                  </a:lnTo>
                  <a:lnTo>
                    <a:pt x="1061974" y="0"/>
                  </a:lnTo>
                  <a:lnTo>
                    <a:pt x="1109276" y="1062"/>
                  </a:lnTo>
                  <a:lnTo>
                    <a:pt x="1156050" y="4220"/>
                  </a:lnTo>
                  <a:lnTo>
                    <a:pt x="1202251" y="9428"/>
                  </a:lnTo>
                  <a:lnTo>
                    <a:pt x="1247837" y="16644"/>
                  </a:lnTo>
                  <a:lnTo>
                    <a:pt x="1292764" y="25822"/>
                  </a:lnTo>
                  <a:lnTo>
                    <a:pt x="1336989" y="36918"/>
                  </a:lnTo>
                  <a:lnTo>
                    <a:pt x="1380469" y="49887"/>
                  </a:lnTo>
                  <a:lnTo>
                    <a:pt x="1423161" y="64687"/>
                  </a:lnTo>
                  <a:lnTo>
                    <a:pt x="1465021" y="81271"/>
                  </a:lnTo>
                  <a:lnTo>
                    <a:pt x="1506006" y="99596"/>
                  </a:lnTo>
                  <a:lnTo>
                    <a:pt x="1546073" y="119618"/>
                  </a:lnTo>
                  <a:lnTo>
                    <a:pt x="1585179" y="141292"/>
                  </a:lnTo>
                  <a:lnTo>
                    <a:pt x="1623281" y="164574"/>
                  </a:lnTo>
                  <a:lnTo>
                    <a:pt x="1660335" y="189420"/>
                  </a:lnTo>
                  <a:lnTo>
                    <a:pt x="1696298" y="215785"/>
                  </a:lnTo>
                  <a:lnTo>
                    <a:pt x="1731128" y="243625"/>
                  </a:lnTo>
                  <a:lnTo>
                    <a:pt x="1764780" y="272896"/>
                  </a:lnTo>
                  <a:lnTo>
                    <a:pt x="1797212" y="303554"/>
                  </a:lnTo>
                  <a:lnTo>
                    <a:pt x="1828380" y="335553"/>
                  </a:lnTo>
                  <a:lnTo>
                    <a:pt x="1858241" y="368851"/>
                  </a:lnTo>
                  <a:lnTo>
                    <a:pt x="1886752" y="403402"/>
                  </a:lnTo>
                  <a:lnTo>
                    <a:pt x="1913870" y="439162"/>
                  </a:lnTo>
                  <a:lnTo>
                    <a:pt x="1939552" y="476087"/>
                  </a:lnTo>
                  <a:lnTo>
                    <a:pt x="1963754" y="514133"/>
                  </a:lnTo>
                  <a:lnTo>
                    <a:pt x="1986433" y="553255"/>
                  </a:lnTo>
                  <a:lnTo>
                    <a:pt x="2007546" y="593409"/>
                  </a:lnTo>
                  <a:lnTo>
                    <a:pt x="2027050" y="634551"/>
                  </a:lnTo>
                  <a:lnTo>
                    <a:pt x="2044901" y="676637"/>
                  </a:lnTo>
                  <a:lnTo>
                    <a:pt x="2061057" y="719621"/>
                  </a:lnTo>
                  <a:lnTo>
                    <a:pt x="2075474" y="763460"/>
                  </a:lnTo>
                  <a:lnTo>
                    <a:pt x="2088109" y="808110"/>
                  </a:lnTo>
                  <a:lnTo>
                    <a:pt x="2098918" y="853526"/>
                  </a:lnTo>
                  <a:lnTo>
                    <a:pt x="2107859" y="899664"/>
                  </a:lnTo>
                  <a:lnTo>
                    <a:pt x="2114889" y="946479"/>
                  </a:lnTo>
                  <a:lnTo>
                    <a:pt x="2119963" y="993928"/>
                  </a:lnTo>
                  <a:lnTo>
                    <a:pt x="2123039" y="1041966"/>
                  </a:lnTo>
                  <a:lnTo>
                    <a:pt x="2124075" y="1090549"/>
                  </a:lnTo>
                  <a:lnTo>
                    <a:pt x="2123039" y="1139131"/>
                  </a:lnTo>
                  <a:lnTo>
                    <a:pt x="2119963" y="1187169"/>
                  </a:lnTo>
                  <a:lnTo>
                    <a:pt x="2114889" y="1234618"/>
                  </a:lnTo>
                  <a:lnTo>
                    <a:pt x="2107859" y="1281433"/>
                  </a:lnTo>
                  <a:lnTo>
                    <a:pt x="2098918" y="1327571"/>
                  </a:lnTo>
                  <a:lnTo>
                    <a:pt x="2088109" y="1372987"/>
                  </a:lnTo>
                  <a:lnTo>
                    <a:pt x="2075474" y="1417637"/>
                  </a:lnTo>
                  <a:lnTo>
                    <a:pt x="2061057" y="1461476"/>
                  </a:lnTo>
                  <a:lnTo>
                    <a:pt x="2044901" y="1504460"/>
                  </a:lnTo>
                  <a:lnTo>
                    <a:pt x="2027050" y="1546546"/>
                  </a:lnTo>
                  <a:lnTo>
                    <a:pt x="2007546" y="1587688"/>
                  </a:lnTo>
                  <a:lnTo>
                    <a:pt x="1986433" y="1627842"/>
                  </a:lnTo>
                  <a:lnTo>
                    <a:pt x="1963754" y="1666964"/>
                  </a:lnTo>
                  <a:lnTo>
                    <a:pt x="1939552" y="1705010"/>
                  </a:lnTo>
                  <a:lnTo>
                    <a:pt x="1913870" y="1741935"/>
                  </a:lnTo>
                  <a:lnTo>
                    <a:pt x="1886752" y="1777695"/>
                  </a:lnTo>
                  <a:lnTo>
                    <a:pt x="1858241" y="1812246"/>
                  </a:lnTo>
                  <a:lnTo>
                    <a:pt x="1828380" y="1845544"/>
                  </a:lnTo>
                  <a:lnTo>
                    <a:pt x="1797212" y="1877543"/>
                  </a:lnTo>
                  <a:lnTo>
                    <a:pt x="1764780" y="1908201"/>
                  </a:lnTo>
                  <a:lnTo>
                    <a:pt x="1731128" y="1937472"/>
                  </a:lnTo>
                  <a:lnTo>
                    <a:pt x="1696298" y="1965312"/>
                  </a:lnTo>
                  <a:lnTo>
                    <a:pt x="1660335" y="1991677"/>
                  </a:lnTo>
                  <a:lnTo>
                    <a:pt x="1623281" y="2016523"/>
                  </a:lnTo>
                  <a:lnTo>
                    <a:pt x="1585179" y="2039805"/>
                  </a:lnTo>
                  <a:lnTo>
                    <a:pt x="1546073" y="2061479"/>
                  </a:lnTo>
                  <a:lnTo>
                    <a:pt x="1506006" y="2081501"/>
                  </a:lnTo>
                  <a:lnTo>
                    <a:pt x="1465021" y="2099826"/>
                  </a:lnTo>
                  <a:lnTo>
                    <a:pt x="1423161" y="2116410"/>
                  </a:lnTo>
                  <a:lnTo>
                    <a:pt x="1380469" y="2131210"/>
                  </a:lnTo>
                  <a:lnTo>
                    <a:pt x="1336989" y="2144179"/>
                  </a:lnTo>
                  <a:lnTo>
                    <a:pt x="1292764" y="2155275"/>
                  </a:lnTo>
                  <a:lnTo>
                    <a:pt x="1247837" y="2164453"/>
                  </a:lnTo>
                  <a:lnTo>
                    <a:pt x="1202251" y="2171669"/>
                  </a:lnTo>
                  <a:lnTo>
                    <a:pt x="1156050" y="2176877"/>
                  </a:lnTo>
                  <a:lnTo>
                    <a:pt x="1109276" y="2180035"/>
                  </a:lnTo>
                  <a:lnTo>
                    <a:pt x="1061974" y="2181098"/>
                  </a:lnTo>
                  <a:lnTo>
                    <a:pt x="1014671" y="2180035"/>
                  </a:lnTo>
                  <a:lnTo>
                    <a:pt x="967898" y="2176877"/>
                  </a:lnTo>
                  <a:lnTo>
                    <a:pt x="921698" y="2171669"/>
                  </a:lnTo>
                  <a:lnTo>
                    <a:pt x="876114" y="2164453"/>
                  </a:lnTo>
                  <a:lnTo>
                    <a:pt x="831189" y="2155275"/>
                  </a:lnTo>
                  <a:lnTo>
                    <a:pt x="786967" y="2144179"/>
                  </a:lnTo>
                  <a:lnTo>
                    <a:pt x="743490" y="2131210"/>
                  </a:lnTo>
                  <a:lnTo>
                    <a:pt x="700802" y="2116410"/>
                  </a:lnTo>
                  <a:lnTo>
                    <a:pt x="658945" y="2099826"/>
                  </a:lnTo>
                  <a:lnTo>
                    <a:pt x="617964" y="2081501"/>
                  </a:lnTo>
                  <a:lnTo>
                    <a:pt x="577901" y="2061479"/>
                  </a:lnTo>
                  <a:lnTo>
                    <a:pt x="538799" y="2039805"/>
                  </a:lnTo>
                  <a:lnTo>
                    <a:pt x="500702" y="2016523"/>
                  </a:lnTo>
                  <a:lnTo>
                    <a:pt x="463653" y="1991677"/>
                  </a:lnTo>
                  <a:lnTo>
                    <a:pt x="427694" y="1965312"/>
                  </a:lnTo>
                  <a:lnTo>
                    <a:pt x="392870" y="1937472"/>
                  </a:lnTo>
                  <a:lnTo>
                    <a:pt x="359223" y="1908201"/>
                  </a:lnTo>
                  <a:lnTo>
                    <a:pt x="326796" y="1877543"/>
                  </a:lnTo>
                  <a:lnTo>
                    <a:pt x="295633" y="1845544"/>
                  </a:lnTo>
                  <a:lnTo>
                    <a:pt x="265777" y="1812246"/>
                  </a:lnTo>
                  <a:lnTo>
                    <a:pt x="237271" y="1777695"/>
                  </a:lnTo>
                  <a:lnTo>
                    <a:pt x="210158" y="1741935"/>
                  </a:lnTo>
                  <a:lnTo>
                    <a:pt x="184481" y="1705010"/>
                  </a:lnTo>
                  <a:lnTo>
                    <a:pt x="160284" y="1666964"/>
                  </a:lnTo>
                  <a:lnTo>
                    <a:pt x="137610" y="1627842"/>
                  </a:lnTo>
                  <a:lnTo>
                    <a:pt x="116501" y="1587688"/>
                  </a:lnTo>
                  <a:lnTo>
                    <a:pt x="97001" y="1546546"/>
                  </a:lnTo>
                  <a:lnTo>
                    <a:pt x="79154" y="1504460"/>
                  </a:lnTo>
                  <a:lnTo>
                    <a:pt x="63002" y="1461476"/>
                  </a:lnTo>
                  <a:lnTo>
                    <a:pt x="48588" y="1417637"/>
                  </a:lnTo>
                  <a:lnTo>
                    <a:pt x="35956" y="1372987"/>
                  </a:lnTo>
                  <a:lnTo>
                    <a:pt x="25149" y="1327571"/>
                  </a:lnTo>
                  <a:lnTo>
                    <a:pt x="16211" y="1281433"/>
                  </a:lnTo>
                  <a:lnTo>
                    <a:pt x="9183" y="1234618"/>
                  </a:lnTo>
                  <a:lnTo>
                    <a:pt x="4110" y="1187169"/>
                  </a:lnTo>
                  <a:lnTo>
                    <a:pt x="1034" y="1139131"/>
                  </a:lnTo>
                  <a:lnTo>
                    <a:pt x="0" y="1090549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200" y="1619250"/>
              <a:ext cx="1800225" cy="184785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567926" y="4091051"/>
              <a:ext cx="1118235" cy="0"/>
            </a:xfrm>
            <a:custGeom>
              <a:avLst/>
              <a:gdLst/>
              <a:ahLst/>
              <a:cxnLst/>
              <a:rect l="l" t="t" r="r" b="b"/>
              <a:pathLst>
                <a:path w="1118234" h="0">
                  <a:moveTo>
                    <a:pt x="0" y="0"/>
                  </a:moveTo>
                  <a:lnTo>
                    <a:pt x="1117727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917051" y="4334827"/>
            <a:ext cx="2423160" cy="624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325" b="1">
                <a:solidFill>
                  <a:srgbClr val="FFFFFF"/>
                </a:solidFill>
                <a:latin typeface="Calibri"/>
                <a:cs typeface="Calibri"/>
              </a:rPr>
              <a:t>DOGWOOD</a:t>
            </a:r>
            <a:r>
              <a:rPr dirty="0" sz="1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65" b="1">
                <a:solidFill>
                  <a:srgbClr val="FFFFFF"/>
                </a:solidFill>
                <a:latin typeface="Calibri"/>
                <a:cs typeface="Calibri"/>
              </a:rPr>
              <a:t>(25MW)</a:t>
            </a:r>
            <a:endParaRPr sz="1800">
              <a:latin typeface="Calibri"/>
              <a:cs typeface="Calibri"/>
            </a:endParaRPr>
          </a:p>
          <a:p>
            <a:pPr algn="ctr" marL="210185" marR="196850" indent="-3175">
              <a:lnSpc>
                <a:spcPct val="101400"/>
              </a:lnSpc>
            </a:pPr>
            <a:r>
              <a:rPr dirty="0" sz="1050" spc="160" b="1">
                <a:solidFill>
                  <a:srgbClr val="FFFFFF"/>
                </a:solidFill>
                <a:latin typeface="Calibri"/>
                <a:cs typeface="Calibri"/>
              </a:rPr>
              <a:t>GEOTHERMAL</a:t>
            </a:r>
            <a:r>
              <a:rPr dirty="0" sz="105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05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175" b="1">
                <a:solidFill>
                  <a:srgbClr val="FFFFFF"/>
                </a:solidFill>
                <a:latin typeface="Calibri"/>
                <a:cs typeface="Calibri"/>
              </a:rPr>
              <a:t>PV</a:t>
            </a:r>
            <a:r>
              <a:rPr dirty="0" sz="105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160" b="1">
                <a:solidFill>
                  <a:srgbClr val="FFFFFF"/>
                </a:solidFill>
                <a:latin typeface="Calibri"/>
                <a:cs typeface="Calibri"/>
              </a:rPr>
              <a:t>SOLAR </a:t>
            </a:r>
            <a:r>
              <a:rPr dirty="0" sz="1050" spc="125" b="1">
                <a:solidFill>
                  <a:srgbClr val="FFFFFF"/>
                </a:solidFill>
                <a:latin typeface="Calibri"/>
                <a:cs typeface="Calibri"/>
              </a:rPr>
              <a:t>AIR-</a:t>
            </a:r>
            <a:r>
              <a:rPr dirty="0" sz="1050" spc="185" b="1">
                <a:solidFill>
                  <a:srgbClr val="FFFFFF"/>
                </a:solidFill>
                <a:latin typeface="Calibri"/>
                <a:cs typeface="Calibri"/>
              </a:rPr>
              <a:t>COOLED</a:t>
            </a:r>
            <a:r>
              <a:rPr dirty="0" sz="105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175" b="1">
                <a:solidFill>
                  <a:srgbClr val="FFFFFF"/>
                </a:solidFill>
                <a:latin typeface="Calibri"/>
                <a:cs typeface="Calibri"/>
              </a:rPr>
              <a:t>BINARY</a:t>
            </a:r>
            <a:r>
              <a:rPr dirty="0" sz="10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160" b="1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8634" y="1381569"/>
            <a:ext cx="5882640" cy="79819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2CCCD2"/>
              </a:buClr>
              <a:buFont typeface="Symbol"/>
              <a:buChar char=""/>
              <a:tabLst>
                <a:tab pos="355600" algn="l"/>
              </a:tabLst>
            </a:pPr>
            <a:r>
              <a:rPr dirty="0" sz="1550" spc="65">
                <a:solidFill>
                  <a:srgbClr val="002854"/>
                </a:solidFill>
                <a:latin typeface="Century Gothic"/>
                <a:cs typeface="Century Gothic"/>
              </a:rPr>
              <a:t>New</a:t>
            </a:r>
            <a:r>
              <a:rPr dirty="0" sz="155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65">
                <a:solidFill>
                  <a:srgbClr val="002854"/>
                </a:solidFill>
                <a:latin typeface="Century Gothic"/>
                <a:cs typeface="Century Gothic"/>
              </a:rPr>
              <a:t>geothermal</a:t>
            </a:r>
            <a:r>
              <a:rPr dirty="0" sz="1550" spc="-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65">
                <a:solidFill>
                  <a:srgbClr val="002854"/>
                </a:solidFill>
                <a:latin typeface="Century Gothic"/>
                <a:cs typeface="Century Gothic"/>
              </a:rPr>
              <a:t>power</a:t>
            </a:r>
            <a:r>
              <a:rPr dirty="0" sz="1550" spc="-1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60">
                <a:solidFill>
                  <a:srgbClr val="002854"/>
                </a:solidFill>
                <a:latin typeface="Century Gothic"/>
                <a:cs typeface="Century Gothic"/>
              </a:rPr>
              <a:t>plant</a:t>
            </a:r>
            <a:r>
              <a:rPr dirty="0" sz="1550" spc="-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-10">
                <a:solidFill>
                  <a:srgbClr val="002854"/>
                </a:solidFill>
                <a:latin typeface="Century Gothic"/>
                <a:cs typeface="Century Gothic"/>
              </a:rPr>
              <a:t>(Dogwood)</a:t>
            </a:r>
            <a:endParaRPr sz="155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65"/>
              </a:spcBef>
              <a:buClr>
                <a:srgbClr val="2CCCD2"/>
              </a:buClr>
              <a:buFont typeface="Symbol"/>
              <a:buChar char=""/>
              <a:tabLst>
                <a:tab pos="355600" algn="l"/>
              </a:tabLst>
            </a:pPr>
            <a:r>
              <a:rPr dirty="0" sz="1550" spc="65">
                <a:solidFill>
                  <a:srgbClr val="002854"/>
                </a:solidFill>
                <a:latin typeface="Century Gothic"/>
                <a:cs typeface="Century Gothic"/>
              </a:rPr>
              <a:t>New</a:t>
            </a:r>
            <a:r>
              <a:rPr dirty="0" sz="155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55">
                <a:solidFill>
                  <a:srgbClr val="002854"/>
                </a:solidFill>
                <a:latin typeface="Century Gothic"/>
                <a:cs typeface="Century Gothic"/>
              </a:rPr>
              <a:t>parasitic</a:t>
            </a:r>
            <a:r>
              <a:rPr dirty="0" sz="1550" spc="-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75">
                <a:solidFill>
                  <a:srgbClr val="002854"/>
                </a:solidFill>
                <a:latin typeface="Century Gothic"/>
                <a:cs typeface="Century Gothic"/>
              </a:rPr>
              <a:t>solar</a:t>
            </a:r>
            <a:r>
              <a:rPr dirty="0" sz="155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50">
                <a:solidFill>
                  <a:srgbClr val="002854"/>
                </a:solidFill>
                <a:latin typeface="Century Gothic"/>
                <a:cs typeface="Century Gothic"/>
              </a:rPr>
              <a:t>field</a:t>
            </a:r>
            <a:r>
              <a:rPr dirty="0" sz="15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75">
                <a:solidFill>
                  <a:srgbClr val="002854"/>
                </a:solidFill>
                <a:latin typeface="Century Gothic"/>
                <a:cs typeface="Century Gothic"/>
              </a:rPr>
              <a:t>for</a:t>
            </a:r>
            <a:r>
              <a:rPr dirty="0" sz="1550" spc="5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45">
                <a:solidFill>
                  <a:srgbClr val="002854"/>
                </a:solidFill>
                <a:latin typeface="Century Gothic"/>
                <a:cs typeface="Century Gothic"/>
              </a:rPr>
              <a:t>Dogwood</a:t>
            </a:r>
            <a:r>
              <a:rPr dirty="0" sz="15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50">
                <a:solidFill>
                  <a:srgbClr val="002854"/>
                </a:solidFill>
                <a:latin typeface="Century Gothic"/>
                <a:cs typeface="Century Gothic"/>
              </a:rPr>
              <a:t>plant</a:t>
            </a:r>
            <a:endParaRPr sz="155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Clr>
                <a:srgbClr val="2CCCD2"/>
              </a:buClr>
              <a:buFont typeface="Symbol"/>
              <a:buChar char=""/>
              <a:tabLst>
                <a:tab pos="355600" algn="l"/>
              </a:tabLst>
            </a:pPr>
            <a:r>
              <a:rPr dirty="0" sz="1550" spc="65">
                <a:solidFill>
                  <a:srgbClr val="002854"/>
                </a:solidFill>
                <a:latin typeface="Century Gothic"/>
                <a:cs typeface="Century Gothic"/>
              </a:rPr>
              <a:t>New</a:t>
            </a:r>
            <a:r>
              <a:rPr dirty="0" sz="1550" spc="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55">
                <a:solidFill>
                  <a:srgbClr val="002854"/>
                </a:solidFill>
                <a:latin typeface="Century Gothic"/>
                <a:cs typeface="Century Gothic"/>
              </a:rPr>
              <a:t>parasitic</a:t>
            </a:r>
            <a:r>
              <a:rPr dirty="0" sz="1550" spc="-4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75">
                <a:solidFill>
                  <a:srgbClr val="002854"/>
                </a:solidFill>
                <a:latin typeface="Century Gothic"/>
                <a:cs typeface="Century Gothic"/>
              </a:rPr>
              <a:t>solar</a:t>
            </a:r>
            <a:r>
              <a:rPr dirty="0" sz="155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50">
                <a:solidFill>
                  <a:srgbClr val="002854"/>
                </a:solidFill>
                <a:latin typeface="Century Gothic"/>
                <a:cs typeface="Century Gothic"/>
              </a:rPr>
              <a:t>field</a:t>
            </a:r>
            <a:r>
              <a:rPr dirty="0" sz="155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75">
                <a:solidFill>
                  <a:srgbClr val="002854"/>
                </a:solidFill>
                <a:latin typeface="Century Gothic"/>
                <a:cs typeface="Century Gothic"/>
              </a:rPr>
              <a:t>for</a:t>
            </a:r>
            <a:r>
              <a:rPr dirty="0" sz="1550" spc="60">
                <a:solidFill>
                  <a:srgbClr val="002854"/>
                </a:solidFill>
                <a:latin typeface="Century Gothic"/>
                <a:cs typeface="Century Gothic"/>
              </a:rPr>
              <a:t> the</a:t>
            </a:r>
            <a:r>
              <a:rPr dirty="0" sz="1550" spc="4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105">
                <a:solidFill>
                  <a:srgbClr val="002854"/>
                </a:solidFill>
                <a:latin typeface="Century Gothic"/>
                <a:cs typeface="Century Gothic"/>
              </a:rPr>
              <a:t>existing</a:t>
            </a:r>
            <a:r>
              <a:rPr dirty="0" sz="1550" spc="6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75">
                <a:solidFill>
                  <a:srgbClr val="002854"/>
                </a:solidFill>
                <a:latin typeface="Century Gothic"/>
                <a:cs typeface="Century Gothic"/>
              </a:rPr>
              <a:t>Heber</a:t>
            </a:r>
            <a:r>
              <a:rPr dirty="0" sz="1550" spc="-2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>
                <a:solidFill>
                  <a:srgbClr val="002854"/>
                </a:solidFill>
                <a:latin typeface="Century Gothic"/>
                <a:cs typeface="Century Gothic"/>
              </a:rPr>
              <a:t>2</a:t>
            </a:r>
            <a:r>
              <a:rPr dirty="0" sz="1550" spc="10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1550" spc="50">
                <a:solidFill>
                  <a:srgbClr val="002854"/>
                </a:solidFill>
                <a:latin typeface="Century Gothic"/>
                <a:cs typeface="Century Gothic"/>
              </a:rPr>
              <a:t>plant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8634" y="437197"/>
            <a:ext cx="6887845" cy="830580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75"/>
              </a:spcBef>
            </a:pPr>
            <a:r>
              <a:rPr dirty="0"/>
              <a:t>DOGWOOD</a:t>
            </a:r>
            <a:r>
              <a:rPr dirty="0" spc="10"/>
              <a:t> </a:t>
            </a:r>
            <a:r>
              <a:rPr dirty="0" spc="-10"/>
              <a:t>GEOTHERMAL PROJECT </a:t>
            </a:r>
            <a:r>
              <a:rPr dirty="0" spc="-330"/>
              <a:t>IN</a:t>
            </a:r>
            <a:r>
              <a:rPr dirty="0" spc="-95"/>
              <a:t> </a:t>
            </a:r>
            <a:r>
              <a:rPr dirty="0" spc="-10"/>
              <a:t>DEVELOPMENT</a:t>
            </a:r>
          </a:p>
        </p:txBody>
      </p:sp>
      <p:grpSp>
        <p:nvGrpSpPr>
          <p:cNvPr id="16" name="object 16" descr=""/>
          <p:cNvGrpSpPr/>
          <p:nvPr/>
        </p:nvGrpSpPr>
        <p:grpSpPr>
          <a:xfrm>
            <a:off x="428625" y="2352675"/>
            <a:ext cx="11765280" cy="4124325"/>
            <a:chOff x="428625" y="2352675"/>
            <a:chExt cx="11765280" cy="4124325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625" y="2352675"/>
              <a:ext cx="4381500" cy="412432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662049" y="5877979"/>
              <a:ext cx="10532110" cy="184785"/>
            </a:xfrm>
            <a:custGeom>
              <a:avLst/>
              <a:gdLst/>
              <a:ahLst/>
              <a:cxnLst/>
              <a:rect l="l" t="t" r="r" b="b"/>
              <a:pathLst>
                <a:path w="10532110" h="184785">
                  <a:moveTo>
                    <a:pt x="85978" y="28573"/>
                  </a:moveTo>
                  <a:lnTo>
                    <a:pt x="85600" y="56959"/>
                  </a:lnTo>
                  <a:lnTo>
                    <a:pt x="85598" y="57134"/>
                  </a:lnTo>
                  <a:lnTo>
                    <a:pt x="10531475" y="184429"/>
                  </a:lnTo>
                  <a:lnTo>
                    <a:pt x="10531856" y="155854"/>
                  </a:lnTo>
                  <a:lnTo>
                    <a:pt x="85978" y="28573"/>
                  </a:lnTo>
                  <a:close/>
                </a:path>
                <a:path w="10532110" h="184785">
                  <a:moveTo>
                    <a:pt x="86359" y="0"/>
                  </a:moveTo>
                  <a:lnTo>
                    <a:pt x="0" y="41808"/>
                  </a:lnTo>
                  <a:lnTo>
                    <a:pt x="85217" y="85712"/>
                  </a:lnTo>
                  <a:lnTo>
                    <a:pt x="85598" y="57134"/>
                  </a:lnTo>
                  <a:lnTo>
                    <a:pt x="71246" y="56959"/>
                  </a:lnTo>
                  <a:lnTo>
                    <a:pt x="71381" y="41808"/>
                  </a:lnTo>
                  <a:lnTo>
                    <a:pt x="71500" y="28397"/>
                  </a:lnTo>
                  <a:lnTo>
                    <a:pt x="85981" y="28397"/>
                  </a:lnTo>
                  <a:lnTo>
                    <a:pt x="86359" y="0"/>
                  </a:lnTo>
                  <a:close/>
                </a:path>
                <a:path w="10532110" h="184785">
                  <a:moveTo>
                    <a:pt x="71500" y="28397"/>
                  </a:moveTo>
                  <a:lnTo>
                    <a:pt x="71246" y="56959"/>
                  </a:lnTo>
                  <a:lnTo>
                    <a:pt x="85598" y="57134"/>
                  </a:lnTo>
                  <a:lnTo>
                    <a:pt x="85978" y="28573"/>
                  </a:lnTo>
                  <a:lnTo>
                    <a:pt x="71500" y="28397"/>
                  </a:lnTo>
                  <a:close/>
                </a:path>
                <a:path w="10532110" h="184785">
                  <a:moveTo>
                    <a:pt x="85981" y="28397"/>
                  </a:moveTo>
                  <a:lnTo>
                    <a:pt x="71500" y="28397"/>
                  </a:lnTo>
                  <a:lnTo>
                    <a:pt x="85978" y="28573"/>
                  </a:lnTo>
                  <a:lnTo>
                    <a:pt x="85981" y="28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77985" y="6391450"/>
            <a:ext cx="3219450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  <a:tabLst>
                <a:tab pos="3148965" algn="l"/>
              </a:tabLst>
            </a:pP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COPYRIGHT</a:t>
            </a:r>
            <a:r>
              <a:rPr dirty="0" sz="9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50">
                <a:solidFill>
                  <a:srgbClr val="002854"/>
                </a:solidFill>
                <a:latin typeface="Century Gothic"/>
                <a:cs typeface="Century Gothic"/>
              </a:rPr>
              <a:t>©</a:t>
            </a:r>
            <a:r>
              <a:rPr dirty="0" sz="900" spc="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2025</a:t>
            </a:r>
            <a:r>
              <a:rPr dirty="0" sz="900" spc="114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ORMAT</a:t>
            </a:r>
            <a:r>
              <a:rPr dirty="0" sz="900" spc="9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20">
                <a:solidFill>
                  <a:srgbClr val="002854"/>
                </a:solidFill>
                <a:latin typeface="Century Gothic"/>
                <a:cs typeface="Century Gothic"/>
              </a:rPr>
              <a:t>TECHNOLOGIES,</a:t>
            </a:r>
            <a:r>
              <a:rPr dirty="0" sz="900" spc="135">
                <a:solidFill>
                  <a:srgbClr val="002854"/>
                </a:solidFill>
                <a:latin typeface="Century Gothic"/>
                <a:cs typeface="Century Gothic"/>
              </a:rPr>
              <a:t> </a:t>
            </a:r>
            <a:r>
              <a:rPr dirty="0" sz="900" spc="-20">
                <a:solidFill>
                  <a:srgbClr val="002854"/>
                </a:solidFill>
                <a:latin typeface="Century Gothic"/>
                <a:cs typeface="Century Gothic"/>
              </a:rPr>
              <a:t>INC.</a:t>
            </a:r>
            <a:r>
              <a:rPr dirty="0" sz="900">
                <a:solidFill>
                  <a:srgbClr val="002854"/>
                </a:solidFill>
                <a:latin typeface="Century Gothic"/>
                <a:cs typeface="Century Gothic"/>
              </a:rPr>
              <a:t>	</a:t>
            </a:r>
            <a:r>
              <a:rPr dirty="0" sz="900" spc="-50">
                <a:solidFill>
                  <a:srgbClr val="002854"/>
                </a:solidFill>
                <a:latin typeface="Century Gothic"/>
                <a:cs typeface="Century Gothic"/>
              </a:rPr>
              <a:t>9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1787251" y="6415087"/>
            <a:ext cx="0" cy="76835"/>
          </a:xfrm>
          <a:custGeom>
            <a:avLst/>
            <a:gdLst/>
            <a:ahLst/>
            <a:cxnLst/>
            <a:rect l="l" t="t" r="r" b="b"/>
            <a:pathLst>
              <a:path w="0" h="76835">
                <a:moveTo>
                  <a:pt x="0" y="0"/>
                </a:moveTo>
                <a:lnTo>
                  <a:pt x="0" y="76454"/>
                </a:lnTo>
              </a:path>
            </a:pathLst>
          </a:custGeom>
          <a:ln w="6350">
            <a:solidFill>
              <a:srgbClr val="0028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6667500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8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8353425" y="0"/>
            <a:ext cx="3838575" cy="6667500"/>
            <a:chOff x="8353425" y="0"/>
            <a:chExt cx="3838575" cy="6667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8015" y="5658307"/>
              <a:ext cx="2566693" cy="6954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5" y="0"/>
              <a:ext cx="3838575" cy="66675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3010"/>
              </a:lnSpc>
              <a:spcBef>
                <a:spcPts val="470"/>
              </a:spcBef>
            </a:pPr>
            <a:r>
              <a:rPr dirty="0" spc="-175"/>
              <a:t>MAINTAINING</a:t>
            </a:r>
            <a:r>
              <a:rPr dirty="0" spc="-40"/>
              <a:t> </a:t>
            </a:r>
            <a:r>
              <a:rPr dirty="0" spc="85"/>
              <a:t>A</a:t>
            </a:r>
            <a:r>
              <a:rPr dirty="0" spc="10"/>
              <a:t> </a:t>
            </a:r>
            <a:r>
              <a:rPr dirty="0" spc="-10"/>
              <a:t>STRONG </a:t>
            </a:r>
            <a:r>
              <a:rPr dirty="0" spc="-40"/>
              <a:t>COMMITMENT</a:t>
            </a:r>
            <a:r>
              <a:rPr dirty="0" spc="-165"/>
              <a:t> </a:t>
            </a:r>
            <a:r>
              <a:rPr dirty="0"/>
              <a:t>TO</a:t>
            </a:r>
            <a:r>
              <a:rPr dirty="0" spc="-170"/>
              <a:t> </a:t>
            </a:r>
            <a:r>
              <a:rPr dirty="0" spc="-25"/>
              <a:t>THE</a:t>
            </a:r>
            <a:r>
              <a:rPr dirty="0" spc="-204"/>
              <a:t> </a:t>
            </a:r>
            <a:r>
              <a:rPr dirty="0" spc="-35"/>
              <a:t>COMMUNITY</a:t>
            </a:r>
          </a:p>
          <a:p>
            <a:pPr marL="12700">
              <a:lnSpc>
                <a:spcPts val="1730"/>
              </a:lnSpc>
            </a:pPr>
            <a:r>
              <a:rPr dirty="0" sz="1550" spc="140" b="0">
                <a:solidFill>
                  <a:srgbClr val="424242"/>
                </a:solidFill>
                <a:latin typeface="Century Gothic"/>
                <a:cs typeface="Century Gothic"/>
              </a:rPr>
              <a:t>ROOTED</a:t>
            </a:r>
            <a:r>
              <a:rPr dirty="0" sz="1550" spc="75" b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dirty="0" sz="1550" spc="110" b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dirty="0" sz="1550" spc="30" b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dirty="0" sz="1550" spc="114" b="0">
                <a:solidFill>
                  <a:srgbClr val="424242"/>
                </a:solidFill>
                <a:latin typeface="Century Gothic"/>
                <a:cs typeface="Century Gothic"/>
              </a:rPr>
              <a:t>SERVICE,</a:t>
            </a:r>
            <a:r>
              <a:rPr dirty="0" sz="1550" spc="40" b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dirty="0" sz="1550" spc="80" b="0">
                <a:solidFill>
                  <a:srgbClr val="424242"/>
                </a:solidFill>
                <a:latin typeface="Century Gothic"/>
                <a:cs typeface="Century Gothic"/>
              </a:rPr>
              <a:t>GROWING</a:t>
            </a:r>
            <a:r>
              <a:rPr dirty="0" sz="1550" spc="10" b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dirty="0" sz="1550" spc="150" b="0">
                <a:solidFill>
                  <a:srgbClr val="424242"/>
                </a:solidFill>
                <a:latin typeface="Century Gothic"/>
                <a:cs typeface="Century Gothic"/>
              </a:rPr>
              <a:t>TOGETHER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3617" y="1644967"/>
            <a:ext cx="3815079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002854"/>
                </a:solidFill>
                <a:latin typeface="Verdana"/>
                <a:cs typeface="Verdana"/>
              </a:rPr>
              <a:t>Renewable</a:t>
            </a:r>
            <a:r>
              <a:rPr dirty="0" sz="1550" spc="-1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550" spc="-335" b="1">
                <a:solidFill>
                  <a:srgbClr val="002854"/>
                </a:solidFill>
                <a:latin typeface="Verdana"/>
                <a:cs typeface="Verdana"/>
              </a:rPr>
              <a:t>|</a:t>
            </a:r>
            <a:r>
              <a:rPr dirty="0" sz="1550" spc="-6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550" b="1">
                <a:solidFill>
                  <a:srgbClr val="002854"/>
                </a:solidFill>
                <a:latin typeface="Verdana"/>
                <a:cs typeface="Verdana"/>
              </a:rPr>
              <a:t>Reliable </a:t>
            </a:r>
            <a:r>
              <a:rPr dirty="0" sz="1550" spc="-335" b="1">
                <a:solidFill>
                  <a:srgbClr val="002854"/>
                </a:solidFill>
                <a:latin typeface="Verdana"/>
                <a:cs typeface="Verdana"/>
              </a:rPr>
              <a:t>|</a:t>
            </a:r>
            <a:r>
              <a:rPr dirty="0" sz="1550" spc="-65" b="1">
                <a:solidFill>
                  <a:srgbClr val="002854"/>
                </a:solidFill>
                <a:latin typeface="Verdana"/>
                <a:cs typeface="Verdana"/>
              </a:rPr>
              <a:t> </a:t>
            </a:r>
            <a:r>
              <a:rPr dirty="0" sz="1550" spc="-10" b="1">
                <a:solidFill>
                  <a:srgbClr val="002854"/>
                </a:solidFill>
                <a:latin typeface="Verdana"/>
                <a:cs typeface="Verdana"/>
              </a:rPr>
              <a:t>Sustainable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24771" y="1520128"/>
            <a:ext cx="465455" cy="464184"/>
            <a:chOff x="424771" y="1520128"/>
            <a:chExt cx="465455" cy="464184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09" y="1760633"/>
              <a:ext cx="180950" cy="12788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21322" y="1763953"/>
              <a:ext cx="272415" cy="185420"/>
            </a:xfrm>
            <a:custGeom>
              <a:avLst/>
              <a:gdLst/>
              <a:ahLst/>
              <a:cxnLst/>
              <a:rect l="l" t="t" r="r" b="b"/>
              <a:pathLst>
                <a:path w="272415" h="185419">
                  <a:moveTo>
                    <a:pt x="192074" y="125018"/>
                  </a:moveTo>
                  <a:lnTo>
                    <a:pt x="176022" y="125018"/>
                  </a:lnTo>
                  <a:lnTo>
                    <a:pt x="176022" y="185178"/>
                  </a:lnTo>
                  <a:lnTo>
                    <a:pt x="181457" y="184061"/>
                  </a:lnTo>
                  <a:lnTo>
                    <a:pt x="186791" y="182689"/>
                  </a:lnTo>
                  <a:lnTo>
                    <a:pt x="192074" y="181165"/>
                  </a:lnTo>
                  <a:lnTo>
                    <a:pt x="192074" y="125018"/>
                  </a:lnTo>
                  <a:close/>
                </a:path>
                <a:path w="272415" h="185419">
                  <a:moveTo>
                    <a:pt x="271830" y="135915"/>
                  </a:moveTo>
                  <a:lnTo>
                    <a:pt x="135928" y="0"/>
                  </a:lnTo>
                  <a:lnTo>
                    <a:pt x="0" y="135915"/>
                  </a:lnTo>
                  <a:lnTo>
                    <a:pt x="14478" y="148069"/>
                  </a:lnTo>
                  <a:lnTo>
                    <a:pt x="29997" y="158800"/>
                  </a:lnTo>
                  <a:lnTo>
                    <a:pt x="46443" y="168021"/>
                  </a:lnTo>
                  <a:lnTo>
                    <a:pt x="63741" y="175666"/>
                  </a:lnTo>
                  <a:lnTo>
                    <a:pt x="63741" y="112572"/>
                  </a:lnTo>
                  <a:lnTo>
                    <a:pt x="67322" y="108978"/>
                  </a:lnTo>
                  <a:lnTo>
                    <a:pt x="95821" y="108978"/>
                  </a:lnTo>
                  <a:lnTo>
                    <a:pt x="95821" y="48399"/>
                  </a:lnTo>
                  <a:lnTo>
                    <a:pt x="99402" y="44805"/>
                  </a:lnTo>
                  <a:lnTo>
                    <a:pt x="140347" y="44805"/>
                  </a:lnTo>
                  <a:lnTo>
                    <a:pt x="143941" y="48399"/>
                  </a:lnTo>
                  <a:lnTo>
                    <a:pt x="143941" y="76898"/>
                  </a:lnTo>
                  <a:lnTo>
                    <a:pt x="172427" y="76898"/>
                  </a:lnTo>
                  <a:lnTo>
                    <a:pt x="176022" y="80479"/>
                  </a:lnTo>
                  <a:lnTo>
                    <a:pt x="176022" y="108978"/>
                  </a:lnTo>
                  <a:lnTo>
                    <a:pt x="204520" y="108978"/>
                  </a:lnTo>
                  <a:lnTo>
                    <a:pt x="208114" y="112572"/>
                  </a:lnTo>
                  <a:lnTo>
                    <a:pt x="208114" y="175679"/>
                  </a:lnTo>
                  <a:lnTo>
                    <a:pt x="225399" y="168033"/>
                  </a:lnTo>
                  <a:lnTo>
                    <a:pt x="241846" y="158813"/>
                  </a:lnTo>
                  <a:lnTo>
                    <a:pt x="257365" y="148082"/>
                  </a:lnTo>
                  <a:lnTo>
                    <a:pt x="271830" y="135915"/>
                  </a:lnTo>
                  <a:close/>
                </a:path>
              </a:pathLst>
            </a:custGeom>
            <a:solidFill>
              <a:srgbClr val="2CCC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273" y="1520128"/>
              <a:ext cx="224437" cy="22446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24764" y="1552282"/>
              <a:ext cx="465455" cy="432434"/>
            </a:xfrm>
            <a:custGeom>
              <a:avLst/>
              <a:gdLst/>
              <a:ahLst/>
              <a:cxnLst/>
              <a:rect l="l" t="t" r="r" b="b"/>
              <a:pathLst>
                <a:path w="465455" h="432435">
                  <a:moveTo>
                    <a:pt x="136232" y="128143"/>
                  </a:moveTo>
                  <a:lnTo>
                    <a:pt x="131787" y="128143"/>
                  </a:lnTo>
                  <a:lnTo>
                    <a:pt x="128206" y="131737"/>
                  </a:lnTo>
                  <a:lnTo>
                    <a:pt x="128206" y="140589"/>
                  </a:lnTo>
                  <a:lnTo>
                    <a:pt x="131787" y="144195"/>
                  </a:lnTo>
                  <a:lnTo>
                    <a:pt x="136232" y="144195"/>
                  </a:lnTo>
                  <a:lnTo>
                    <a:pt x="136232" y="128143"/>
                  </a:lnTo>
                  <a:close/>
                </a:path>
                <a:path w="465455" h="432435">
                  <a:moveTo>
                    <a:pt x="160299" y="163817"/>
                  </a:moveTo>
                  <a:lnTo>
                    <a:pt x="156692" y="160235"/>
                  </a:lnTo>
                  <a:lnTo>
                    <a:pt x="152273" y="160235"/>
                  </a:lnTo>
                  <a:lnTo>
                    <a:pt x="152273" y="176276"/>
                  </a:lnTo>
                  <a:lnTo>
                    <a:pt x="156692" y="176276"/>
                  </a:lnTo>
                  <a:lnTo>
                    <a:pt x="160299" y="172681"/>
                  </a:lnTo>
                  <a:lnTo>
                    <a:pt x="160299" y="168249"/>
                  </a:lnTo>
                  <a:lnTo>
                    <a:pt x="160299" y="163817"/>
                  </a:lnTo>
                  <a:close/>
                </a:path>
                <a:path w="465455" h="432435">
                  <a:moveTo>
                    <a:pt x="192379" y="336689"/>
                  </a:moveTo>
                  <a:lnTo>
                    <a:pt x="176339" y="336689"/>
                  </a:lnTo>
                  <a:lnTo>
                    <a:pt x="176339" y="392785"/>
                  </a:lnTo>
                  <a:lnTo>
                    <a:pt x="181584" y="394322"/>
                  </a:lnTo>
                  <a:lnTo>
                    <a:pt x="186931" y="395693"/>
                  </a:lnTo>
                  <a:lnTo>
                    <a:pt x="192379" y="396849"/>
                  </a:lnTo>
                  <a:lnTo>
                    <a:pt x="192379" y="336689"/>
                  </a:lnTo>
                  <a:close/>
                </a:path>
                <a:path w="465455" h="432435">
                  <a:moveTo>
                    <a:pt x="224459" y="272084"/>
                  </a:moveTo>
                  <a:lnTo>
                    <a:pt x="208419" y="272084"/>
                  </a:lnTo>
                  <a:lnTo>
                    <a:pt x="208419" y="399084"/>
                  </a:lnTo>
                  <a:lnTo>
                    <a:pt x="211467" y="399084"/>
                  </a:lnTo>
                  <a:lnTo>
                    <a:pt x="211467" y="400354"/>
                  </a:lnTo>
                  <a:lnTo>
                    <a:pt x="224459" y="400354"/>
                  </a:lnTo>
                  <a:lnTo>
                    <a:pt x="224459" y="399084"/>
                  </a:lnTo>
                  <a:lnTo>
                    <a:pt x="224459" y="272084"/>
                  </a:lnTo>
                  <a:close/>
                </a:path>
                <a:path w="465455" h="432435">
                  <a:moveTo>
                    <a:pt x="224459" y="0"/>
                  </a:moveTo>
                  <a:lnTo>
                    <a:pt x="178765" y="7099"/>
                  </a:lnTo>
                  <a:lnTo>
                    <a:pt x="176339" y="8077"/>
                  </a:lnTo>
                  <a:lnTo>
                    <a:pt x="176339" y="136169"/>
                  </a:lnTo>
                  <a:lnTo>
                    <a:pt x="160299" y="136169"/>
                  </a:lnTo>
                  <a:lnTo>
                    <a:pt x="160299" y="131737"/>
                  </a:lnTo>
                  <a:lnTo>
                    <a:pt x="156692" y="128143"/>
                  </a:lnTo>
                  <a:lnTo>
                    <a:pt x="152273" y="128143"/>
                  </a:lnTo>
                  <a:lnTo>
                    <a:pt x="152273" y="144195"/>
                  </a:lnTo>
                  <a:lnTo>
                    <a:pt x="161632" y="146075"/>
                  </a:lnTo>
                  <a:lnTo>
                    <a:pt x="169291" y="151244"/>
                  </a:lnTo>
                  <a:lnTo>
                    <a:pt x="174447" y="158889"/>
                  </a:lnTo>
                  <a:lnTo>
                    <a:pt x="176339" y="168249"/>
                  </a:lnTo>
                  <a:lnTo>
                    <a:pt x="174447" y="177622"/>
                  </a:lnTo>
                  <a:lnTo>
                    <a:pt x="169291" y="185267"/>
                  </a:lnTo>
                  <a:lnTo>
                    <a:pt x="161632" y="190423"/>
                  </a:lnTo>
                  <a:lnTo>
                    <a:pt x="152273" y="192316"/>
                  </a:lnTo>
                  <a:lnTo>
                    <a:pt x="152273" y="200342"/>
                  </a:lnTo>
                  <a:lnTo>
                    <a:pt x="136232" y="200342"/>
                  </a:lnTo>
                  <a:lnTo>
                    <a:pt x="136232" y="192316"/>
                  </a:lnTo>
                  <a:lnTo>
                    <a:pt x="126860" y="190423"/>
                  </a:lnTo>
                  <a:lnTo>
                    <a:pt x="119214" y="185267"/>
                  </a:lnTo>
                  <a:lnTo>
                    <a:pt x="114058" y="177622"/>
                  </a:lnTo>
                  <a:lnTo>
                    <a:pt x="112166" y="168249"/>
                  </a:lnTo>
                  <a:lnTo>
                    <a:pt x="128206" y="168249"/>
                  </a:lnTo>
                  <a:lnTo>
                    <a:pt x="128206" y="172681"/>
                  </a:lnTo>
                  <a:lnTo>
                    <a:pt x="131787" y="176276"/>
                  </a:lnTo>
                  <a:lnTo>
                    <a:pt x="136232" y="176276"/>
                  </a:lnTo>
                  <a:lnTo>
                    <a:pt x="136232" y="168249"/>
                  </a:lnTo>
                  <a:lnTo>
                    <a:pt x="136232" y="160235"/>
                  </a:lnTo>
                  <a:lnTo>
                    <a:pt x="126860" y="158343"/>
                  </a:lnTo>
                  <a:lnTo>
                    <a:pt x="119214" y="153187"/>
                  </a:lnTo>
                  <a:lnTo>
                    <a:pt x="114058" y="145529"/>
                  </a:lnTo>
                  <a:lnTo>
                    <a:pt x="112166" y="136169"/>
                  </a:lnTo>
                  <a:lnTo>
                    <a:pt x="114058" y="126809"/>
                  </a:lnTo>
                  <a:lnTo>
                    <a:pt x="119176" y="119227"/>
                  </a:lnTo>
                  <a:lnTo>
                    <a:pt x="126860" y="113995"/>
                  </a:lnTo>
                  <a:lnTo>
                    <a:pt x="136232" y="112102"/>
                  </a:lnTo>
                  <a:lnTo>
                    <a:pt x="136232" y="104089"/>
                  </a:lnTo>
                  <a:lnTo>
                    <a:pt x="152273" y="104089"/>
                  </a:lnTo>
                  <a:lnTo>
                    <a:pt x="152273" y="112102"/>
                  </a:lnTo>
                  <a:lnTo>
                    <a:pt x="161632" y="113995"/>
                  </a:lnTo>
                  <a:lnTo>
                    <a:pt x="169329" y="119227"/>
                  </a:lnTo>
                  <a:lnTo>
                    <a:pt x="174447" y="126809"/>
                  </a:lnTo>
                  <a:lnTo>
                    <a:pt x="176339" y="136169"/>
                  </a:lnTo>
                  <a:lnTo>
                    <a:pt x="176339" y="8077"/>
                  </a:lnTo>
                  <a:lnTo>
                    <a:pt x="137210" y="23812"/>
                  </a:lnTo>
                  <a:lnTo>
                    <a:pt x="100965" y="48907"/>
                  </a:lnTo>
                  <a:lnTo>
                    <a:pt x="71183" y="81127"/>
                  </a:lnTo>
                  <a:lnTo>
                    <a:pt x="49009" y="119227"/>
                  </a:lnTo>
                  <a:lnTo>
                    <a:pt x="35598" y="161950"/>
                  </a:lnTo>
                  <a:lnTo>
                    <a:pt x="32118" y="208064"/>
                  </a:lnTo>
                  <a:lnTo>
                    <a:pt x="36639" y="243281"/>
                  </a:lnTo>
                  <a:lnTo>
                    <a:pt x="47218" y="276885"/>
                  </a:lnTo>
                  <a:lnTo>
                    <a:pt x="63512" y="308127"/>
                  </a:lnTo>
                  <a:lnTo>
                    <a:pt x="85217" y="336232"/>
                  </a:lnTo>
                  <a:lnTo>
                    <a:pt x="221119" y="200342"/>
                  </a:lnTo>
                  <a:lnTo>
                    <a:pt x="224459" y="196989"/>
                  </a:lnTo>
                  <a:lnTo>
                    <a:pt x="224459" y="136169"/>
                  </a:lnTo>
                  <a:lnTo>
                    <a:pt x="224459" y="104089"/>
                  </a:lnTo>
                  <a:lnTo>
                    <a:pt x="224459" y="0"/>
                  </a:lnTo>
                  <a:close/>
                </a:path>
                <a:path w="465455" h="432435">
                  <a:moveTo>
                    <a:pt x="256540" y="305104"/>
                  </a:moveTo>
                  <a:lnTo>
                    <a:pt x="240499" y="305104"/>
                  </a:lnTo>
                  <a:lnTo>
                    <a:pt x="240499" y="399084"/>
                  </a:lnTo>
                  <a:lnTo>
                    <a:pt x="240499" y="400354"/>
                  </a:lnTo>
                  <a:lnTo>
                    <a:pt x="253479" y="400354"/>
                  </a:lnTo>
                  <a:lnTo>
                    <a:pt x="253479" y="399084"/>
                  </a:lnTo>
                  <a:lnTo>
                    <a:pt x="256540" y="399084"/>
                  </a:lnTo>
                  <a:lnTo>
                    <a:pt x="256540" y="305104"/>
                  </a:lnTo>
                  <a:close/>
                </a:path>
                <a:path w="465455" h="432435">
                  <a:moveTo>
                    <a:pt x="464870" y="208356"/>
                  </a:moveTo>
                  <a:lnTo>
                    <a:pt x="448830" y="208356"/>
                  </a:lnTo>
                  <a:lnTo>
                    <a:pt x="441566" y="256527"/>
                  </a:lnTo>
                  <a:lnTo>
                    <a:pt x="424370" y="300545"/>
                  </a:lnTo>
                  <a:lnTo>
                    <a:pt x="398475" y="339229"/>
                  </a:lnTo>
                  <a:lnTo>
                    <a:pt x="365112" y="371386"/>
                  </a:lnTo>
                  <a:lnTo>
                    <a:pt x="325501" y="395833"/>
                  </a:lnTo>
                  <a:lnTo>
                    <a:pt x="280885" y="411403"/>
                  </a:lnTo>
                  <a:lnTo>
                    <a:pt x="232486" y="416902"/>
                  </a:lnTo>
                  <a:lnTo>
                    <a:pt x="184073" y="411403"/>
                  </a:lnTo>
                  <a:lnTo>
                    <a:pt x="139446" y="395846"/>
                  </a:lnTo>
                  <a:lnTo>
                    <a:pt x="99834" y="371386"/>
                  </a:lnTo>
                  <a:lnTo>
                    <a:pt x="66471" y="339229"/>
                  </a:lnTo>
                  <a:lnTo>
                    <a:pt x="40576" y="300545"/>
                  </a:lnTo>
                  <a:lnTo>
                    <a:pt x="23380" y="256527"/>
                  </a:lnTo>
                  <a:lnTo>
                    <a:pt x="16116" y="208356"/>
                  </a:lnTo>
                  <a:lnTo>
                    <a:pt x="0" y="208356"/>
                  </a:lnTo>
                  <a:lnTo>
                    <a:pt x="6502" y="255016"/>
                  </a:lnTo>
                  <a:lnTo>
                    <a:pt x="21717" y="298132"/>
                  </a:lnTo>
                  <a:lnTo>
                    <a:pt x="44640" y="336804"/>
                  </a:lnTo>
                  <a:lnTo>
                    <a:pt x="74333" y="370116"/>
                  </a:lnTo>
                  <a:lnTo>
                    <a:pt x="109816" y="397192"/>
                  </a:lnTo>
                  <a:lnTo>
                    <a:pt x="150114" y="417118"/>
                  </a:lnTo>
                  <a:lnTo>
                    <a:pt x="194271" y="429006"/>
                  </a:lnTo>
                  <a:lnTo>
                    <a:pt x="241287" y="431939"/>
                  </a:lnTo>
                  <a:lnTo>
                    <a:pt x="285597" y="425996"/>
                  </a:lnTo>
                  <a:lnTo>
                    <a:pt x="326834" y="412140"/>
                  </a:lnTo>
                  <a:lnTo>
                    <a:pt x="364210" y="391210"/>
                  </a:lnTo>
                  <a:lnTo>
                    <a:pt x="396913" y="363982"/>
                  </a:lnTo>
                  <a:lnTo>
                    <a:pt x="424141" y="331279"/>
                  </a:lnTo>
                  <a:lnTo>
                    <a:pt x="445071" y="293903"/>
                  </a:lnTo>
                  <a:lnTo>
                    <a:pt x="458927" y="252666"/>
                  </a:lnTo>
                  <a:lnTo>
                    <a:pt x="464870" y="208356"/>
                  </a:lnTo>
                  <a:close/>
                </a:path>
              </a:pathLst>
            </a:custGeom>
            <a:solidFill>
              <a:srgbClr val="2CCC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75982" y="2397061"/>
            <a:ext cx="177800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b="1">
                <a:solidFill>
                  <a:srgbClr val="2CCCD2"/>
                </a:solidFill>
                <a:latin typeface="Verdana"/>
                <a:cs typeface="Verdana"/>
              </a:rPr>
              <a:t>Job</a:t>
            </a:r>
            <a:r>
              <a:rPr dirty="0" sz="2000" spc="-105" b="1">
                <a:solidFill>
                  <a:srgbClr val="2CCCD2"/>
                </a:solidFill>
                <a:latin typeface="Verdana"/>
                <a:cs typeface="Verdana"/>
              </a:rPr>
              <a:t> </a:t>
            </a:r>
            <a:r>
              <a:rPr dirty="0" sz="2000" spc="-25" b="1">
                <a:solidFill>
                  <a:srgbClr val="2CCCD2"/>
                </a:solidFill>
                <a:latin typeface="Verdana"/>
                <a:cs typeface="Verdana"/>
              </a:rPr>
              <a:t>Creation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050" y="2057400"/>
            <a:ext cx="400050" cy="1057275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3352165" y="2397061"/>
            <a:ext cx="16389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0" b="1">
                <a:solidFill>
                  <a:srgbClr val="2CCCD2"/>
                </a:solidFill>
                <a:latin typeface="Verdana"/>
                <a:cs typeface="Verdana"/>
              </a:rPr>
              <a:t>Community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47650" y="2057400"/>
            <a:ext cx="4048125" cy="4371975"/>
            <a:chOff x="247650" y="2057400"/>
            <a:chExt cx="4048125" cy="43719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0" y="2057400"/>
              <a:ext cx="400050" cy="10572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650" y="3476625"/>
              <a:ext cx="3943350" cy="29527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4175" y="3086100"/>
              <a:ext cx="1371600" cy="104775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1561064" y="6320790"/>
            <a:ext cx="95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391025" y="285750"/>
            <a:ext cx="7715250" cy="6191250"/>
            <a:chOff x="4391025" y="285750"/>
            <a:chExt cx="7715250" cy="6191250"/>
          </a:xfrm>
        </p:grpSpPr>
        <p:sp>
          <p:nvSpPr>
            <p:cNvPr id="24" name="object 24" descr=""/>
            <p:cNvSpPr/>
            <p:nvPr/>
          </p:nvSpPr>
          <p:spPr>
            <a:xfrm>
              <a:off x="11425301" y="6357937"/>
              <a:ext cx="0" cy="76835"/>
            </a:xfrm>
            <a:custGeom>
              <a:avLst/>
              <a:gdLst/>
              <a:ahLst/>
              <a:cxnLst/>
              <a:rect l="l" t="t" r="r" b="b"/>
              <a:pathLst>
                <a:path w="0" h="76835">
                  <a:moveTo>
                    <a:pt x="0" y="0"/>
                  </a:moveTo>
                  <a:lnTo>
                    <a:pt x="0" y="76454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82400" y="5953125"/>
              <a:ext cx="523875" cy="5238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1025" y="3476625"/>
              <a:ext cx="3933825" cy="29527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7775" y="2066925"/>
              <a:ext cx="390525" cy="10572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9800" y="285750"/>
              <a:ext cx="2143125" cy="1781175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5667755" y="2397061"/>
            <a:ext cx="142557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0" b="1">
                <a:solidFill>
                  <a:srgbClr val="2CCCD2"/>
                </a:solidFill>
                <a:latin typeface="Verdana"/>
                <a:cs typeface="Verdana"/>
              </a:rPr>
              <a:t>Education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55340" y="3265487"/>
            <a:ext cx="729615" cy="453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dirty="0" sz="1400" spc="150" b="1">
                <a:solidFill>
                  <a:srgbClr val="002854"/>
                </a:solidFill>
                <a:latin typeface="Calibri"/>
                <a:cs typeface="Calibri"/>
              </a:rPr>
              <a:t>IN</a:t>
            </a:r>
            <a:r>
              <a:rPr dirty="0" sz="1400" spc="30" b="1">
                <a:solidFill>
                  <a:srgbClr val="002854"/>
                </a:solidFill>
                <a:latin typeface="Calibri"/>
                <a:cs typeface="Calibri"/>
              </a:rPr>
              <a:t> </a:t>
            </a:r>
            <a:r>
              <a:rPr dirty="0" sz="1400" spc="125" b="1">
                <a:solidFill>
                  <a:srgbClr val="002854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dirty="0" sz="1400" spc="110" b="1">
                <a:solidFill>
                  <a:srgbClr val="2CCCD2"/>
                </a:solidFill>
                <a:latin typeface="Calibri"/>
                <a:cs typeface="Calibri"/>
              </a:rPr>
              <a:t>$10,000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414889" y="610806"/>
            <a:ext cx="1410335" cy="76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10" b="1">
                <a:solidFill>
                  <a:srgbClr val="002854"/>
                </a:solidFill>
                <a:latin typeface="Calibri"/>
                <a:cs typeface="Calibri"/>
              </a:rPr>
              <a:t>IN </a:t>
            </a:r>
            <a:r>
              <a:rPr dirty="0" sz="1200" spc="100" b="1">
                <a:solidFill>
                  <a:srgbClr val="002854"/>
                </a:solidFill>
                <a:latin typeface="Calibri"/>
                <a:cs typeface="Calibri"/>
              </a:rPr>
              <a:t>2024,</a:t>
            </a:r>
            <a:r>
              <a:rPr dirty="0" sz="1200" spc="35" b="1">
                <a:solidFill>
                  <a:srgbClr val="002854"/>
                </a:solidFill>
                <a:latin typeface="Calibri"/>
                <a:cs typeface="Calibri"/>
              </a:rPr>
              <a:t> </a:t>
            </a:r>
            <a:r>
              <a:rPr dirty="0" sz="1200" spc="150" b="1">
                <a:solidFill>
                  <a:srgbClr val="002854"/>
                </a:solidFill>
                <a:latin typeface="Calibri"/>
                <a:cs typeface="Calibri"/>
              </a:rPr>
              <a:t>ORMAT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dirty="0" sz="1200" spc="175" b="1">
                <a:solidFill>
                  <a:srgbClr val="002854"/>
                </a:solidFill>
                <a:latin typeface="Calibri"/>
                <a:cs typeface="Calibri"/>
              </a:rPr>
              <a:t>DONATED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114"/>
              </a:spcBef>
            </a:pPr>
            <a:r>
              <a:rPr dirty="0" sz="1200" spc="140" b="1">
                <a:solidFill>
                  <a:srgbClr val="2CCCD2"/>
                </a:solidFill>
                <a:latin typeface="Calibri"/>
                <a:cs typeface="Calibri"/>
              </a:rPr>
              <a:t>$45,000</a:t>
            </a:r>
            <a:r>
              <a:rPr dirty="0" sz="1200" spc="45" b="1">
                <a:solidFill>
                  <a:srgbClr val="2CCCD2"/>
                </a:solidFill>
                <a:latin typeface="Calibri"/>
                <a:cs typeface="Calibri"/>
              </a:rPr>
              <a:t> </a:t>
            </a:r>
            <a:r>
              <a:rPr dirty="0" sz="1200" spc="210" b="1">
                <a:solidFill>
                  <a:srgbClr val="2CCCD2"/>
                </a:solidFill>
                <a:latin typeface="Calibri"/>
                <a:cs typeface="Calibri"/>
              </a:rPr>
              <a:t>BACK</a:t>
            </a:r>
            <a:r>
              <a:rPr dirty="0" sz="1200" spc="60" b="1">
                <a:solidFill>
                  <a:srgbClr val="2CCCD2"/>
                </a:solidFill>
                <a:latin typeface="Calibri"/>
                <a:cs typeface="Calibri"/>
              </a:rPr>
              <a:t> </a:t>
            </a:r>
            <a:r>
              <a:rPr dirty="0" sz="1200" spc="105" b="1">
                <a:solidFill>
                  <a:srgbClr val="2CCCD2"/>
                </a:solidFill>
                <a:latin typeface="Calibri"/>
                <a:cs typeface="Calibri"/>
              </a:rPr>
              <a:t>TO </a:t>
            </a:r>
            <a:r>
              <a:rPr dirty="0" sz="1200" spc="185" b="1">
                <a:solidFill>
                  <a:srgbClr val="2CCCD2"/>
                </a:solidFill>
                <a:latin typeface="Calibri"/>
                <a:cs typeface="Calibri"/>
              </a:rPr>
              <a:t>THE</a:t>
            </a:r>
            <a:r>
              <a:rPr dirty="0" sz="1200" spc="55" b="1">
                <a:solidFill>
                  <a:srgbClr val="2CCCD2"/>
                </a:solidFill>
                <a:latin typeface="Calibri"/>
                <a:cs typeface="Calibri"/>
              </a:rPr>
              <a:t> </a:t>
            </a:r>
            <a:r>
              <a:rPr dirty="0" sz="1200" spc="130" b="1">
                <a:solidFill>
                  <a:srgbClr val="2CCCD2"/>
                </a:solidFill>
                <a:latin typeface="Calibri"/>
                <a:cs typeface="Calibri"/>
              </a:rPr>
              <a:t>COMMUNITY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2025-06-10T23:18:18Z</dcterms:created>
  <dcterms:modified xsi:type="dcterms:W3CDTF">2025-06-10T23:18:18Z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2025-06-09T00:00:00Z</vt:filetime>
  </property>
  <property fmtid="{D5CDD505-2E9C-101B-9397-08002B2CF9AE}" pid="3" name="LastSaved">
    <vt:filetime>2025-06-10T00:00:00Z</vt:filetime>
  </property>
</Properties>
</file>