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79" r:id="rId6"/>
    <p:sldId id="281" r:id="rId7"/>
    <p:sldId id="282" r:id="rId8"/>
    <p:sldId id="261" r:id="rId9"/>
    <p:sldId id="280"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4660"/>
  </p:normalViewPr>
  <p:slideViewPr>
    <p:cSldViewPr snapToGrid="0">
      <p:cViewPr varScale="1">
        <p:scale>
          <a:sx n="113" d="100"/>
          <a:sy n="113" d="100"/>
        </p:scale>
        <p:origin x="209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8528"/>
            <a:ext cx="7772400" cy="1345998"/>
          </a:xfrm>
        </p:spPr>
        <p:txBody>
          <a:bodyPr anchor="ctr">
            <a:norm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4048265"/>
            <a:ext cx="6858000" cy="1655762"/>
          </a:xfrm>
        </p:spPr>
        <p:txBody>
          <a:bodyPr>
            <a:normAutofit/>
          </a:bodyPr>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500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A243-0C23-450A-A3D5-9BA788E9B8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50199-6EBF-44F6-A771-1B31F7AE58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CC1262-0A0A-4BB0-BA37-46566201CDEE}"/>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20539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D22AA-59FE-461F-9740-87C16DAC41B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2E146-C8CF-4FD9-8C1E-C9658B58E0E3}"/>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8619260-310F-4EE8-BA54-BCDA337E938E}"/>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395788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99C7-7F20-4452-8AA4-CEE4B564A72E}"/>
              </a:ext>
            </a:extLst>
          </p:cNvPr>
          <p:cNvSpPr>
            <a:spLocks noGrp="1"/>
          </p:cNvSpPr>
          <p:nvPr>
            <p:ph type="ctrTitle"/>
          </p:nvPr>
        </p:nvSpPr>
        <p:spPr>
          <a:xfrm>
            <a:off x="1143000" y="532816"/>
            <a:ext cx="6858000" cy="971131"/>
          </a:xfrm>
        </p:spPr>
        <p:txBody>
          <a:bodyPr anchor="t">
            <a:normAutofit/>
          </a:bodyPr>
          <a:lstStyle>
            <a:lvl1pPr algn="ctr">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B43B5F1-6FAF-42F2-83A4-555BEE347F00}"/>
              </a:ext>
            </a:extLst>
          </p:cNvPr>
          <p:cNvSpPr>
            <a:spLocks noGrp="1"/>
          </p:cNvSpPr>
          <p:nvPr>
            <p:ph type="subTitle" idx="1"/>
          </p:nvPr>
        </p:nvSpPr>
        <p:spPr>
          <a:xfrm>
            <a:off x="1143000" y="5659438"/>
            <a:ext cx="6858000" cy="75339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247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53CA-2A54-4D90-9E87-2A9A9A34176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AB89898-E4A1-4220-B3B5-09E41B35974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A25AA4D-8CD5-4F6A-B0BF-F4C72FC70BF7}"/>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26898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DEBE-3F54-43B2-AF10-CC82452FFE80}"/>
              </a:ext>
            </a:extLst>
          </p:cNvPr>
          <p:cNvSpPr>
            <a:spLocks noGrp="1"/>
          </p:cNvSpPr>
          <p:nvPr>
            <p:ph type="ctrTitle"/>
          </p:nvPr>
        </p:nvSpPr>
        <p:spPr>
          <a:xfrm>
            <a:off x="1143000" y="1122363"/>
            <a:ext cx="6858000" cy="23876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594A915C-C7F1-4722-BE0E-A243FFC3A370}"/>
              </a:ext>
            </a:extLst>
          </p:cNvPr>
          <p:cNvSpPr>
            <a:spLocks noGrp="1"/>
          </p:cNvSpPr>
          <p:nvPr>
            <p:ph type="subTitle" idx="1"/>
          </p:nvPr>
        </p:nvSpPr>
        <p:spPr>
          <a:xfrm>
            <a:off x="1143000" y="3602038"/>
            <a:ext cx="6858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CBACCD23-C753-4EDA-ABA7-ADE09C8E1D3A}"/>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153042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AC6C-3C06-4F66-B369-BE414C600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71D20-BD73-4841-8FA7-478E9F8352BC}"/>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FF879-5F0D-49A0-9131-F0C17AD4E7F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C9D1088-DFAE-4770-928C-59BB848099DD}"/>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412812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5BAB-8286-434E-92BC-8FE46784172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468A64-6115-467C-BB85-0F27CEDB7B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849A92-A077-4023-AFC2-F5D68C81832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EB6E8-398B-42C5-9649-A1830A2A85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F8A6D6-4C18-4AFE-93EE-70B987A9CA9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781FB44-3B4A-4AED-9B18-6B1513602FD2}"/>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39674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83F0-8183-429D-BF6E-CB86D22EAF89}"/>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A5A54E0-92A1-4113-97C8-7224185E4867}"/>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94777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0158-8EA1-42CF-9BC2-80D609499007}"/>
              </a:ext>
            </a:extLst>
          </p:cNvPr>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A2E3B00-61C0-4D29-BB12-915FF18747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A7A4815-B819-449A-9E12-E3AB18857B4F}"/>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62795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C02A-8106-41D5-BC1C-CD207FF27E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8E470C-A341-4958-8371-6685C0220B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3500AF-DE50-4E62-8997-BFA419B889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03E6659-0AC6-4717-808D-A3BDFE68A4A0}"/>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15281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F7FA-7656-41C9-A12F-0C051D11FE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FE4A3-772D-4B13-B63A-4B2C09391E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2DE6D-86DE-45B1-BAA6-EAE453DAB3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F0D2B25-15E6-47AF-9B3F-4B396C608463}"/>
              </a:ext>
            </a:extLst>
          </p:cNvPr>
          <p:cNvSpPr>
            <a:spLocks noGrp="1"/>
          </p:cNvSpPr>
          <p:nvPr>
            <p:ph type="sldNum" sz="quarter" idx="12"/>
          </p:nvPr>
        </p:nvSpPr>
        <p:spPr/>
        <p:txBody>
          <a:bodyPr/>
          <a:lstStyle/>
          <a:p>
            <a:fld id="{070F5796-0942-47D5-A651-4F7B38740062}" type="slidenum">
              <a:rPr lang="en-US" smtClean="0"/>
              <a:t>‹#›</a:t>
            </a:fld>
            <a:endParaRPr lang="en-US"/>
          </a:p>
        </p:txBody>
      </p:sp>
    </p:spTree>
    <p:extLst>
      <p:ext uri="{BB962C8B-B14F-4D97-AF65-F5344CB8AC3E}">
        <p14:creationId xmlns:p14="http://schemas.microsoft.com/office/powerpoint/2010/main" val="1640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2000" b="0" i="0" u="none" strike="noStrike" kern="0" cap="none" spc="0" normalizeH="0" baseline="0" noProof="0" dirty="0">
              <a:ln>
                <a:noFill/>
              </a:ln>
              <a:solidFill>
                <a:srgbClr val="000000"/>
              </a:solidFill>
              <a:effectLst/>
              <a:uLnTx/>
              <a:uFillTx/>
              <a:latin typeface="Arial Narrow" pitchFamily="34" charset="0"/>
            </a:endParaRPr>
          </a:p>
        </p:txBody>
      </p:sp>
      <p:pic>
        <p:nvPicPr>
          <p:cNvPr id="8" name="Picture 7">
            <a:extLst>
              <a:ext uri="{FF2B5EF4-FFF2-40B4-BE49-F238E27FC236}">
                <a16:creationId xmlns:a16="http://schemas.microsoft.com/office/drawing/2014/main" id="{A283D19E-2577-46A2-90D2-83DD5AE754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1900" y="465709"/>
            <a:ext cx="1600200" cy="1042423"/>
          </a:xfrm>
          <a:prstGeom prst="rect">
            <a:avLst/>
          </a:prstGeom>
        </p:spPr>
      </p:pic>
    </p:spTree>
    <p:extLst>
      <p:ext uri="{BB962C8B-B14F-4D97-AF65-F5344CB8AC3E}">
        <p14:creationId xmlns:p14="http://schemas.microsoft.com/office/powerpoint/2010/main" val="165625294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b="1" kern="1200">
          <a:solidFill>
            <a:srgbClr val="44546A"/>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F3451-115D-4889-B3E3-7EDC9163AC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098551-BE1C-46B9-BBEF-E6DCCBADF2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2000" b="0" i="0" u="none" strike="noStrike" kern="0" cap="none" spc="0" normalizeH="0" baseline="0" noProof="0" dirty="0">
              <a:ln>
                <a:noFill/>
              </a:ln>
              <a:solidFill>
                <a:srgbClr val="000000"/>
              </a:solidFill>
              <a:effectLst/>
              <a:uLnTx/>
              <a:uFillTx/>
              <a:latin typeface="Arial Narrow" pitchFamily="34" charset="0"/>
            </a:endParaRPr>
          </a:p>
        </p:txBody>
      </p:sp>
      <p:sp>
        <p:nvSpPr>
          <p:cNvPr id="6" name="Slide Number Placeholder 5">
            <a:extLst>
              <a:ext uri="{FF2B5EF4-FFF2-40B4-BE49-F238E27FC236}">
                <a16:creationId xmlns:a16="http://schemas.microsoft.com/office/drawing/2014/main" id="{B018EEEA-DA28-4CD6-8E18-4F831B0E209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400">
                <a:solidFill>
                  <a:schemeClr val="tx1"/>
                </a:solidFill>
                <a:latin typeface="Arial Narrow" panose="020B0606020202030204" pitchFamily="34" charset="0"/>
              </a:defRPr>
            </a:lvl1pPr>
          </a:lstStyle>
          <a:p>
            <a:fld id="{070F5796-0942-47D5-A651-4F7B38740062}" type="slidenum">
              <a:rPr lang="en-US" smtClean="0"/>
              <a:pPr/>
              <a:t>‹#›</a:t>
            </a:fld>
            <a:endParaRPr lang="en-US" dirty="0"/>
          </a:p>
        </p:txBody>
      </p:sp>
      <p:pic>
        <p:nvPicPr>
          <p:cNvPr id="8" name="Picture 7">
            <a:extLst>
              <a:ext uri="{FF2B5EF4-FFF2-40B4-BE49-F238E27FC236}">
                <a16:creationId xmlns:a16="http://schemas.microsoft.com/office/drawing/2014/main" id="{7EB767BD-F937-4AC2-944B-4AF21C3CBF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87410" y="113993"/>
            <a:ext cx="914400" cy="595670"/>
          </a:xfrm>
          <a:prstGeom prst="rect">
            <a:avLst/>
          </a:prstGeom>
        </p:spPr>
      </p:pic>
    </p:spTree>
    <p:extLst>
      <p:ext uri="{BB962C8B-B14F-4D97-AF65-F5344CB8AC3E}">
        <p14:creationId xmlns:p14="http://schemas.microsoft.com/office/powerpoint/2010/main" val="333189380"/>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6" r:id="rId3"/>
    <p:sldLayoutId id="2147483677" r:id="rId4"/>
    <p:sldLayoutId id="2147483678" r:id="rId5"/>
    <p:sldLayoutId id="2147483675"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b="1" kern="1200">
          <a:solidFill>
            <a:srgbClr val="44546A"/>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C8397-019A-434D-866E-E7225C8F4F5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C41F3E-4CA0-4938-8BD1-3C04605074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2000" b="0" i="0" u="none" strike="noStrike" kern="0" cap="none" spc="0" normalizeH="0" baseline="0" noProof="0" dirty="0">
              <a:ln>
                <a:noFill/>
              </a:ln>
              <a:solidFill>
                <a:srgbClr val="000000"/>
              </a:solidFill>
              <a:effectLst/>
              <a:uLnTx/>
              <a:uFillTx/>
              <a:latin typeface="Arial Narrow" pitchFamily="34" charset="0"/>
            </a:endParaRPr>
          </a:p>
        </p:txBody>
      </p:sp>
    </p:spTree>
    <p:extLst>
      <p:ext uri="{BB962C8B-B14F-4D97-AF65-F5344CB8AC3E}">
        <p14:creationId xmlns:p14="http://schemas.microsoft.com/office/powerpoint/2010/main" val="3270833503"/>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90000"/>
        </a:lnSpc>
        <a:spcBef>
          <a:spcPts val="1000"/>
        </a:spcBef>
        <a:spcAft>
          <a:spcPts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Prodriguez@iid.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1488-EBCE-4A4C-A77A-6395BEF4722C}"/>
              </a:ext>
            </a:extLst>
          </p:cNvPr>
          <p:cNvSpPr>
            <a:spLocks noGrp="1"/>
          </p:cNvSpPr>
          <p:nvPr>
            <p:ph type="ctrTitle"/>
          </p:nvPr>
        </p:nvSpPr>
        <p:spPr>
          <a:xfrm>
            <a:off x="685800" y="1923897"/>
            <a:ext cx="7772400" cy="1332065"/>
          </a:xfrm>
        </p:spPr>
        <p:txBody>
          <a:bodyPr>
            <a:normAutofit/>
          </a:bodyPr>
          <a:lstStyle/>
          <a:p>
            <a:r>
              <a:rPr lang="en-US" dirty="0"/>
              <a:t>Imperial Irrigation District</a:t>
            </a:r>
            <a:br>
              <a:rPr lang="en-US" dirty="0"/>
            </a:br>
            <a:r>
              <a:rPr lang="en-US" sz="2200" b="0" i="1" dirty="0"/>
              <a:t>Open Access Transmission Tariff - Imperial Valley Economic &amp; Energy Summit</a:t>
            </a:r>
            <a:endParaRPr lang="en-US" sz="2200" i="1" dirty="0"/>
          </a:p>
        </p:txBody>
      </p:sp>
      <p:sp>
        <p:nvSpPr>
          <p:cNvPr id="3" name="Subtitle 2">
            <a:extLst>
              <a:ext uri="{FF2B5EF4-FFF2-40B4-BE49-F238E27FC236}">
                <a16:creationId xmlns:a16="http://schemas.microsoft.com/office/drawing/2014/main" id="{BA277A13-5F67-4950-A25C-F10EC40686F6}"/>
              </a:ext>
            </a:extLst>
          </p:cNvPr>
          <p:cNvSpPr>
            <a:spLocks noGrp="1"/>
          </p:cNvSpPr>
          <p:nvPr>
            <p:ph type="subTitle" idx="1"/>
          </p:nvPr>
        </p:nvSpPr>
        <p:spPr>
          <a:xfrm>
            <a:off x="1143000" y="3756033"/>
            <a:ext cx="6858000" cy="1901818"/>
          </a:xfrm>
        </p:spPr>
        <p:txBody>
          <a:bodyPr>
            <a:noAutofit/>
          </a:bodyPr>
          <a:lstStyle/>
          <a:p>
            <a:pPr>
              <a:lnSpc>
                <a:spcPct val="90000"/>
              </a:lnSpc>
            </a:pPr>
            <a:r>
              <a:rPr lang="en-US" sz="2200" b="1" dirty="0"/>
              <a:t>Lauren Olivo </a:t>
            </a:r>
          </a:p>
          <a:p>
            <a:pPr>
              <a:lnSpc>
                <a:spcPct val="90000"/>
              </a:lnSpc>
            </a:pPr>
            <a:r>
              <a:rPr lang="en-US" sz="2200" b="1" dirty="0"/>
              <a:t>Manager, Energy Business &amp; Reg. Compliance</a:t>
            </a:r>
          </a:p>
          <a:p>
            <a:pPr>
              <a:lnSpc>
                <a:spcPct val="90000"/>
              </a:lnSpc>
            </a:pPr>
            <a:endParaRPr lang="en-US" sz="2200" b="1" dirty="0"/>
          </a:p>
          <a:p>
            <a:pPr>
              <a:lnSpc>
                <a:spcPct val="90000"/>
              </a:lnSpc>
            </a:pPr>
            <a:r>
              <a:rPr lang="en-US" sz="2200" b="1" dirty="0"/>
              <a:t>June 11, 2025</a:t>
            </a:r>
          </a:p>
        </p:txBody>
      </p:sp>
    </p:spTree>
    <p:extLst>
      <p:ext uri="{BB962C8B-B14F-4D97-AF65-F5344CB8AC3E}">
        <p14:creationId xmlns:p14="http://schemas.microsoft.com/office/powerpoint/2010/main" val="142473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1ACE-6874-41A5-9F32-348D2959AA0C}"/>
              </a:ext>
            </a:extLst>
          </p:cNvPr>
          <p:cNvSpPr>
            <a:spLocks noGrp="1"/>
          </p:cNvSpPr>
          <p:nvPr>
            <p:ph type="title"/>
          </p:nvPr>
        </p:nvSpPr>
        <p:spPr>
          <a:xfrm>
            <a:off x="628650" y="250825"/>
            <a:ext cx="7886700" cy="1325563"/>
          </a:xfrm>
        </p:spPr>
        <p:txBody>
          <a:bodyPr/>
          <a:lstStyle/>
          <a:p>
            <a:r>
              <a:rPr lang="en-US" dirty="0"/>
              <a:t>Imperial Irrigation District </a:t>
            </a:r>
          </a:p>
        </p:txBody>
      </p:sp>
      <p:sp>
        <p:nvSpPr>
          <p:cNvPr id="7" name="Slide Number Placeholder 3">
            <a:extLst>
              <a:ext uri="{FF2B5EF4-FFF2-40B4-BE49-F238E27FC236}">
                <a16:creationId xmlns:a16="http://schemas.microsoft.com/office/drawing/2014/main" id="{C12A9174-AA0D-4114-A10F-2F5305A89722}"/>
              </a:ext>
            </a:extLst>
          </p:cNvPr>
          <p:cNvSpPr txBox="1">
            <a:spLocks/>
          </p:cNvSpPr>
          <p:nvPr/>
        </p:nvSpPr>
        <p:spPr>
          <a:xfrm>
            <a:off x="6629400" y="6229350"/>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D1634A-12CD-4A5A-8C30-E71E5CFB5580}" type="slidenum">
              <a:rPr lang="en-US" smtClean="0"/>
              <a:pPr algn="r"/>
              <a:t>2</a:t>
            </a:fld>
            <a:endParaRPr lang="en-US" dirty="0"/>
          </a:p>
        </p:txBody>
      </p:sp>
      <p:sp>
        <p:nvSpPr>
          <p:cNvPr id="13" name="Content Placeholder 2">
            <a:extLst>
              <a:ext uri="{FF2B5EF4-FFF2-40B4-BE49-F238E27FC236}">
                <a16:creationId xmlns:a16="http://schemas.microsoft.com/office/drawing/2014/main" id="{BCFC7419-9DA0-45C1-9B2C-A3B6791E33F6}"/>
              </a:ext>
            </a:extLst>
          </p:cNvPr>
          <p:cNvSpPr>
            <a:spLocks noGrp="1"/>
          </p:cNvSpPr>
          <p:nvPr>
            <p:ph idx="1"/>
          </p:nvPr>
        </p:nvSpPr>
        <p:spPr>
          <a:xfrm>
            <a:off x="434546" y="1174749"/>
            <a:ext cx="4616496" cy="5054601"/>
          </a:xfrm>
        </p:spPr>
        <p:txBody>
          <a:bodyPr>
            <a:normAutofit fontScale="92500"/>
          </a:bodyPr>
          <a:lstStyle/>
          <a:p>
            <a:r>
              <a:rPr lang="en-US" sz="2400" dirty="0"/>
              <a:t>IID is a publicly owned utility with local ratemaking authority.</a:t>
            </a:r>
          </a:p>
          <a:p>
            <a:r>
              <a:rPr lang="en-US" sz="2400" dirty="0"/>
              <a:t>IID is not specifically jurisdictional to the Federal Energy Regulatory Commission (FERC).</a:t>
            </a:r>
          </a:p>
          <a:p>
            <a:r>
              <a:rPr lang="en-US" sz="2400" dirty="0"/>
              <a:t>FERC does have some jurisdiction over IID under Section 210 of the Federal Power Act.</a:t>
            </a:r>
          </a:p>
          <a:p>
            <a:r>
              <a:rPr lang="en-US" sz="2400" dirty="0"/>
              <a:t>IID must provide rates that are “just and reasonable” and service that is “nondiscriminatory.”</a:t>
            </a:r>
          </a:p>
          <a:p>
            <a:pPr marL="0" indent="0">
              <a:buNone/>
            </a:pPr>
            <a:endParaRPr lang="en-US" sz="2000" dirty="0"/>
          </a:p>
        </p:txBody>
      </p:sp>
      <p:sp>
        <p:nvSpPr>
          <p:cNvPr id="16" name="Content Placeholder 2">
            <a:extLst>
              <a:ext uri="{FF2B5EF4-FFF2-40B4-BE49-F238E27FC236}">
                <a16:creationId xmlns:a16="http://schemas.microsoft.com/office/drawing/2014/main" id="{1DE184A1-561B-4E03-A291-0F1DAB50D31E}"/>
              </a:ext>
            </a:extLst>
          </p:cNvPr>
          <p:cNvSpPr txBox="1">
            <a:spLocks/>
          </p:cNvSpPr>
          <p:nvPr/>
        </p:nvSpPr>
        <p:spPr bwMode="auto">
          <a:xfrm>
            <a:off x="534858" y="4834494"/>
            <a:ext cx="2793829"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9900"/>
              </a:buClr>
              <a:buChar char="•"/>
              <a:defRPr sz="28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Clr>
                <a:srgbClr val="FF3300"/>
              </a:buClr>
              <a:buFont typeface="Wingdings" pitchFamily="2" charset="2"/>
              <a:buChar char="§"/>
              <a:defRPr sz="2400" i="1">
                <a:solidFill>
                  <a:schemeClr val="tx1"/>
                </a:solidFill>
                <a:latin typeface="Arial Narrow" pitchFamily="34" charset="0"/>
              </a:defRPr>
            </a:lvl2pPr>
            <a:lvl3pPr marL="1143000" indent="-228600" algn="l" rtl="0" eaLnBrk="1" fontAlgn="base" hangingPunct="1">
              <a:spcBef>
                <a:spcPct val="20000"/>
              </a:spcBef>
              <a:spcAft>
                <a:spcPct val="0"/>
              </a:spcAft>
              <a:buClr>
                <a:srgbClr val="0066CC"/>
              </a:buClr>
              <a:buChar char="•"/>
              <a:defRPr sz="2000">
                <a:solidFill>
                  <a:schemeClr val="tx1"/>
                </a:solidFill>
                <a:latin typeface="Arial Narrow" pitchFamily="34" charset="0"/>
              </a:defRPr>
            </a:lvl3pPr>
            <a:lvl4pPr marL="1600200" indent="-228600" algn="l" rtl="0" eaLnBrk="1" fontAlgn="base" hangingPunct="1">
              <a:spcBef>
                <a:spcPct val="20000"/>
              </a:spcBef>
              <a:spcAft>
                <a:spcPct val="0"/>
              </a:spcAft>
              <a:buChar char="–"/>
              <a:defRPr sz="1800" i="1">
                <a:solidFill>
                  <a:schemeClr val="tx1"/>
                </a:solidFill>
                <a:latin typeface="Arial Narrow" pitchFamily="34" charset="0"/>
              </a:defRPr>
            </a:lvl4pPr>
            <a:lvl5pPr marL="2057400" indent="-228600" algn="l" rtl="0" eaLnBrk="1" fontAlgn="base" hangingPunct="1">
              <a:spcBef>
                <a:spcPct val="20000"/>
              </a:spcBef>
              <a:spcAft>
                <a:spcPct val="0"/>
              </a:spcAft>
              <a:buChar char="»"/>
              <a:defRPr sz="1800">
                <a:solidFill>
                  <a:schemeClr val="tx1"/>
                </a:solidFill>
                <a:latin typeface="Arial Narrow"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1800" kern="0" dirty="0"/>
          </a:p>
        </p:txBody>
      </p:sp>
      <p:sp>
        <p:nvSpPr>
          <p:cNvPr id="17" name="Content Placeholder 2">
            <a:extLst>
              <a:ext uri="{FF2B5EF4-FFF2-40B4-BE49-F238E27FC236}">
                <a16:creationId xmlns:a16="http://schemas.microsoft.com/office/drawing/2014/main" id="{A80E0A22-CDFC-478A-880D-120C2D681868}"/>
              </a:ext>
            </a:extLst>
          </p:cNvPr>
          <p:cNvSpPr txBox="1">
            <a:spLocks/>
          </p:cNvSpPr>
          <p:nvPr/>
        </p:nvSpPr>
        <p:spPr bwMode="auto">
          <a:xfrm>
            <a:off x="434546" y="3972997"/>
            <a:ext cx="2994455"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9900"/>
              </a:buClr>
              <a:buChar char="•"/>
              <a:defRPr sz="28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Clr>
                <a:srgbClr val="FF3300"/>
              </a:buClr>
              <a:buFont typeface="Wingdings" pitchFamily="2" charset="2"/>
              <a:buChar char="§"/>
              <a:defRPr sz="2400" i="1">
                <a:solidFill>
                  <a:schemeClr val="tx1"/>
                </a:solidFill>
                <a:latin typeface="Arial Narrow" pitchFamily="34" charset="0"/>
              </a:defRPr>
            </a:lvl2pPr>
            <a:lvl3pPr marL="1143000" indent="-228600" algn="l" rtl="0" eaLnBrk="1" fontAlgn="base" hangingPunct="1">
              <a:spcBef>
                <a:spcPct val="20000"/>
              </a:spcBef>
              <a:spcAft>
                <a:spcPct val="0"/>
              </a:spcAft>
              <a:buClr>
                <a:srgbClr val="0066CC"/>
              </a:buClr>
              <a:buChar char="•"/>
              <a:defRPr sz="2000">
                <a:solidFill>
                  <a:schemeClr val="tx1"/>
                </a:solidFill>
                <a:latin typeface="Arial Narrow" pitchFamily="34" charset="0"/>
              </a:defRPr>
            </a:lvl3pPr>
            <a:lvl4pPr marL="1600200" indent="-228600" algn="l" rtl="0" eaLnBrk="1" fontAlgn="base" hangingPunct="1">
              <a:spcBef>
                <a:spcPct val="20000"/>
              </a:spcBef>
              <a:spcAft>
                <a:spcPct val="0"/>
              </a:spcAft>
              <a:buChar char="–"/>
              <a:defRPr sz="1800" i="1">
                <a:solidFill>
                  <a:schemeClr val="tx1"/>
                </a:solidFill>
                <a:latin typeface="Arial Narrow" pitchFamily="34" charset="0"/>
              </a:defRPr>
            </a:lvl4pPr>
            <a:lvl5pPr marL="2057400" indent="-228600" algn="l" rtl="0" eaLnBrk="1" fontAlgn="base" hangingPunct="1">
              <a:spcBef>
                <a:spcPct val="20000"/>
              </a:spcBef>
              <a:spcAft>
                <a:spcPct val="0"/>
              </a:spcAft>
              <a:buChar char="»"/>
              <a:defRPr sz="1800">
                <a:solidFill>
                  <a:schemeClr val="tx1"/>
                </a:solidFill>
                <a:latin typeface="Arial Narrow"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1800" kern="0" dirty="0"/>
          </a:p>
        </p:txBody>
      </p:sp>
      <p:pic>
        <p:nvPicPr>
          <p:cNvPr id="8" name="Picture 7">
            <a:extLst>
              <a:ext uri="{FF2B5EF4-FFF2-40B4-BE49-F238E27FC236}">
                <a16:creationId xmlns:a16="http://schemas.microsoft.com/office/drawing/2014/main" id="{9F2BCCB6-DD51-42C4-8FA2-FBF9E7F5C24C}"/>
              </a:ext>
            </a:extLst>
          </p:cNvPr>
          <p:cNvPicPr>
            <a:picLocks noChangeAspect="1"/>
          </p:cNvPicPr>
          <p:nvPr/>
        </p:nvPicPr>
        <p:blipFill>
          <a:blip r:embed="rId2"/>
          <a:stretch>
            <a:fillRect/>
          </a:stretch>
        </p:blipFill>
        <p:spPr>
          <a:xfrm>
            <a:off x="5298692" y="1648646"/>
            <a:ext cx="3464308" cy="3288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03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F1B8-591A-4142-A390-1997BF24F06C}"/>
              </a:ext>
            </a:extLst>
          </p:cNvPr>
          <p:cNvSpPr>
            <a:spLocks noGrp="1"/>
          </p:cNvSpPr>
          <p:nvPr>
            <p:ph type="title"/>
          </p:nvPr>
        </p:nvSpPr>
        <p:spPr>
          <a:xfrm>
            <a:off x="628650" y="365125"/>
            <a:ext cx="7886700" cy="992335"/>
          </a:xfrm>
        </p:spPr>
        <p:txBody>
          <a:bodyPr/>
          <a:lstStyle/>
          <a:p>
            <a:r>
              <a:rPr lang="en-US" kern="0" dirty="0"/>
              <a:t>Open Access Transmission Tariff</a:t>
            </a:r>
            <a:endParaRPr lang="en-US" dirty="0"/>
          </a:p>
        </p:txBody>
      </p:sp>
      <p:sp>
        <p:nvSpPr>
          <p:cNvPr id="7" name="Slide Number Placeholder 3">
            <a:extLst>
              <a:ext uri="{FF2B5EF4-FFF2-40B4-BE49-F238E27FC236}">
                <a16:creationId xmlns:a16="http://schemas.microsoft.com/office/drawing/2014/main" id="{295ECE91-91CB-4F1D-9BA3-1B6AE7950D81}"/>
              </a:ext>
            </a:extLst>
          </p:cNvPr>
          <p:cNvSpPr txBox="1">
            <a:spLocks/>
          </p:cNvSpPr>
          <p:nvPr/>
        </p:nvSpPr>
        <p:spPr>
          <a:xfrm>
            <a:off x="6629400" y="6229350"/>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D1634A-12CD-4A5A-8C30-E71E5CFB5580}" type="slidenum">
              <a:rPr lang="en-US" smtClean="0"/>
              <a:pPr algn="r"/>
              <a:t>3</a:t>
            </a:fld>
            <a:endParaRPr lang="en-US" dirty="0"/>
          </a:p>
        </p:txBody>
      </p:sp>
      <p:sp>
        <p:nvSpPr>
          <p:cNvPr id="9" name="Content Placeholder 2">
            <a:extLst>
              <a:ext uri="{FF2B5EF4-FFF2-40B4-BE49-F238E27FC236}">
                <a16:creationId xmlns:a16="http://schemas.microsoft.com/office/drawing/2014/main" id="{65354EF5-65F5-4860-8B7E-ABBB91635BE5}"/>
              </a:ext>
            </a:extLst>
          </p:cNvPr>
          <p:cNvSpPr txBox="1">
            <a:spLocks/>
          </p:cNvSpPr>
          <p:nvPr/>
        </p:nvSpPr>
        <p:spPr>
          <a:xfrm>
            <a:off x="434546" y="1174750"/>
            <a:ext cx="8229600" cy="5054600"/>
          </a:xfrm>
          <a:prstGeom prst="rect">
            <a:avLst/>
          </a:prstGeom>
        </p:spPr>
        <p:txBody>
          <a:bodyPr vert="horz" lIns="91440" tIns="45720" rIns="91440" bIns="45720" rtlCol="0">
            <a:normAutofit fontScale="92500" lnSpcReduction="20000"/>
          </a:bodyPr>
          <a:lstStyle>
            <a:lvl1pPr marL="457200" marR="0" indent="-4572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IID’s tariff was adopted by the IID board in 2001</a:t>
            </a:r>
          </a:p>
          <a:p>
            <a:r>
              <a:rPr lang="en-US" sz="2400" dirty="0"/>
              <a:t>IID operates under its own Open Access Transmission Tariff (OATT), which is not regulated by FERC for rate setting. IID sets its own transmission rates and policies to manage transmission costs, ensuring it can serve local energy needs independently.</a:t>
            </a:r>
          </a:p>
          <a:p>
            <a:r>
              <a:rPr lang="en-US" sz="2400" dirty="0"/>
              <a:t>IID’s OATT contains three parts:</a:t>
            </a:r>
          </a:p>
          <a:p>
            <a:pPr lvl="1"/>
            <a:r>
              <a:rPr lang="en-US" dirty="0"/>
              <a:t>Part I:	Transmission Service</a:t>
            </a:r>
          </a:p>
          <a:p>
            <a:pPr lvl="1"/>
            <a:r>
              <a:rPr lang="en-US" dirty="0"/>
              <a:t>Part II: 	Network Integration Service</a:t>
            </a:r>
          </a:p>
          <a:p>
            <a:pPr lvl="1"/>
            <a:r>
              <a:rPr lang="en-US" dirty="0"/>
              <a:t>Part III:	Generator Interconnection Service</a:t>
            </a:r>
          </a:p>
          <a:p>
            <a:r>
              <a:rPr lang="en-US" sz="2400" dirty="0"/>
              <a:t>The OATT identifies the process and has template agreements used by IID, including study agreements, the standard generator interconnection agreement and transmission service agreements.</a:t>
            </a:r>
          </a:p>
          <a:p>
            <a:r>
              <a:rPr lang="en-US" sz="2400" dirty="0"/>
              <a:t>OATT also defines required deposits for reserving capacity and initiating interconnection process.</a:t>
            </a:r>
          </a:p>
        </p:txBody>
      </p:sp>
    </p:spTree>
    <p:extLst>
      <p:ext uri="{BB962C8B-B14F-4D97-AF65-F5344CB8AC3E}">
        <p14:creationId xmlns:p14="http://schemas.microsoft.com/office/powerpoint/2010/main" val="19287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EC2C-87DE-4B94-8D22-952709025967}"/>
              </a:ext>
            </a:extLst>
          </p:cNvPr>
          <p:cNvSpPr>
            <a:spLocks noGrp="1"/>
          </p:cNvSpPr>
          <p:nvPr>
            <p:ph type="title"/>
          </p:nvPr>
        </p:nvSpPr>
        <p:spPr>
          <a:xfrm>
            <a:off x="304800" y="295275"/>
            <a:ext cx="7886700" cy="1325563"/>
          </a:xfrm>
        </p:spPr>
        <p:txBody>
          <a:bodyPr/>
          <a:lstStyle/>
          <a:p>
            <a:r>
              <a:rPr lang="en-US" dirty="0"/>
              <a:t>FERC Order 2023</a:t>
            </a:r>
            <a:endParaRPr lang="en-US" dirty="0">
              <a:solidFill>
                <a:schemeClr val="tx2"/>
              </a:solidFill>
            </a:endParaRPr>
          </a:p>
        </p:txBody>
      </p:sp>
      <p:sp>
        <p:nvSpPr>
          <p:cNvPr id="16" name="Slide Number Placeholder 3">
            <a:extLst>
              <a:ext uri="{FF2B5EF4-FFF2-40B4-BE49-F238E27FC236}">
                <a16:creationId xmlns:a16="http://schemas.microsoft.com/office/drawing/2014/main" id="{6E974F7F-CBFE-406B-9D24-C10A339BEF1B}"/>
              </a:ext>
            </a:extLst>
          </p:cNvPr>
          <p:cNvSpPr txBox="1">
            <a:spLocks/>
          </p:cNvSpPr>
          <p:nvPr/>
        </p:nvSpPr>
        <p:spPr>
          <a:xfrm>
            <a:off x="6629400" y="6229350"/>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D1634A-12CD-4A5A-8C30-E71E5CFB5580}" type="slidenum">
              <a:rPr lang="en-US" smtClean="0"/>
              <a:pPr algn="r"/>
              <a:t>4</a:t>
            </a:fld>
            <a:endParaRPr lang="en-US" dirty="0"/>
          </a:p>
        </p:txBody>
      </p:sp>
      <p:sp>
        <p:nvSpPr>
          <p:cNvPr id="13" name="Content Placeholder 2">
            <a:extLst>
              <a:ext uri="{FF2B5EF4-FFF2-40B4-BE49-F238E27FC236}">
                <a16:creationId xmlns:a16="http://schemas.microsoft.com/office/drawing/2014/main" id="{BD613458-0A54-4D36-8066-368E2458B14E}"/>
              </a:ext>
            </a:extLst>
          </p:cNvPr>
          <p:cNvSpPr txBox="1">
            <a:spLocks/>
          </p:cNvSpPr>
          <p:nvPr/>
        </p:nvSpPr>
        <p:spPr>
          <a:xfrm>
            <a:off x="57150" y="1368425"/>
            <a:ext cx="8705850" cy="4946650"/>
          </a:xfrm>
          <a:prstGeom prst="rect">
            <a:avLst/>
          </a:prstGeom>
        </p:spPr>
        <p:txBody>
          <a:bodyPr vert="horz" lIns="91440" tIns="45720" rIns="91440" bIns="45720" rtlCol="0">
            <a:noAutofit/>
          </a:bodyPr>
          <a:lstStyle>
            <a:lvl1pPr marL="457200" marR="0" indent="-4572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On June 16, 2022 FERC initiated interconnection reforms with a Notice of Proposed Rulemaking to address widespread concerns with interconnection study delays due, in part, to the significant number of speculative generation projects entering the interconnection queues.</a:t>
            </a:r>
          </a:p>
          <a:p>
            <a:pPr algn="just"/>
            <a:r>
              <a:rPr lang="en-US" sz="2200" dirty="0"/>
              <a:t> FERC proposed various reforms including a first-ready, first-served study process allowing projects that are ready to move through the interconnection process to do so faster and with reduced adverse consequences from projects that are not ready to interconnect.   FERC issued a Final Rule on July 28, 2023 on interconnection reforms. </a:t>
            </a:r>
          </a:p>
          <a:p>
            <a:pPr algn="just"/>
            <a:r>
              <a:rPr lang="en-US" sz="2200" dirty="0"/>
              <a:t>In order for IID to continue to follow the FERC pro forma, IID approved an interconnection reform to its Open Access Transmission Tariff. </a:t>
            </a:r>
          </a:p>
        </p:txBody>
      </p:sp>
    </p:spTree>
    <p:extLst>
      <p:ext uri="{BB962C8B-B14F-4D97-AF65-F5344CB8AC3E}">
        <p14:creationId xmlns:p14="http://schemas.microsoft.com/office/powerpoint/2010/main" val="5095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EC2C-87DE-4B94-8D22-952709025967}"/>
              </a:ext>
            </a:extLst>
          </p:cNvPr>
          <p:cNvSpPr>
            <a:spLocks noGrp="1"/>
          </p:cNvSpPr>
          <p:nvPr>
            <p:ph type="title"/>
          </p:nvPr>
        </p:nvSpPr>
        <p:spPr>
          <a:xfrm>
            <a:off x="628650" y="0"/>
            <a:ext cx="7886700" cy="1325563"/>
          </a:xfrm>
        </p:spPr>
        <p:txBody>
          <a:bodyPr/>
          <a:lstStyle/>
          <a:p>
            <a:r>
              <a:rPr lang="en-US" dirty="0">
                <a:solidFill>
                  <a:schemeClr val="tx2"/>
                </a:solidFill>
              </a:rPr>
              <a:t>Key Changes</a:t>
            </a:r>
          </a:p>
        </p:txBody>
      </p:sp>
      <p:sp>
        <p:nvSpPr>
          <p:cNvPr id="16" name="Slide Number Placeholder 3">
            <a:extLst>
              <a:ext uri="{FF2B5EF4-FFF2-40B4-BE49-F238E27FC236}">
                <a16:creationId xmlns:a16="http://schemas.microsoft.com/office/drawing/2014/main" id="{6E974F7F-CBFE-406B-9D24-C10A339BEF1B}"/>
              </a:ext>
            </a:extLst>
          </p:cNvPr>
          <p:cNvSpPr txBox="1">
            <a:spLocks/>
          </p:cNvSpPr>
          <p:nvPr/>
        </p:nvSpPr>
        <p:spPr>
          <a:xfrm>
            <a:off x="6629400" y="6229350"/>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D1634A-12CD-4A5A-8C30-E71E5CFB5580}" type="slidenum">
              <a:rPr lang="en-US" smtClean="0"/>
              <a:pPr algn="r"/>
              <a:t>5</a:t>
            </a:fld>
            <a:endParaRPr lang="en-US" dirty="0"/>
          </a:p>
        </p:txBody>
      </p:sp>
      <p:sp>
        <p:nvSpPr>
          <p:cNvPr id="13" name="Content Placeholder 2">
            <a:extLst>
              <a:ext uri="{FF2B5EF4-FFF2-40B4-BE49-F238E27FC236}">
                <a16:creationId xmlns:a16="http://schemas.microsoft.com/office/drawing/2014/main" id="{BD613458-0A54-4D36-8066-368E2458B14E}"/>
              </a:ext>
            </a:extLst>
          </p:cNvPr>
          <p:cNvSpPr txBox="1">
            <a:spLocks/>
          </p:cNvSpPr>
          <p:nvPr/>
        </p:nvSpPr>
        <p:spPr>
          <a:xfrm>
            <a:off x="140758" y="955675"/>
            <a:ext cx="8862483" cy="4946650"/>
          </a:xfrm>
          <a:prstGeom prst="rect">
            <a:avLst/>
          </a:prstGeom>
        </p:spPr>
        <p:txBody>
          <a:bodyPr vert="horz" lIns="91440" tIns="45720" rIns="91440" bIns="45720" rtlCol="0">
            <a:noAutofit/>
          </a:bodyPr>
          <a:lstStyle>
            <a:lvl1pPr marL="457200" marR="0" indent="-4572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Consistent with FERC Order No. 2023, IID is moving to a cluster study process rather than a serial system impact study process with the Cluster Request Window opening once a year for a 45 day period starting January 2, 2026.</a:t>
            </a:r>
          </a:p>
          <a:p>
            <a:r>
              <a:rPr lang="en-US" sz="1900" dirty="0"/>
              <a:t>IID’s reform adopted the FERC Order No. 2023’s individual Interconnection Facilities Study. </a:t>
            </a:r>
          </a:p>
          <a:p>
            <a:pPr lvl="0" algn="just"/>
            <a:r>
              <a:rPr lang="en-US" sz="1900" dirty="0"/>
              <a:t>Interconnection Customers must submit with the interconnection request study deposits between seventy five thousand dollars ($75,000) and two hundred and fifty thousand dollars ($250,000), depending on the size of the project. </a:t>
            </a:r>
          </a:p>
          <a:p>
            <a:pPr lvl="0" algn="just"/>
            <a:r>
              <a:rPr lang="en-US" sz="1900" dirty="0"/>
              <a:t>IID reforms require certain documentation to show commercial readiness. Payments </a:t>
            </a:r>
            <a:r>
              <a:rPr lang="en-US" sz="1900" i="1" dirty="0"/>
              <a:t>in lieu</a:t>
            </a:r>
            <a:r>
              <a:rPr lang="en-US" sz="1900" dirty="0"/>
              <a:t> of commercial readiness are initially but, by the end of the study process, actual documentary evidence of commercial readiness is required, or the project will be withdrawn from the cluster. </a:t>
            </a:r>
          </a:p>
          <a:p>
            <a:pPr lvl="0" algn="just"/>
            <a:r>
              <a:rPr lang="en-US" sz="1900" dirty="0"/>
              <a:t>The Interconnection Customer shall submit with its interconnection request an irrevocable letter of credit or another form of security acceptable to IID for an amount equal to nine (9) times the initial study deposits.  </a:t>
            </a:r>
          </a:p>
        </p:txBody>
      </p:sp>
    </p:spTree>
    <p:extLst>
      <p:ext uri="{BB962C8B-B14F-4D97-AF65-F5344CB8AC3E}">
        <p14:creationId xmlns:p14="http://schemas.microsoft.com/office/powerpoint/2010/main" val="102093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EC2C-87DE-4B94-8D22-952709025967}"/>
              </a:ext>
            </a:extLst>
          </p:cNvPr>
          <p:cNvSpPr>
            <a:spLocks noGrp="1"/>
          </p:cNvSpPr>
          <p:nvPr>
            <p:ph type="title"/>
          </p:nvPr>
        </p:nvSpPr>
        <p:spPr>
          <a:xfrm>
            <a:off x="628650" y="90487"/>
            <a:ext cx="7886700" cy="1325563"/>
          </a:xfrm>
        </p:spPr>
        <p:txBody>
          <a:bodyPr/>
          <a:lstStyle/>
          <a:p>
            <a:r>
              <a:rPr lang="en-US" dirty="0">
                <a:solidFill>
                  <a:schemeClr val="tx2"/>
                </a:solidFill>
              </a:rPr>
              <a:t>Process </a:t>
            </a:r>
          </a:p>
        </p:txBody>
      </p:sp>
      <p:sp>
        <p:nvSpPr>
          <p:cNvPr id="16" name="Slide Number Placeholder 3">
            <a:extLst>
              <a:ext uri="{FF2B5EF4-FFF2-40B4-BE49-F238E27FC236}">
                <a16:creationId xmlns:a16="http://schemas.microsoft.com/office/drawing/2014/main" id="{6E974F7F-CBFE-406B-9D24-C10A339BEF1B}"/>
              </a:ext>
            </a:extLst>
          </p:cNvPr>
          <p:cNvSpPr txBox="1">
            <a:spLocks/>
          </p:cNvSpPr>
          <p:nvPr/>
        </p:nvSpPr>
        <p:spPr>
          <a:xfrm>
            <a:off x="6629400" y="6229350"/>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D1634A-12CD-4A5A-8C30-E71E5CFB5580}" type="slidenum">
              <a:rPr lang="en-US" smtClean="0"/>
              <a:pPr algn="r"/>
              <a:t>6</a:t>
            </a:fld>
            <a:endParaRPr lang="en-US" dirty="0"/>
          </a:p>
        </p:txBody>
      </p:sp>
      <p:sp>
        <p:nvSpPr>
          <p:cNvPr id="13" name="Content Placeholder 2">
            <a:extLst>
              <a:ext uri="{FF2B5EF4-FFF2-40B4-BE49-F238E27FC236}">
                <a16:creationId xmlns:a16="http://schemas.microsoft.com/office/drawing/2014/main" id="{BD613458-0A54-4D36-8066-368E2458B14E}"/>
              </a:ext>
            </a:extLst>
          </p:cNvPr>
          <p:cNvSpPr txBox="1">
            <a:spLocks/>
          </p:cNvSpPr>
          <p:nvPr/>
        </p:nvSpPr>
        <p:spPr>
          <a:xfrm>
            <a:off x="78315" y="1060450"/>
            <a:ext cx="8862483" cy="4946650"/>
          </a:xfrm>
          <a:prstGeom prst="rect">
            <a:avLst/>
          </a:prstGeom>
        </p:spPr>
        <p:txBody>
          <a:bodyPr vert="horz" lIns="91440" tIns="45720" rIns="91440" bIns="45720" rtlCol="0">
            <a:normAutofit lnSpcReduction="10000"/>
          </a:bodyPr>
          <a:lstStyle>
            <a:lvl1pPr marL="457200" marR="0" indent="-457200" algn="l" defTabSz="914400" rtl="0" eaLnBrk="1" fontAlgn="base" latinLnBrk="0" hangingPunct="1">
              <a:lnSpc>
                <a:spcPct val="100000"/>
              </a:lnSpc>
              <a:spcBef>
                <a:spcPct val="20000"/>
              </a:spcBef>
              <a:spcAft>
                <a:spcPct val="0"/>
              </a:spcAft>
              <a:buClr>
                <a:srgbClr val="CC9900"/>
              </a:buClr>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FF3300"/>
              </a:buClr>
              <a:buSzTx/>
              <a:buFont typeface="Wingdings" panose="05000000000000000000" pitchFamily="2" charset="2"/>
              <a:buChar char="§"/>
              <a:tabLst/>
              <a:defRPr sz="2400" i="1"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0066CC"/>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sz="1800" i="1"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i="0" dirty="0"/>
              <a:t>IID will open its Cluster Request Window for a 45 calendar day period, interconnection requests deemed valid will undergo the following: </a:t>
            </a:r>
          </a:p>
          <a:p>
            <a:pPr lvl="1"/>
            <a:r>
              <a:rPr lang="en-US" sz="2200" dirty="0"/>
              <a:t>Scoping Meeting </a:t>
            </a:r>
          </a:p>
          <a:p>
            <a:pPr lvl="2"/>
            <a:r>
              <a:rPr lang="en-US" sz="2200" dirty="0"/>
              <a:t>IID has a 60 day customer engagement window to meet with all customers.</a:t>
            </a:r>
          </a:p>
          <a:p>
            <a:pPr lvl="1"/>
            <a:r>
              <a:rPr lang="en-US" sz="2200" dirty="0"/>
              <a:t>System Impact Study</a:t>
            </a:r>
          </a:p>
          <a:p>
            <a:pPr lvl="2"/>
            <a:r>
              <a:rPr lang="en-US" sz="2200" dirty="0"/>
              <a:t>Identifies impacts and defines mitigations</a:t>
            </a:r>
          </a:p>
          <a:p>
            <a:pPr lvl="1"/>
            <a:r>
              <a:rPr lang="en-US" sz="2200" dirty="0"/>
              <a:t>Facility Study </a:t>
            </a:r>
          </a:p>
          <a:p>
            <a:pPr lvl="2"/>
            <a:r>
              <a:rPr lang="en-US" sz="2200" dirty="0"/>
              <a:t>Mitigations are refined and cost estimates provided including potential timelines.</a:t>
            </a:r>
          </a:p>
          <a:p>
            <a:pPr lvl="1"/>
            <a:r>
              <a:rPr lang="en-US" sz="2200" dirty="0"/>
              <a:t>Generator Interconnection Agreement</a:t>
            </a:r>
          </a:p>
          <a:p>
            <a:pPr lvl="2"/>
            <a:r>
              <a:rPr lang="en-US" sz="2200" dirty="0"/>
              <a:t>Agreement contains infrastructure requirements and costs, along with milestone payment and construction schedules.</a:t>
            </a:r>
          </a:p>
          <a:p>
            <a:pPr marL="457200" lvl="1" indent="0">
              <a:buNone/>
            </a:pPr>
            <a:endParaRPr lang="en-US" sz="2000" dirty="0"/>
          </a:p>
        </p:txBody>
      </p:sp>
    </p:spTree>
    <p:extLst>
      <p:ext uri="{BB962C8B-B14F-4D97-AF65-F5344CB8AC3E}">
        <p14:creationId xmlns:p14="http://schemas.microsoft.com/office/powerpoint/2010/main" val="202160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335E-D5D5-4B97-B594-35CD99421B89}"/>
              </a:ext>
            </a:extLst>
          </p:cNvPr>
          <p:cNvSpPr>
            <a:spLocks noGrp="1"/>
          </p:cNvSpPr>
          <p:nvPr>
            <p:ph type="ctrTitle"/>
          </p:nvPr>
        </p:nvSpPr>
        <p:spPr>
          <a:xfrm>
            <a:off x="1143000" y="1765300"/>
            <a:ext cx="6858000" cy="1744662"/>
          </a:xfrm>
        </p:spPr>
        <p:txBody>
          <a:bodyPr>
            <a:normAutofit/>
          </a:bodyPr>
          <a:lstStyle/>
          <a:p>
            <a:r>
              <a:rPr lang="en-US" sz="2800" dirty="0"/>
              <a:t>Questions</a:t>
            </a:r>
            <a:endParaRPr lang="en-US" sz="1800" dirty="0"/>
          </a:p>
        </p:txBody>
      </p:sp>
      <p:sp>
        <p:nvSpPr>
          <p:cNvPr id="3" name="Subtitle 2">
            <a:extLst>
              <a:ext uri="{FF2B5EF4-FFF2-40B4-BE49-F238E27FC236}">
                <a16:creationId xmlns:a16="http://schemas.microsoft.com/office/drawing/2014/main" id="{A83F31BD-56B4-451D-9F65-22C17228E216}"/>
              </a:ext>
            </a:extLst>
          </p:cNvPr>
          <p:cNvSpPr>
            <a:spLocks noGrp="1"/>
          </p:cNvSpPr>
          <p:nvPr>
            <p:ph type="subTitle" idx="1"/>
          </p:nvPr>
        </p:nvSpPr>
        <p:spPr>
          <a:xfrm>
            <a:off x="5651500" y="4616450"/>
            <a:ext cx="2451100" cy="895350"/>
          </a:xfrm>
        </p:spPr>
        <p:txBody>
          <a:bodyPr>
            <a:noAutofit/>
          </a:bodyPr>
          <a:lstStyle/>
          <a:p>
            <a:pPr algn="l"/>
            <a:r>
              <a:rPr lang="en-US" sz="1800" dirty="0">
                <a:hlinkClick r:id="rId2"/>
              </a:rPr>
              <a:t>Contact: </a:t>
            </a:r>
          </a:p>
          <a:p>
            <a:pPr algn="l"/>
            <a:r>
              <a:rPr lang="en-US" sz="1800" dirty="0">
                <a:hlinkClick r:id="rId2"/>
              </a:rPr>
              <a:t>Lauren Olivo</a:t>
            </a:r>
          </a:p>
          <a:p>
            <a:pPr algn="l"/>
            <a:r>
              <a:rPr lang="en-US" sz="1800" dirty="0">
                <a:hlinkClick r:id="rId2"/>
              </a:rPr>
              <a:t>lolivo@iid.com</a:t>
            </a:r>
            <a:endParaRPr lang="en-US" sz="1800" dirty="0"/>
          </a:p>
          <a:p>
            <a:pPr algn="l"/>
            <a:endParaRPr lang="en-US" sz="1800" dirty="0"/>
          </a:p>
        </p:txBody>
      </p:sp>
    </p:spTree>
    <p:extLst>
      <p:ext uri="{BB962C8B-B14F-4D97-AF65-F5344CB8AC3E}">
        <p14:creationId xmlns:p14="http://schemas.microsoft.com/office/powerpoint/2010/main" val="285414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6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ID 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I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ID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4644</TotalTime>
  <Words>613</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Arial Narrow</vt:lpstr>
      <vt:lpstr>Calibri</vt:lpstr>
      <vt:lpstr>Wingdings</vt:lpstr>
      <vt:lpstr>IID Title Slide</vt:lpstr>
      <vt:lpstr>IID Slides</vt:lpstr>
      <vt:lpstr>IID Background</vt:lpstr>
      <vt:lpstr>Imperial Irrigation District Open Access Transmission Tariff - Imperial Valley Economic &amp; Energy Summit</vt:lpstr>
      <vt:lpstr>Imperial Irrigation District </vt:lpstr>
      <vt:lpstr>Open Access Transmission Tariff</vt:lpstr>
      <vt:lpstr>FERC Order 2023</vt:lpstr>
      <vt:lpstr>Key Changes</vt:lpstr>
      <vt:lpstr>Process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Melissa</dc:creator>
  <cp:lastModifiedBy>Olivo, Lauren</cp:lastModifiedBy>
  <cp:revision>66</cp:revision>
  <cp:lastPrinted>2024-04-16T15:57:44Z</cp:lastPrinted>
  <dcterms:created xsi:type="dcterms:W3CDTF">2024-01-18T18:13:14Z</dcterms:created>
  <dcterms:modified xsi:type="dcterms:W3CDTF">2025-06-09T16:47:46Z</dcterms:modified>
</cp:coreProperties>
</file>