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79" r:id="rId6"/>
    <p:sldId id="260" r:id="rId7"/>
    <p:sldId id="259" r:id="rId8"/>
    <p:sldId id="261" r:id="rId9"/>
    <p:sldId id="281" r:id="rId10"/>
    <p:sldId id="284" r:id="rId11"/>
    <p:sldId id="282" r:id="rId12"/>
    <p:sldId id="280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270" autoAdjust="0"/>
    <p:restoredTop sz="94660"/>
  </p:normalViewPr>
  <p:slideViewPr>
    <p:cSldViewPr snapToGrid="0">
      <p:cViewPr varScale="1">
        <p:scale>
          <a:sx n="96" d="100"/>
          <a:sy n="96" d="100"/>
        </p:scale>
        <p:origin x="40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38528"/>
            <a:ext cx="7772400" cy="1345998"/>
          </a:xfrm>
        </p:spPr>
        <p:txBody>
          <a:bodyPr anchor="ctr">
            <a:normAutofit/>
          </a:bodyPr>
          <a:lstStyle>
            <a:lvl1pPr algn="ctr"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48265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5008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5A243-0C23-450A-A3D5-9BA788E9B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950199-6EBF-44F6-A771-1B31F7AE58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C1262-0A0A-4BB0-BA37-46566201C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5796-0942-47D5-A651-4F7B38740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7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5D22AA-59FE-461F-9740-87C16DAC41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B2E146-C8CF-4FD9-8C1E-C9658B58E0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19260-310F-4EE8-BA54-BCDA337E9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5796-0942-47D5-A651-4F7B38740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8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F99C7-7F20-4452-8AA4-CEE4B564A7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532816"/>
            <a:ext cx="6858000" cy="971131"/>
          </a:xfrm>
        </p:spPr>
        <p:txBody>
          <a:bodyPr anchor="t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43B5F1-6FAF-42F2-83A4-555BEE347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659438"/>
            <a:ext cx="6858000" cy="753394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473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653CA-2A54-4D90-9E87-2A9A9A341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89898-E4A1-4220-B3B5-09E41B359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5AA4D-8CD5-4F6A-B0BF-F4C72FC70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5796-0942-47D5-A651-4F7B38740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2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6DEBE-3F54-43B2-AF10-CC82452FFE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4A915C-C7F1-4722-BE0E-A243FFC3A3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CCD23-C753-4EDA-ABA7-ADE09C8E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5796-0942-47D5-A651-4F7B38740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2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BAC6C-3C06-4F66-B369-BE414C600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71D20-BD73-4841-8FA7-478E9F8352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FF879-5F0D-49A0-9131-F0C17AD4E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9D1088-DFAE-4770-928C-59BB84809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5796-0942-47D5-A651-4F7B38740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12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D5BAB-8286-434E-92BC-8FE467841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68A64-6115-467C-BB85-0F27CEDB7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49A92-A077-4023-AFC2-F5D68C8183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0EB6E8-398B-42C5-9649-A1830A2A85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F8A6D6-4C18-4AFE-93EE-70B987A9CA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81FB44-3B4A-4AED-9B18-6B1513602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5796-0942-47D5-A651-4F7B38740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47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E83F0-8183-429D-BF6E-CB86D22EA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5A54E0-92A1-4113-97C8-7224185E4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5796-0942-47D5-A651-4F7B38740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7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40158-8EA1-42CF-9BC2-80D609499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2E3B00-61C0-4D29-BB12-915FF1874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A4815-B819-449A-9E12-E3AB18857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5796-0942-47D5-A651-4F7B38740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5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EC02A-8106-41D5-BC1C-CD207FF27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E470C-A341-4958-8371-6685C0220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3500AF-DE50-4E62-8997-BFA419B889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3E6659-0AC6-4717-808D-A3BDFE68A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5796-0942-47D5-A651-4F7B38740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1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CF7FA-7656-41C9-A12F-0C051D11F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DFE4A3-772D-4B13-B63A-4B2C09391E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62DE6D-86DE-45B1-BAA6-EAE453DAB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0D2B25-15E6-47AF-9B3F-4B396C608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5796-0942-47D5-A651-4F7B38740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5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83D19E-2577-46A2-90D2-83DD5AE7546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465709"/>
            <a:ext cx="1600200" cy="104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25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44546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CC9900"/>
        </a:buClr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marR="0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FF3300"/>
        </a:buClr>
        <a:buSzTx/>
        <a:buFont typeface="Wingdings" panose="05000000000000000000" pitchFamily="2" charset="2"/>
        <a:buChar char="§"/>
        <a:tabLst/>
        <a:defRPr sz="240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66CC"/>
        </a:buClr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–"/>
        <a:tabLst/>
        <a:defRPr sz="180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»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4F3451-115D-4889-B3E3-7EDC9163A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098551-BE1C-46B9-BBEF-E6DCCBADF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8EEEA-DA28-4CD6-8E18-4F831B0E2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fld id="{070F5796-0942-47D5-A651-4F7B3874006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B767BD-F937-4AC2-944B-4AF21C3CBF7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410" y="113993"/>
            <a:ext cx="914400" cy="59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9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6" r:id="rId3"/>
    <p:sldLayoutId id="2147483677" r:id="rId4"/>
    <p:sldLayoutId id="2147483678" r:id="rId5"/>
    <p:sldLayoutId id="2147483675" r:id="rId6"/>
    <p:sldLayoutId id="2147483680" r:id="rId7"/>
    <p:sldLayoutId id="2147483681" r:id="rId8"/>
    <p:sldLayoutId id="2147483682" r:id="rId9"/>
    <p:sldLayoutId id="2147483683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44546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marR="0" indent="-4572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CC9900"/>
        </a:buClr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marR="0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FF3300"/>
        </a:buClr>
        <a:buSzTx/>
        <a:buFont typeface="Wingdings" panose="05000000000000000000" pitchFamily="2" charset="2"/>
        <a:buChar char="§"/>
        <a:tabLst/>
        <a:defRPr sz="240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066CC"/>
        </a:buClr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Tx/>
        <a:buFont typeface="Arial" panose="020B0604020202020204" pitchFamily="34" charset="0"/>
        <a:buChar char="–"/>
        <a:tabLst/>
        <a:defRPr sz="180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»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9C8397-019A-434D-866E-E7225C8F4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41F3E-4CA0-4938-8BD1-3C0460507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833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marR="0" indent="-4572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CC9900"/>
        </a:buClr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rgbClr val="FF3300"/>
        </a:buClr>
        <a:buSzTx/>
        <a:buFont typeface="Wingdings" panose="05000000000000000000" pitchFamily="2" charset="2"/>
        <a:buChar char="§"/>
        <a:tabLst/>
        <a:defRPr sz="240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rgbClr val="0066CC"/>
        </a:buClr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–"/>
        <a:tabLst/>
        <a:defRPr sz="180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»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Prodriguez@iid.com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id.com/power/new-construction" TargetMode="External"/><Relationship Id="rId2" Type="http://schemas.openxmlformats.org/officeDocument/2006/relationships/hyperlink" Target="mailto:TCSP@iid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A1488-EBCE-4A4C-A77A-6395BEF472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923897"/>
            <a:ext cx="7772400" cy="1332065"/>
          </a:xfrm>
        </p:spPr>
        <p:txBody>
          <a:bodyPr>
            <a:normAutofit/>
          </a:bodyPr>
          <a:lstStyle/>
          <a:p>
            <a:r>
              <a:rPr lang="en-US" dirty="0"/>
              <a:t>Imperial Irrigation District</a:t>
            </a:r>
            <a:br>
              <a:rPr lang="en-US" dirty="0"/>
            </a:br>
            <a:r>
              <a:rPr lang="en-US" sz="2200" b="0" i="1" dirty="0"/>
              <a:t>Electric Transmission System- Imperial Valley Economic &amp; Energy Summit</a:t>
            </a:r>
            <a:endParaRPr lang="en-US" sz="2200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277A13-5F67-4950-A25C-F10EC40686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756033"/>
            <a:ext cx="6858000" cy="190181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200" b="1" dirty="0"/>
              <a:t>Paul Rodriguez, P.E.,</a:t>
            </a:r>
          </a:p>
          <a:p>
            <a:pPr>
              <a:lnSpc>
                <a:spcPct val="90000"/>
              </a:lnSpc>
            </a:pPr>
            <a:r>
              <a:rPr lang="en-US" sz="2200" b="1" dirty="0"/>
              <a:t>Deputy Power Manager</a:t>
            </a:r>
          </a:p>
          <a:p>
            <a:pPr>
              <a:lnSpc>
                <a:spcPct val="90000"/>
              </a:lnSpc>
            </a:pPr>
            <a:endParaRPr lang="en-US" sz="2200" b="1" dirty="0"/>
          </a:p>
          <a:p>
            <a:pPr>
              <a:lnSpc>
                <a:spcPct val="90000"/>
              </a:lnSpc>
            </a:pPr>
            <a:r>
              <a:rPr lang="en-US" sz="2200" b="1" dirty="0"/>
              <a:t>June 11, 2025</a:t>
            </a:r>
          </a:p>
        </p:txBody>
      </p:sp>
    </p:spTree>
    <p:extLst>
      <p:ext uri="{BB962C8B-B14F-4D97-AF65-F5344CB8AC3E}">
        <p14:creationId xmlns:p14="http://schemas.microsoft.com/office/powerpoint/2010/main" val="142473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9335E-D5D5-4B97-B594-35CD99421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765300"/>
            <a:ext cx="6858000" cy="1744662"/>
          </a:xfrm>
        </p:spPr>
        <p:txBody>
          <a:bodyPr>
            <a:normAutofit/>
          </a:bodyPr>
          <a:lstStyle/>
          <a:p>
            <a:r>
              <a:rPr lang="en-US" sz="2800" dirty="0"/>
              <a:t>Questions</a:t>
            </a:r>
            <a:endParaRPr lang="en-US" sz="1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3F31BD-56B4-451D-9F65-22C17228E2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0" y="4616450"/>
            <a:ext cx="2451100" cy="895350"/>
          </a:xfrm>
        </p:spPr>
        <p:txBody>
          <a:bodyPr>
            <a:noAutofit/>
          </a:bodyPr>
          <a:lstStyle/>
          <a:p>
            <a:pPr algn="l"/>
            <a:r>
              <a:rPr lang="en-US" sz="1800" dirty="0">
                <a:hlinkClick r:id="rId2"/>
              </a:rPr>
              <a:t>Contact: </a:t>
            </a:r>
          </a:p>
          <a:p>
            <a:pPr algn="l"/>
            <a:r>
              <a:rPr lang="en-US" sz="1800" dirty="0">
                <a:hlinkClick r:id="rId2"/>
              </a:rPr>
              <a:t>Paul Rodriguez</a:t>
            </a:r>
          </a:p>
          <a:p>
            <a:pPr algn="l"/>
            <a:r>
              <a:rPr lang="en-US" sz="1800" dirty="0">
                <a:hlinkClick r:id="rId2"/>
              </a:rPr>
              <a:t>prodriguez@iid.com</a:t>
            </a:r>
            <a:endParaRPr lang="en-US" sz="1800" dirty="0"/>
          </a:p>
          <a:p>
            <a:pPr algn="l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5414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862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31ACE-6874-41A5-9F32-348D2959A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0825"/>
            <a:ext cx="7886700" cy="1325563"/>
          </a:xfrm>
        </p:spPr>
        <p:txBody>
          <a:bodyPr/>
          <a:lstStyle/>
          <a:p>
            <a:r>
              <a:rPr lang="en-US" dirty="0"/>
              <a:t>Electric System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12A9174-AA0D-4114-A10F-2F5305A89722}"/>
              </a:ext>
            </a:extLst>
          </p:cNvPr>
          <p:cNvSpPr txBox="1">
            <a:spLocks/>
          </p:cNvSpPr>
          <p:nvPr/>
        </p:nvSpPr>
        <p:spPr>
          <a:xfrm>
            <a:off x="6629400" y="6229350"/>
            <a:ext cx="21336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D1634A-12CD-4A5A-8C30-E71E5CFB5580}" type="slidenum">
              <a:rPr lang="en-US" smtClean="0"/>
              <a:pPr algn="r"/>
              <a:t>2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CFC7419-9DA0-45C1-9B2C-A3B6791E3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546" y="1174750"/>
            <a:ext cx="8229600" cy="247015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Service territory of 6,471 square miles</a:t>
            </a:r>
          </a:p>
          <a:p>
            <a:r>
              <a:rPr lang="en-US" sz="2400" dirty="0"/>
              <a:t>Summer Peaking Utility (1,177MW)</a:t>
            </a:r>
          </a:p>
          <a:p>
            <a:r>
              <a:rPr lang="en-US" sz="2400" dirty="0"/>
              <a:t>Over 165,000 residential and commercial customers</a:t>
            </a:r>
          </a:p>
          <a:p>
            <a:r>
              <a:rPr lang="en-US" sz="2400" dirty="0"/>
              <a:t>1,780-mile transmission network and 5,004-mile distribution lines. </a:t>
            </a:r>
          </a:p>
          <a:p>
            <a:r>
              <a:rPr lang="en-US" sz="2400" dirty="0"/>
              <a:t>IID Total Generation Capacity is over 2,181MW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DE184A1-561B-4E03-A291-0F1DAB50D31E}"/>
              </a:ext>
            </a:extLst>
          </p:cNvPr>
          <p:cNvSpPr txBox="1">
            <a:spLocks/>
          </p:cNvSpPr>
          <p:nvPr/>
        </p:nvSpPr>
        <p:spPr bwMode="auto">
          <a:xfrm>
            <a:off x="534858" y="4834494"/>
            <a:ext cx="279382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Char char="•"/>
              <a:defRPr sz="28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Char char="§"/>
              <a:defRPr sz="2400" i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 i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/>
              <a:t>Imperial Valley Area </a:t>
            </a:r>
          </a:p>
          <a:p>
            <a:pPr lvl="1"/>
            <a:r>
              <a:rPr lang="en-US" sz="1800" kern="0" dirty="0"/>
              <a:t>42 Substations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80E0A22-CDFC-478A-880D-120C2D681868}"/>
              </a:ext>
            </a:extLst>
          </p:cNvPr>
          <p:cNvSpPr txBox="1">
            <a:spLocks/>
          </p:cNvSpPr>
          <p:nvPr/>
        </p:nvSpPr>
        <p:spPr bwMode="auto">
          <a:xfrm>
            <a:off x="434546" y="3972997"/>
            <a:ext cx="299445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Char char="•"/>
              <a:defRPr sz="28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Char char="§"/>
              <a:defRPr sz="2400" i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Char char="•"/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 i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/>
              <a:t>Coachella Valley Area </a:t>
            </a:r>
          </a:p>
          <a:p>
            <a:pPr lvl="1"/>
            <a:r>
              <a:rPr lang="en-US" sz="1800" kern="0" dirty="0"/>
              <a:t>25 Substations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5E7C53-DDEC-4237-A1BD-672E82B7E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1" y="3572343"/>
            <a:ext cx="4044949" cy="328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03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CF1B8-591A-4142-A390-1997BF24F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92335"/>
          </a:xfrm>
        </p:spPr>
        <p:txBody>
          <a:bodyPr/>
          <a:lstStyle/>
          <a:p>
            <a:r>
              <a:rPr lang="en-US" kern="0" dirty="0"/>
              <a:t>Vertical Integration</a:t>
            </a:r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95ECE91-91CB-4F1D-9BA3-1B6AE7950D81}"/>
              </a:ext>
            </a:extLst>
          </p:cNvPr>
          <p:cNvSpPr txBox="1">
            <a:spLocks/>
          </p:cNvSpPr>
          <p:nvPr/>
        </p:nvSpPr>
        <p:spPr>
          <a:xfrm>
            <a:off x="6629400" y="6229350"/>
            <a:ext cx="21336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D1634A-12CD-4A5A-8C30-E71E5CFB5580}" type="slidenum">
              <a:rPr lang="en-US" smtClean="0"/>
              <a:pPr algn="r"/>
              <a:t>3</a:t>
            </a:fld>
            <a:endParaRPr lang="en-US" dirty="0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5DC63D45-65D5-403C-AC52-F58097FAA1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1" b="20291"/>
          <a:stretch/>
        </p:blipFill>
        <p:spPr bwMode="auto">
          <a:xfrm>
            <a:off x="605996" y="4194175"/>
            <a:ext cx="788670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5354EF5-65F5-4860-8B7E-ABBB91635BE5}"/>
              </a:ext>
            </a:extLst>
          </p:cNvPr>
          <p:cNvSpPr txBox="1">
            <a:spLocks/>
          </p:cNvSpPr>
          <p:nvPr/>
        </p:nvSpPr>
        <p:spPr>
          <a:xfrm>
            <a:off x="434546" y="1174750"/>
            <a:ext cx="8229600" cy="3019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Tx/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§"/>
              <a:tabLst/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–"/>
              <a:tabLst/>
              <a:defRPr sz="180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IID is a vertically integrated utility</a:t>
            </a:r>
          </a:p>
          <a:p>
            <a:r>
              <a:rPr lang="en-US" dirty="0"/>
              <a:t>Meaning it manages and controls all aspects of the electric grid, including:</a:t>
            </a:r>
          </a:p>
          <a:p>
            <a:pPr lvl="1"/>
            <a:r>
              <a:rPr lang="en-US" sz="2000" dirty="0"/>
              <a:t>Generation</a:t>
            </a:r>
          </a:p>
          <a:p>
            <a:pPr lvl="1"/>
            <a:r>
              <a:rPr lang="en-US" sz="2000" dirty="0"/>
              <a:t>Transmission</a:t>
            </a:r>
          </a:p>
          <a:p>
            <a:pPr lvl="1"/>
            <a:r>
              <a:rPr lang="en-US" sz="2000" dirty="0"/>
              <a:t>Distribution</a:t>
            </a:r>
          </a:p>
          <a:p>
            <a:pPr lvl="1"/>
            <a:r>
              <a:rPr lang="en-US" sz="2000" dirty="0"/>
              <a:t>Balancing Authority Functions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44F52B-23C0-43C3-8DE1-CAEF3CE97581}"/>
              </a:ext>
            </a:extLst>
          </p:cNvPr>
          <p:cNvSpPr/>
          <p:nvPr/>
        </p:nvSpPr>
        <p:spPr>
          <a:xfrm>
            <a:off x="2584450" y="5414815"/>
            <a:ext cx="1720850" cy="5160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EB5BD6-83FC-4DD5-A531-7251086E6263}"/>
              </a:ext>
            </a:extLst>
          </p:cNvPr>
          <p:cNvSpPr/>
          <p:nvPr/>
        </p:nvSpPr>
        <p:spPr>
          <a:xfrm>
            <a:off x="920750" y="5414815"/>
            <a:ext cx="1612900" cy="5160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4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03FD4-375F-4A55-949A-0EBFB8367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475" y="263525"/>
            <a:ext cx="6877050" cy="1325563"/>
          </a:xfrm>
        </p:spPr>
        <p:txBody>
          <a:bodyPr/>
          <a:lstStyle/>
          <a:p>
            <a:pPr algn="l"/>
            <a:r>
              <a:rPr lang="en-US" dirty="0"/>
              <a:t>Generation Portfolio w/Targets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8E198EF-5893-4A49-B029-F4917106F1A7}"/>
              </a:ext>
            </a:extLst>
          </p:cNvPr>
          <p:cNvSpPr txBox="1">
            <a:spLocks/>
          </p:cNvSpPr>
          <p:nvPr/>
        </p:nvSpPr>
        <p:spPr>
          <a:xfrm>
            <a:off x="6629400" y="6229350"/>
            <a:ext cx="21336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D1634A-12CD-4A5A-8C30-E71E5CFB5580}" type="slidenum">
              <a:rPr lang="en-US" smtClean="0"/>
              <a:pPr algn="r"/>
              <a:t>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2C1AED-677B-48BA-A2BC-A9F74710F0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33" t="3724" r="3050" b="10718"/>
          <a:stretch/>
        </p:blipFill>
        <p:spPr>
          <a:xfrm>
            <a:off x="2803525" y="1310530"/>
            <a:ext cx="3536950" cy="2480420"/>
          </a:xfrm>
          <a:prstGeom prst="rect">
            <a:avLst/>
          </a:prstGeom>
        </p:spPr>
      </p:pic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F9D5ADD9-B604-4E25-ADBB-F212F0E97E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82" t="8721" r="1577" b="5179"/>
          <a:stretch/>
        </p:blipFill>
        <p:spPr>
          <a:xfrm>
            <a:off x="1397334" y="3790950"/>
            <a:ext cx="6349332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3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56F32-397D-4217-8E30-4ABA90166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50" y="276225"/>
            <a:ext cx="7886700" cy="1325563"/>
          </a:xfrm>
        </p:spPr>
        <p:txBody>
          <a:bodyPr/>
          <a:lstStyle/>
          <a:p>
            <a:pPr algn="l"/>
            <a:r>
              <a:rPr lang="en-US" kern="0" dirty="0"/>
              <a:t>IID’s Transmission System</a:t>
            </a:r>
            <a:endParaRPr lang="en-US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ABA47195-5AE2-45ED-B320-24CFB7985D2D}"/>
              </a:ext>
            </a:extLst>
          </p:cNvPr>
          <p:cNvSpPr txBox="1">
            <a:spLocks/>
          </p:cNvSpPr>
          <p:nvPr/>
        </p:nvSpPr>
        <p:spPr>
          <a:xfrm>
            <a:off x="6629400" y="6229350"/>
            <a:ext cx="21336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D1634A-12CD-4A5A-8C30-E71E5CFB5580}" type="slidenum">
              <a:rPr lang="en-US" smtClean="0"/>
              <a:pPr algn="r"/>
              <a:t>5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A466AD-539A-4F7C-9DD9-0AABD666B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56" y="1333500"/>
            <a:ext cx="6627494" cy="509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70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AEC2C-87DE-4B94-8D22-952709025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Balancing Authority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A71BC6C2-2332-47D2-85C0-E987B7827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0" y="1585913"/>
            <a:ext cx="2222500" cy="2222500"/>
          </a:xfrm>
          <a:prstGeom prst="rect">
            <a:avLst/>
          </a:prstGeom>
        </p:spPr>
      </p:pic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6E974F7F-CBFE-406B-9D24-C10A339BEF1B}"/>
              </a:ext>
            </a:extLst>
          </p:cNvPr>
          <p:cNvSpPr txBox="1">
            <a:spLocks/>
          </p:cNvSpPr>
          <p:nvPr/>
        </p:nvSpPr>
        <p:spPr>
          <a:xfrm>
            <a:off x="6629400" y="6229350"/>
            <a:ext cx="21336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D1634A-12CD-4A5A-8C30-E71E5CFB5580}" type="slidenum">
              <a:rPr lang="en-US" smtClean="0"/>
              <a:pPr algn="r"/>
              <a:t>6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D613458-0A54-4D36-8066-368E2458B14E}"/>
              </a:ext>
            </a:extLst>
          </p:cNvPr>
          <p:cNvSpPr txBox="1">
            <a:spLocks/>
          </p:cNvSpPr>
          <p:nvPr/>
        </p:nvSpPr>
        <p:spPr>
          <a:xfrm>
            <a:off x="120650" y="1416050"/>
            <a:ext cx="6705600" cy="4946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Tx/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§"/>
              <a:tabLst/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–"/>
              <a:tabLst/>
              <a:defRPr sz="180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Responsible for managing real-time balancing of electric supply and demand within its territory.</a:t>
            </a:r>
          </a:p>
          <a:p>
            <a:r>
              <a:rPr lang="en-US" sz="2400" dirty="0"/>
              <a:t>Maintains a FERC-Compliant Open Access Transmission Tariff (OATT)</a:t>
            </a:r>
          </a:p>
          <a:p>
            <a:r>
              <a:rPr lang="en-US" sz="2400" dirty="0"/>
              <a:t>Facilitates Resource Interconnection and Power Transactions</a:t>
            </a:r>
          </a:p>
          <a:p>
            <a:r>
              <a:rPr lang="en-US" sz="2400" dirty="0"/>
              <a:t>Promotes Regional Grid Reliability and Planning</a:t>
            </a:r>
          </a:p>
          <a:p>
            <a:pPr marL="4572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2160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AEC2C-87DE-4B94-8D22-952709025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95275"/>
            <a:ext cx="7886700" cy="1325563"/>
          </a:xfrm>
        </p:spPr>
        <p:txBody>
          <a:bodyPr/>
          <a:lstStyle/>
          <a:p>
            <a:r>
              <a:rPr lang="en-US" dirty="0"/>
              <a:t>Large Load Customer (</a:t>
            </a:r>
            <a:r>
              <a:rPr lang="en-US" dirty="0">
                <a:solidFill>
                  <a:schemeClr val="tx2"/>
                </a:solidFill>
              </a:rPr>
              <a:t>TCSP)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6E974F7F-CBFE-406B-9D24-C10A339BEF1B}"/>
              </a:ext>
            </a:extLst>
          </p:cNvPr>
          <p:cNvSpPr txBox="1">
            <a:spLocks/>
          </p:cNvSpPr>
          <p:nvPr/>
        </p:nvSpPr>
        <p:spPr>
          <a:xfrm>
            <a:off x="6629400" y="6229350"/>
            <a:ext cx="21336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D1634A-12CD-4A5A-8C30-E71E5CFB5580}" type="slidenum">
              <a:rPr lang="en-US" smtClean="0"/>
              <a:pPr algn="r"/>
              <a:t>7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D613458-0A54-4D36-8066-368E2458B14E}"/>
              </a:ext>
            </a:extLst>
          </p:cNvPr>
          <p:cNvSpPr txBox="1">
            <a:spLocks/>
          </p:cNvSpPr>
          <p:nvPr/>
        </p:nvSpPr>
        <p:spPr>
          <a:xfrm>
            <a:off x="133350" y="1520825"/>
            <a:ext cx="6946900" cy="4946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Tx/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§"/>
              <a:tabLst/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–"/>
              <a:tabLst/>
              <a:defRPr sz="180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Applies to customers with large demand </a:t>
            </a:r>
          </a:p>
          <a:p>
            <a:pPr lvl="1"/>
            <a:r>
              <a:rPr lang="en-US" sz="2000" dirty="0"/>
              <a:t>Service provided at ≥34kV transmission voltage</a:t>
            </a:r>
          </a:p>
          <a:p>
            <a:r>
              <a:rPr lang="en-US" sz="2400" dirty="0"/>
              <a:t>Recent inquiries have involved demand levels as high as 1,000 MW.</a:t>
            </a:r>
          </a:p>
          <a:p>
            <a:pPr lvl="1"/>
            <a:r>
              <a:rPr lang="en-US" sz="2000" dirty="0"/>
              <a:t>Interest is coming from a diverse range of industries, including mineral extraction, hydrogen production, and data centers. </a:t>
            </a:r>
          </a:p>
          <a:p>
            <a:r>
              <a:rPr lang="en-US" sz="2400" dirty="0"/>
              <a:t>IID is actively developing new frameworks to address the unique requirements of these large-load interconnections. </a:t>
            </a:r>
          </a:p>
          <a:p>
            <a:pPr lvl="1"/>
            <a:r>
              <a:rPr lang="en-US" sz="2000" dirty="0"/>
              <a:t>This effort is essential, as not all large-load customers have the same infrastructure, operational, or interconnection needs</a:t>
            </a:r>
            <a:endParaRPr lang="en-US" sz="2000" b="1" dirty="0"/>
          </a:p>
        </p:txBody>
      </p:sp>
      <p:pic>
        <p:nvPicPr>
          <p:cNvPr id="1027" name="Picture 3" descr="Holly Sugar | The Holly Sugar Plant in Imperial County, Cali… | Flickr">
            <a:extLst>
              <a:ext uri="{FF2B5EF4-FFF2-40B4-BE49-F238E27FC236}">
                <a16:creationId xmlns:a16="http://schemas.microsoft.com/office/drawing/2014/main" id="{629427BA-73F7-44FF-B0CA-57B1208DB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808" y="1377156"/>
            <a:ext cx="1999192" cy="149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2809BE-84F6-493A-816A-DE8E2BCDC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048" y="2901950"/>
            <a:ext cx="1993952" cy="1203272"/>
          </a:xfrm>
          <a:prstGeom prst="rect">
            <a:avLst/>
          </a:prstGeom>
        </p:spPr>
      </p:pic>
      <p:pic>
        <p:nvPicPr>
          <p:cNvPr id="1029" name="Picture 5" descr="Brawley's One World Beef Fined $23K by State - Calexico Chronicle">
            <a:extLst>
              <a:ext uri="{FF2B5EF4-FFF2-40B4-BE49-F238E27FC236}">
                <a16:creationId xmlns:a16="http://schemas.microsoft.com/office/drawing/2014/main" id="{6F625BB5-D015-4897-B66C-47B972569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00" y="4136972"/>
            <a:ext cx="195580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5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AEC2C-87DE-4B94-8D22-952709025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288925"/>
            <a:ext cx="7213600" cy="987425"/>
          </a:xfrm>
        </p:spPr>
        <p:txBody>
          <a:bodyPr>
            <a:normAutofit fontScale="90000"/>
          </a:bodyPr>
          <a:lstStyle/>
          <a:p>
            <a:r>
              <a:rPr lang="en-US" dirty="0"/>
              <a:t>High-Demand Interconnection Challenges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6E974F7F-CBFE-406B-9D24-C10A339BEF1B}"/>
              </a:ext>
            </a:extLst>
          </p:cNvPr>
          <p:cNvSpPr txBox="1">
            <a:spLocks/>
          </p:cNvSpPr>
          <p:nvPr/>
        </p:nvSpPr>
        <p:spPr>
          <a:xfrm>
            <a:off x="6629400" y="6229350"/>
            <a:ext cx="21336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D1634A-12CD-4A5A-8C30-E71E5CFB5580}" type="slidenum">
              <a:rPr lang="en-US" smtClean="0"/>
              <a:pPr algn="r"/>
              <a:t>8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D613458-0A54-4D36-8066-368E2458B14E}"/>
              </a:ext>
            </a:extLst>
          </p:cNvPr>
          <p:cNvSpPr txBox="1">
            <a:spLocks/>
          </p:cNvSpPr>
          <p:nvPr/>
        </p:nvSpPr>
        <p:spPr>
          <a:xfrm>
            <a:off x="133350" y="1279525"/>
            <a:ext cx="8470900" cy="4946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Tx/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§"/>
              <a:tabLst/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–"/>
              <a:tabLst/>
              <a:defRPr sz="180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Annual load growth is forecasted at roughly 2%</a:t>
            </a:r>
          </a:p>
          <a:p>
            <a:pPr lvl="1"/>
            <a:r>
              <a:rPr lang="en-US" sz="2000" dirty="0"/>
              <a:t>Mostly driven by electrification mandates</a:t>
            </a:r>
          </a:p>
          <a:p>
            <a:pPr lvl="1"/>
            <a:r>
              <a:rPr lang="en-US" sz="2000" dirty="0"/>
              <a:t>And growth in the Coachella Valley</a:t>
            </a:r>
          </a:p>
          <a:p>
            <a:r>
              <a:rPr lang="en-US" sz="2400" dirty="0"/>
              <a:t>IID’s load profile shows ample winter capacity but tight summer conditions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DA65BE-6D20-43EF-9957-DE94D5E80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333831"/>
            <a:ext cx="4438650" cy="29717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F5EE9A-EF56-4AD0-ACC7-E01E2D60F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3335253"/>
            <a:ext cx="4104985" cy="2970297"/>
          </a:xfrm>
          <a:prstGeom prst="rect">
            <a:avLst/>
          </a:prstGeom>
        </p:spPr>
      </p:pic>
      <p:sp>
        <p:nvSpPr>
          <p:cNvPr id="4" name="Left Brace 3">
            <a:extLst>
              <a:ext uri="{FF2B5EF4-FFF2-40B4-BE49-F238E27FC236}">
                <a16:creationId xmlns:a16="http://schemas.microsoft.com/office/drawing/2014/main" id="{28595C41-CB3C-4F20-8462-7762B01460E4}"/>
              </a:ext>
            </a:extLst>
          </p:cNvPr>
          <p:cNvSpPr/>
          <p:nvPr/>
        </p:nvSpPr>
        <p:spPr>
          <a:xfrm rot="5400000">
            <a:off x="5071441" y="4972188"/>
            <a:ext cx="251792" cy="1212574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F72E2282-A407-4DD5-BA5F-E26A425C1A53}"/>
              </a:ext>
            </a:extLst>
          </p:cNvPr>
          <p:cNvSpPr/>
          <p:nvPr/>
        </p:nvSpPr>
        <p:spPr>
          <a:xfrm rot="5400000">
            <a:off x="8194460" y="5169667"/>
            <a:ext cx="251791" cy="698348"/>
          </a:xfrm>
          <a:prstGeom prst="leftBrace">
            <a:avLst>
              <a:gd name="adj1" fmla="val 5701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7EB3400-6D3F-4EB9-8550-0554EEF7ABA0}"/>
              </a:ext>
            </a:extLst>
          </p:cNvPr>
          <p:cNvCxnSpPr/>
          <p:nvPr/>
        </p:nvCxnSpPr>
        <p:spPr>
          <a:xfrm>
            <a:off x="4591050" y="3531705"/>
            <a:ext cx="40859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AEC2C-87DE-4B94-8D22-952709025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95275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TCSP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6E974F7F-CBFE-406B-9D24-C10A339BEF1B}"/>
              </a:ext>
            </a:extLst>
          </p:cNvPr>
          <p:cNvSpPr txBox="1">
            <a:spLocks/>
          </p:cNvSpPr>
          <p:nvPr/>
        </p:nvSpPr>
        <p:spPr>
          <a:xfrm>
            <a:off x="6629400" y="6229350"/>
            <a:ext cx="21336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D1634A-12CD-4A5A-8C30-E71E5CFB5580}" type="slidenum">
              <a:rPr lang="en-US" smtClean="0"/>
              <a:pPr algn="r"/>
              <a:t>9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D613458-0A54-4D36-8066-368E2458B14E}"/>
              </a:ext>
            </a:extLst>
          </p:cNvPr>
          <p:cNvSpPr txBox="1">
            <a:spLocks/>
          </p:cNvSpPr>
          <p:nvPr/>
        </p:nvSpPr>
        <p:spPr>
          <a:xfrm>
            <a:off x="133350" y="1520825"/>
            <a:ext cx="7467600" cy="291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Tx/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§"/>
              <a:tabLst/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–"/>
              <a:tabLst/>
              <a:defRPr sz="180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Developers interested in more information on IID’s TCSP process they can contact </a:t>
            </a:r>
            <a:r>
              <a:rPr lang="en-US" sz="2400" dirty="0">
                <a:hlinkClick r:id="rId2"/>
              </a:rPr>
              <a:t>TCSP@iid.com</a:t>
            </a:r>
            <a:endParaRPr lang="en-US" sz="2400" dirty="0"/>
          </a:p>
          <a:p>
            <a:r>
              <a:rPr lang="en-US" sz="2400" dirty="0"/>
              <a:t>The application can be found on IID’s website under Power Department and New Construction tab</a:t>
            </a:r>
          </a:p>
          <a:p>
            <a:pPr lvl="1"/>
            <a:r>
              <a:rPr lang="en-US" sz="2000" dirty="0">
                <a:hlinkClick r:id="rId3"/>
              </a:rPr>
              <a:t>www.iid.com/power/new-construction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8DA4E1-3543-48F9-B3C0-CC6D0FAA7B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9635" y="4079849"/>
            <a:ext cx="1747215" cy="23059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8603D5-28A6-4CB7-8895-99AEF7FF83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9360" y="4079849"/>
            <a:ext cx="3155950" cy="230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99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ID 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ID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ID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4549</TotalTime>
  <Words>328</Words>
  <Application>Microsoft Office PowerPoint</Application>
  <PresentationFormat>On-screen Show (4:3)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Narrow</vt:lpstr>
      <vt:lpstr>Calibri</vt:lpstr>
      <vt:lpstr>Wingdings</vt:lpstr>
      <vt:lpstr>IID Title Slide</vt:lpstr>
      <vt:lpstr>IID Slides</vt:lpstr>
      <vt:lpstr>IID Background</vt:lpstr>
      <vt:lpstr>Imperial Irrigation District Electric Transmission System- Imperial Valley Economic &amp; Energy Summit</vt:lpstr>
      <vt:lpstr>Electric System</vt:lpstr>
      <vt:lpstr>Vertical Integration</vt:lpstr>
      <vt:lpstr>Generation Portfolio w/Targets</vt:lpstr>
      <vt:lpstr>IID’s Transmission System</vt:lpstr>
      <vt:lpstr>Balancing Authority</vt:lpstr>
      <vt:lpstr>Large Load Customer (TCSP)</vt:lpstr>
      <vt:lpstr>High-Demand Interconnection Challenges</vt:lpstr>
      <vt:lpstr>TCSP</vt:lpstr>
      <vt:lpstr>Questions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Lara, Melissa</dc:creator>
  <cp:lastModifiedBy>Rodriguez, Paul</cp:lastModifiedBy>
  <cp:revision>59</cp:revision>
  <cp:lastPrinted>2024-04-16T15:57:44Z</cp:lastPrinted>
  <dcterms:created xsi:type="dcterms:W3CDTF">2024-01-18T18:13:14Z</dcterms:created>
  <dcterms:modified xsi:type="dcterms:W3CDTF">2025-06-09T05:14:05Z</dcterms:modified>
</cp:coreProperties>
</file>