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98565"/>
            <a:ext cx="11886565" cy="136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860" y="1182857"/>
            <a:ext cx="8314690" cy="470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mailto:mckibben@ucr.edu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sj.com/business/autos/an-ex-tesla-engineer-is-turning-evs-into-affordable-family-cars-836c565d" TargetMode="External"/><Relationship Id="rId3" Type="http://schemas.openxmlformats.org/officeDocument/2006/relationships/hyperlink" Target="https://www.linkedin.com/pulse/ford-makes-breakthrough-lmr-battery-chemistry-targeting-charles-poon-wfx3c/" TargetMode="External"/><Relationship Id="rId4" Type="http://schemas.openxmlformats.org/officeDocument/2006/relationships/image" Target="../media/image1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cdailygazette.com/2025/06/05/electric-vehicle-battery-company-halts-construction-of-sc-manufacturing-plant/" TargetMode="External"/><Relationship Id="rId3" Type="http://schemas.openxmlformats.org/officeDocument/2006/relationships/hyperlink" Target="https://www.huschblackwell.com/newsandinsights/the-future-of-ira-clean-energy-production-and-investment-tax-credits-under-draft-gop-tax-legislation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3823" y="2714244"/>
              <a:ext cx="6554723" cy="15041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7379" y="3454908"/>
              <a:ext cx="8956547" cy="150418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306680" y="2864842"/>
            <a:ext cx="8097520" cy="158940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 marR="5080" indent="1266190">
              <a:lnSpc>
                <a:spcPts val="5830"/>
              </a:lnSpc>
              <a:spcBef>
                <a:spcPts val="835"/>
              </a:spcBef>
            </a:pPr>
            <a:r>
              <a:rPr dirty="0" sz="5400" spc="-35">
                <a:latin typeface="Calibri"/>
                <a:cs typeface="Calibri"/>
              </a:rPr>
              <a:t>Looking</a:t>
            </a:r>
            <a:r>
              <a:rPr dirty="0" sz="5400" spc="-215">
                <a:latin typeface="Calibri"/>
                <a:cs typeface="Calibri"/>
              </a:rPr>
              <a:t> </a:t>
            </a:r>
            <a:r>
              <a:rPr dirty="0" sz="5400" spc="-85">
                <a:latin typeface="Calibri"/>
                <a:cs typeface="Calibri"/>
              </a:rPr>
              <a:t>beyond</a:t>
            </a:r>
            <a:r>
              <a:rPr dirty="0" sz="5400" spc="-220">
                <a:latin typeface="Calibri"/>
                <a:cs typeface="Calibri"/>
              </a:rPr>
              <a:t> </a:t>
            </a:r>
            <a:r>
              <a:rPr dirty="0" sz="5400" spc="100">
                <a:latin typeface="Calibri"/>
                <a:cs typeface="Calibri"/>
              </a:rPr>
              <a:t>Li</a:t>
            </a:r>
            <a:r>
              <a:rPr dirty="0" sz="5400" spc="-204">
                <a:latin typeface="Calibri"/>
                <a:cs typeface="Calibri"/>
              </a:rPr>
              <a:t> </a:t>
            </a:r>
            <a:r>
              <a:rPr dirty="0" sz="5400" spc="-25">
                <a:latin typeface="Calibri"/>
                <a:cs typeface="Calibri"/>
              </a:rPr>
              <a:t>in </a:t>
            </a:r>
            <a:r>
              <a:rPr dirty="0" sz="5400" spc="-30">
                <a:latin typeface="Calibri"/>
                <a:cs typeface="Calibri"/>
              </a:rPr>
              <a:t>Lithium</a:t>
            </a:r>
            <a:r>
              <a:rPr dirty="0" sz="5400" spc="-220">
                <a:latin typeface="Calibri"/>
                <a:cs typeface="Calibri"/>
              </a:rPr>
              <a:t> </a:t>
            </a:r>
            <a:r>
              <a:rPr dirty="0" sz="5400" spc="-50">
                <a:latin typeface="Calibri"/>
                <a:cs typeface="Calibri"/>
              </a:rPr>
              <a:t>Valley:</a:t>
            </a:r>
            <a:r>
              <a:rPr dirty="0" sz="5400" spc="-215">
                <a:latin typeface="Calibri"/>
                <a:cs typeface="Calibri"/>
              </a:rPr>
              <a:t> </a:t>
            </a:r>
            <a:r>
              <a:rPr dirty="0" sz="5400" spc="-235">
                <a:latin typeface="Calibri"/>
                <a:cs typeface="Calibri"/>
              </a:rPr>
              <a:t>Mn,</a:t>
            </a:r>
            <a:r>
              <a:rPr dirty="0" sz="5400" spc="-17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Fe,</a:t>
            </a:r>
            <a:r>
              <a:rPr dirty="0" sz="5400" spc="-195">
                <a:latin typeface="Calibri"/>
                <a:cs typeface="Calibri"/>
              </a:rPr>
              <a:t> </a:t>
            </a:r>
            <a:r>
              <a:rPr dirty="0" sz="5400" spc="65">
                <a:latin typeface="Calibri"/>
                <a:cs typeface="Calibri"/>
              </a:rPr>
              <a:t>Zn</a:t>
            </a:r>
            <a:r>
              <a:rPr dirty="0" sz="5400" spc="-185">
                <a:latin typeface="Calibri"/>
                <a:cs typeface="Calibri"/>
              </a:rPr>
              <a:t> </a:t>
            </a:r>
            <a:r>
              <a:rPr dirty="0" sz="5400" spc="-335">
                <a:latin typeface="Calibri"/>
                <a:cs typeface="Calibri"/>
              </a:rPr>
              <a:t>&amp;</a:t>
            </a:r>
            <a:r>
              <a:rPr dirty="0" sz="5400" spc="-185">
                <a:latin typeface="Calibri"/>
                <a:cs typeface="Calibri"/>
              </a:rPr>
              <a:t> </a:t>
            </a:r>
            <a:r>
              <a:rPr dirty="0" sz="5400" spc="114">
                <a:latin typeface="Calibri"/>
                <a:cs typeface="Calibri"/>
              </a:rPr>
              <a:t>K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21151" y="5423915"/>
            <a:ext cx="5969635" cy="788035"/>
            <a:chOff x="3121151" y="5423915"/>
            <a:chExt cx="5969635" cy="78803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1151" y="5423915"/>
              <a:ext cx="5969507" cy="51358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9283" y="5698235"/>
              <a:ext cx="2331719" cy="51358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252405" y="5470042"/>
            <a:ext cx="5687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0705" marR="5080" indent="-1818639">
              <a:lnSpc>
                <a:spcPct val="100000"/>
              </a:lnSpc>
              <a:spcBef>
                <a:spcPts val="100"/>
              </a:spcBef>
            </a:pPr>
            <a:r>
              <a:rPr dirty="0" sz="1800" spc="70" b="1">
                <a:solidFill>
                  <a:srgbClr val="FFFF00"/>
                </a:solidFill>
                <a:latin typeface="Calibri"/>
                <a:cs typeface="Calibri"/>
              </a:rPr>
              <a:t>Michael</a:t>
            </a:r>
            <a:r>
              <a:rPr dirty="0" sz="1800" spc="-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75" b="1">
                <a:solidFill>
                  <a:srgbClr val="FFFF00"/>
                </a:solidFill>
                <a:latin typeface="Calibri"/>
                <a:cs typeface="Calibri"/>
              </a:rPr>
              <a:t>McKibben,</a:t>
            </a:r>
            <a:r>
              <a:rPr dirty="0" sz="18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110" b="1">
                <a:solidFill>
                  <a:srgbClr val="FFFF00"/>
                </a:solidFill>
                <a:latin typeface="Calibri"/>
                <a:cs typeface="Calibri"/>
              </a:rPr>
              <a:t>Research</a:t>
            </a:r>
            <a:r>
              <a:rPr dirty="0" sz="18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FFFF00"/>
                </a:solidFill>
                <a:latin typeface="Calibri"/>
                <a:cs typeface="Calibri"/>
              </a:rPr>
              <a:t>Professor,</a:t>
            </a:r>
            <a:r>
              <a:rPr dirty="0" sz="18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50" b="1">
                <a:solidFill>
                  <a:srgbClr val="FFFF00"/>
                </a:solidFill>
                <a:latin typeface="Calibri"/>
                <a:cs typeface="Calibri"/>
              </a:rPr>
              <a:t>U.</a:t>
            </a:r>
            <a:r>
              <a:rPr dirty="0" sz="18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00"/>
                </a:solidFill>
                <a:latin typeface="Calibri"/>
                <a:cs typeface="Calibri"/>
              </a:rPr>
              <a:t>C.</a:t>
            </a:r>
            <a:r>
              <a:rPr dirty="0" sz="18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65" b="1">
                <a:solidFill>
                  <a:srgbClr val="FFFF00"/>
                </a:solidFill>
                <a:latin typeface="Calibri"/>
                <a:cs typeface="Calibri"/>
              </a:rPr>
              <a:t>Riverside </a:t>
            </a:r>
            <a:r>
              <a:rPr dirty="0" sz="1800" spc="65" b="1">
                <a:solidFill>
                  <a:srgbClr val="FFFF00"/>
                </a:solidFill>
                <a:latin typeface="Calibri"/>
                <a:cs typeface="Calibri"/>
                <a:hlinkClick r:id="rId7"/>
              </a:rPr>
              <a:t>mckibben@ucr.edu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4924" y="128328"/>
            <a:ext cx="1051687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325">
              <a:lnSpc>
                <a:spcPct val="100000"/>
              </a:lnSpc>
              <a:spcBef>
                <a:spcPts val="100"/>
              </a:spcBef>
              <a:tabLst>
                <a:tab pos="6638925" algn="l"/>
              </a:tabLst>
            </a:pP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electric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vehicle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manufacturers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primarily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ternary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NMC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batteries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made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combining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lithium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three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additional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metal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elements: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nickel,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cobalt,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manganese.</a:t>
            </a:r>
            <a:r>
              <a:rPr dirty="0" sz="1800" b="1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However,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recently,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batteries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been </a:t>
            </a:r>
            <a:r>
              <a:rPr dirty="0" sz="1800">
                <a:latin typeface="Calibri"/>
                <a:cs typeface="Calibri"/>
              </a:rPr>
              <a:t>developed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improve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performance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while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reducing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costs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increasing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content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cheaper</a:t>
            </a:r>
            <a:r>
              <a:rPr dirty="0" sz="1800" spc="-8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metals</a:t>
            </a:r>
            <a:r>
              <a:rPr dirty="0" sz="1800" spc="-1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 b="1">
                <a:latin typeface="Calibri"/>
                <a:cs typeface="Calibri"/>
              </a:rPr>
              <a:t>LFP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batteries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lithium-</a:t>
            </a:r>
            <a:r>
              <a:rPr dirty="0" sz="1800">
                <a:latin typeface="Calibri"/>
                <a:cs typeface="Calibri"/>
              </a:rPr>
              <a:t>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batteries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inexpensive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iron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phosphate</a:t>
            </a:r>
            <a:r>
              <a:rPr dirty="0" sz="1800" spc="-8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instead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costly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nickel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cobalt.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automotive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industry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reports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replacing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ternary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batteries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LFP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batteries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could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reduce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price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electric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vehicles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about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30%.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14924" y="5614728"/>
            <a:ext cx="10464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LG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Energy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Solution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converting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their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joint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venture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factory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Tennessee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LFP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battery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production </a:t>
            </a:r>
            <a:r>
              <a:rPr dirty="0" sz="1800">
                <a:latin typeface="Calibri"/>
                <a:cs typeface="Calibri"/>
              </a:rPr>
              <a:t>line.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Samsung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SDI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LFP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batteries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their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GM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joint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venture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factory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Indiana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2027.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9533" y="2081644"/>
            <a:ext cx="6393814" cy="36072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767" y="236816"/>
            <a:ext cx="102444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/>
              <a:t>Manganese-</a:t>
            </a:r>
            <a:r>
              <a:rPr dirty="0" sz="1800"/>
              <a:t>rich</a:t>
            </a:r>
            <a:r>
              <a:rPr dirty="0" sz="1800" spc="-45"/>
              <a:t> </a:t>
            </a:r>
            <a:r>
              <a:rPr dirty="0" sz="1800" spc="-10"/>
              <a:t>chemistries</a:t>
            </a:r>
            <a:r>
              <a:rPr dirty="0" sz="1800" spc="-65"/>
              <a:t> </a:t>
            </a:r>
            <a:r>
              <a:rPr dirty="0" sz="1800" b="0">
                <a:latin typeface="Calibri"/>
                <a:cs typeface="Calibri"/>
              </a:rPr>
              <a:t>are</a:t>
            </a:r>
            <a:r>
              <a:rPr dirty="0" sz="1800" spc="-3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emerging</a:t>
            </a:r>
            <a:r>
              <a:rPr dirty="0" sz="1800" spc="-2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to</a:t>
            </a:r>
            <a:r>
              <a:rPr dirty="0" sz="1800" spc="-4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claim</a:t>
            </a:r>
            <a:r>
              <a:rPr dirty="0" sz="1800" spc="-2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the</a:t>
            </a:r>
            <a:r>
              <a:rPr dirty="0" sz="1800" spc="-2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middle</a:t>
            </a:r>
            <a:r>
              <a:rPr dirty="0" sz="1800" spc="-2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ground</a:t>
            </a:r>
            <a:r>
              <a:rPr dirty="0" sz="1800" spc="-3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between</a:t>
            </a:r>
            <a:r>
              <a:rPr dirty="0" sz="1800" spc="-3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LFP's</a:t>
            </a:r>
            <a:r>
              <a:rPr dirty="0" sz="1800" spc="-2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low</a:t>
            </a:r>
            <a:r>
              <a:rPr dirty="0" sz="1800" spc="-3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cost</a:t>
            </a:r>
            <a:r>
              <a:rPr dirty="0" sz="1800" spc="-3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and</a:t>
            </a:r>
            <a:r>
              <a:rPr dirty="0" sz="1800" spc="-4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NMC's</a:t>
            </a:r>
            <a:r>
              <a:rPr dirty="0" sz="1800" spc="-20" b="0">
                <a:latin typeface="Calibri"/>
                <a:cs typeface="Calibri"/>
              </a:rPr>
              <a:t> high </a:t>
            </a:r>
            <a:r>
              <a:rPr dirty="0" sz="1800" spc="-10" b="0">
                <a:latin typeface="Calibri"/>
                <a:cs typeface="Calibri"/>
              </a:rPr>
              <a:t>performance: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2701" y="858975"/>
            <a:ext cx="4660175" cy="39051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9774" y="5015569"/>
            <a:ext cx="1059434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LMR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batteries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minimize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cobalt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nickel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while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increasing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relatively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inexpensive manganese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enhance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cost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competitiveness.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Their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energy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density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about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33%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higher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LFP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batteries. </a:t>
            </a:r>
            <a:r>
              <a:rPr dirty="0" sz="1800">
                <a:latin typeface="Calibri"/>
                <a:cs typeface="Calibri"/>
              </a:rPr>
              <a:t>LMFP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(lithium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manganese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iron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phosphate)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contains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~26.%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manganese—</a:t>
            </a:r>
            <a:r>
              <a:rPr dirty="0" sz="1800" b="1">
                <a:latin typeface="Calibri"/>
                <a:cs typeface="Calibri"/>
              </a:rPr>
              <a:t>almost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5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times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more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Ford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GM's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promoted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LMR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chemistry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reaches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almost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37%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manganese,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nearly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7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times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NMC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content.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6912" y="226872"/>
            <a:ext cx="1110043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>
                <a:latin typeface="Calibri"/>
                <a:cs typeface="Calibri"/>
              </a:rPr>
              <a:t>Both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GM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and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Ford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have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announced</a:t>
            </a:r>
            <a:r>
              <a:rPr dirty="0" sz="1800" spc="10">
                <a:latin typeface="Calibri"/>
                <a:cs typeface="Calibri"/>
              </a:rPr>
              <a:t> development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of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LMR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batteries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their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forthcoming </a:t>
            </a:r>
            <a:r>
              <a:rPr dirty="0" sz="1800" spc="45">
                <a:latin typeface="Calibri"/>
                <a:cs typeface="Calibri"/>
              </a:rPr>
              <a:t>EVs.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https://www.wsj.com/business/autos/an-ex-</a:t>
            </a:r>
            <a:r>
              <a:rPr dirty="0" u="sng" sz="1800" spc="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tesla-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engineer-</a:t>
            </a:r>
            <a:r>
              <a:rPr dirty="0" u="sng" sz="1800" spc="8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is-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turning-</a:t>
            </a:r>
            <a:r>
              <a:rPr dirty="0" u="sng" sz="1800" spc="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evs-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into-affordable-family-</a:t>
            </a:r>
            <a:r>
              <a:rPr dirty="0" u="sng" sz="1800" spc="8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cars-</a:t>
            </a:r>
            <a:r>
              <a:rPr dirty="0" u="sng" sz="1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836c565d</a:t>
            </a:r>
            <a:r>
              <a:rPr dirty="0" u="none" sz="1800" spc="45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https://www.linkedin.com/pulse/ford-</a:t>
            </a:r>
            <a:r>
              <a:rPr dirty="0" u="sng" sz="1800" spc="7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makes-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breakthrough-lmr-battery-</a:t>
            </a:r>
            <a:r>
              <a:rPr dirty="0" u="sng" sz="1800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chemistry-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targeting-</a:t>
            </a:r>
            <a:r>
              <a:rPr dirty="0" u="sng" sz="1800" spc="7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charles-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poon-</a:t>
            </a:r>
            <a:r>
              <a:rPr dirty="0" u="sng" sz="1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wfx3c/</a:t>
            </a:r>
            <a:endParaRPr sz="1800">
              <a:latin typeface="Calibri"/>
              <a:cs typeface="Calibri"/>
            </a:endParaRPr>
          </a:p>
          <a:p>
            <a:pPr marL="12700" marR="38100" indent="-635">
              <a:lnSpc>
                <a:spcPct val="100000"/>
              </a:lnSpc>
              <a:spcBef>
                <a:spcPts val="2160"/>
              </a:spcBef>
            </a:pPr>
            <a:r>
              <a:rPr dirty="0" sz="1800" spc="10">
                <a:latin typeface="Calibri"/>
                <a:cs typeface="Calibri"/>
              </a:rPr>
              <a:t>All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these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trends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should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continue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drive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down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the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costs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EVs,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especially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if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the federal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state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governments </a:t>
            </a:r>
            <a:r>
              <a:rPr dirty="0" sz="1800" spc="10">
                <a:latin typeface="Calibri"/>
                <a:cs typeface="Calibri"/>
              </a:rPr>
              <a:t>continue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to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support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EV </a:t>
            </a:r>
            <a:r>
              <a:rPr dirty="0" sz="1800" spc="10">
                <a:latin typeface="Calibri"/>
                <a:cs typeface="Calibri"/>
              </a:rPr>
              <a:t>tax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incentives.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7210" y="2487536"/>
            <a:ext cx="7162326" cy="41583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0455" y="272288"/>
            <a:ext cx="90671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There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both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economic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social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advantages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Batteries: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Calibri"/>
                <a:cs typeface="Calibri"/>
              </a:rPr>
              <a:t>Cost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(US$/metric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metal):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895852" y="1263062"/>
          <a:ext cx="1766570" cy="86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845"/>
                <a:gridCol w="1024890"/>
              </a:tblGrid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Co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905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32,000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Ni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1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17,000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Mn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ts val="21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1,800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1000455" y="2406083"/>
            <a:ext cx="863854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Sutainability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Ethics:</a:t>
            </a:r>
            <a:endParaRPr sz="2000">
              <a:latin typeface="Calibri"/>
              <a:cs typeface="Calibri"/>
            </a:endParaRPr>
          </a:p>
          <a:p>
            <a:pPr marL="927100" marR="508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Co,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Ni: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child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labor,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unsafe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conditions,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conflict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$$$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issues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Chinese- controlled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DRC,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Africa;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Indonesia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Mn: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could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safely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ethically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produced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North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America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464" y="3781958"/>
            <a:ext cx="4752501" cy="26700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6611" y="3781958"/>
            <a:ext cx="3720376" cy="27902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4591" rIns="0" bIns="0" rtlCol="0" vert="horz">
            <a:spAutoFit/>
          </a:bodyPr>
          <a:lstStyle/>
          <a:p>
            <a:pPr marL="85026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dirty="0" spc="-60"/>
              <a:t> </a:t>
            </a:r>
            <a:r>
              <a:rPr dirty="0"/>
              <a:t>significance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/>
              <a:t>geothermal</a:t>
            </a:r>
            <a:r>
              <a:rPr dirty="0" spc="-70"/>
              <a:t> </a:t>
            </a:r>
            <a:r>
              <a:rPr dirty="0" spc="-25"/>
              <a:t>Mn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17827"/>
            <a:ext cx="10313670" cy="407289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No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domestic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production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nearly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60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years.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Mainly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used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FeMn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alloys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steel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production.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Mn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FeMn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imported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multiple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nations.</a:t>
            </a:r>
            <a:endParaRPr sz="2800">
              <a:latin typeface="Calibri"/>
              <a:cs typeface="Calibri"/>
            </a:endParaRPr>
          </a:p>
          <a:p>
            <a:pPr marL="239395" marR="497205" indent="-227329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515366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current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power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plants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at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SSGF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produce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brine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~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180,000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metric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tons/y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5">
                <a:latin typeface="Calibri"/>
                <a:cs typeface="Calibri"/>
              </a:rPr>
              <a:t>dissolved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-70">
                <a:latin typeface="Calibri"/>
                <a:cs typeface="Calibri"/>
              </a:rPr>
              <a:t>Mn</a:t>
            </a:r>
            <a:r>
              <a:rPr dirty="0" sz="2800" spc="-1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metal.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At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$1,800/mt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for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electrolytic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Mn,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114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gross</a:t>
            </a:r>
            <a:r>
              <a:rPr dirty="0" sz="2800" spc="-125" b="1">
                <a:latin typeface="Calibri"/>
                <a:cs typeface="Calibri"/>
              </a:rPr>
              <a:t> </a:t>
            </a:r>
            <a:r>
              <a:rPr dirty="0" sz="2800" spc="-40" b="1">
                <a:latin typeface="Calibri"/>
                <a:cs typeface="Calibri"/>
              </a:rPr>
              <a:t>revenue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could</a:t>
            </a:r>
            <a:r>
              <a:rPr dirty="0" sz="2800" spc="-12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be</a:t>
            </a:r>
            <a:r>
              <a:rPr dirty="0" sz="2800" spc="-114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~$324M/yr.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4284345" algn="l"/>
              </a:tabLst>
            </a:pPr>
            <a:r>
              <a:rPr dirty="0" sz="2800" spc="-65">
                <a:latin typeface="Calibri"/>
                <a:cs typeface="Calibri"/>
              </a:rPr>
              <a:t>Traditionally,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Mn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ore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roasted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leached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acid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produce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Mn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30">
                <a:latin typeface="Calibri"/>
                <a:cs typeface="Calibri"/>
              </a:rPr>
              <a:t>metal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suitable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for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batteries.</a:t>
            </a:r>
            <a:r>
              <a:rPr dirty="0" sz="2800">
                <a:latin typeface="Calibri"/>
                <a:cs typeface="Calibri"/>
              </a:rPr>
              <a:t>	If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SSGF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brine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Mn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could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produced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-35">
                <a:latin typeface="Calibri"/>
                <a:cs typeface="Calibri"/>
              </a:rPr>
              <a:t>electrolytically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without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those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traditional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processing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steps,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cost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45">
                <a:latin typeface="Calibri"/>
                <a:cs typeface="Calibri"/>
              </a:rPr>
              <a:t>environmental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competitiveness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geothermal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could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substantial.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4591" rIns="0" bIns="0" rtlCol="0" vert="horz">
            <a:spAutoFit/>
          </a:bodyPr>
          <a:lstStyle/>
          <a:p>
            <a:pPr marL="85026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dirty="0" spc="-60"/>
              <a:t> </a:t>
            </a:r>
            <a:r>
              <a:rPr dirty="0"/>
              <a:t>significance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/>
              <a:t>geothermal</a:t>
            </a:r>
            <a:r>
              <a:rPr dirty="0" spc="-70"/>
              <a:t> </a:t>
            </a:r>
            <a:r>
              <a:rPr dirty="0" spc="-25"/>
              <a:t>Zn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65655" y="1528356"/>
            <a:ext cx="10680700" cy="429069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just" marL="241300" marR="5080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Used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galvanize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(protect)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steel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(e.g.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rust-</a:t>
            </a:r>
            <a:r>
              <a:rPr dirty="0" sz="2600">
                <a:latin typeface="Calibri"/>
                <a:cs typeface="Calibri"/>
              </a:rPr>
              <a:t>proof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undercoating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vehicles; </a:t>
            </a:r>
            <a:r>
              <a:rPr dirty="0" sz="2600">
                <a:latin typeface="Calibri"/>
                <a:cs typeface="Calibri"/>
              </a:rPr>
              <a:t>steel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construction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framing;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steel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furniture).</a:t>
            </a:r>
            <a:r>
              <a:rPr dirty="0" sz="2600" spc="459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Future: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Zn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batteries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immobile BESS.</a:t>
            </a:r>
            <a:endParaRPr sz="2600">
              <a:latin typeface="Calibri"/>
              <a:cs typeface="Calibri"/>
            </a:endParaRPr>
          </a:p>
          <a:p>
            <a:pPr marL="240665" marR="178435" indent="-228600">
              <a:lnSpc>
                <a:spcPts val="2500"/>
              </a:lnSpc>
              <a:spcBef>
                <a:spcPts val="9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U.S.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exports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Zn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ores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concentrates,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but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imports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75%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its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refined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Zn, </a:t>
            </a:r>
            <a:r>
              <a:rPr dirty="0" sz="2600">
                <a:latin typeface="Calibri"/>
                <a:cs typeface="Calibri"/>
              </a:rPr>
              <a:t>mainly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from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Canada.</a:t>
            </a:r>
            <a:endParaRPr sz="2600">
              <a:latin typeface="Calibri"/>
              <a:cs typeface="Calibri"/>
            </a:endParaRPr>
          </a:p>
          <a:p>
            <a:pPr marL="241300" marR="229235" indent="-228600">
              <a:lnSpc>
                <a:spcPts val="25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795270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current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power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plants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at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SSGF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produce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brine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~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60,000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metric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tons/y </a:t>
            </a:r>
            <a:r>
              <a:rPr dirty="0" sz="2600" spc="-100">
                <a:latin typeface="Calibri"/>
                <a:cs typeface="Calibri"/>
              </a:rPr>
              <a:t>dissolved</a:t>
            </a:r>
            <a:r>
              <a:rPr dirty="0" sz="2600" spc="-155">
                <a:latin typeface="Calibri"/>
                <a:cs typeface="Calibri"/>
              </a:rPr>
              <a:t> </a:t>
            </a:r>
            <a:r>
              <a:rPr dirty="0" sz="2600" spc="-55">
                <a:latin typeface="Calibri"/>
                <a:cs typeface="Calibri"/>
              </a:rPr>
              <a:t>Zn</a:t>
            </a:r>
            <a:r>
              <a:rPr dirty="0" sz="2600" spc="-1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metal.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At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$1.50/lb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($3307/mt),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the</a:t>
            </a:r>
            <a:r>
              <a:rPr dirty="0" sz="2600" spc="-80" b="1">
                <a:latin typeface="Calibri"/>
                <a:cs typeface="Calibri"/>
              </a:rPr>
              <a:t> </a:t>
            </a:r>
            <a:r>
              <a:rPr dirty="0" sz="2600" spc="-25" b="1">
                <a:latin typeface="Calibri"/>
                <a:cs typeface="Calibri"/>
              </a:rPr>
              <a:t>gross</a:t>
            </a:r>
            <a:r>
              <a:rPr dirty="0" sz="2600" spc="-105" b="1">
                <a:latin typeface="Calibri"/>
                <a:cs typeface="Calibri"/>
              </a:rPr>
              <a:t> </a:t>
            </a:r>
            <a:r>
              <a:rPr dirty="0" sz="2600" spc="-40" b="1">
                <a:latin typeface="Calibri"/>
                <a:cs typeface="Calibri"/>
              </a:rPr>
              <a:t>revenue</a:t>
            </a:r>
            <a:r>
              <a:rPr dirty="0" sz="2600" spc="-90" b="1">
                <a:latin typeface="Calibri"/>
                <a:cs typeface="Calibri"/>
              </a:rPr>
              <a:t> </a:t>
            </a:r>
            <a:r>
              <a:rPr dirty="0" sz="2600" spc="-25" b="1">
                <a:latin typeface="Calibri"/>
                <a:cs typeface="Calibri"/>
              </a:rPr>
              <a:t>could</a:t>
            </a:r>
            <a:r>
              <a:rPr dirty="0" sz="2600" spc="-95" b="1">
                <a:latin typeface="Calibri"/>
                <a:cs typeface="Calibri"/>
              </a:rPr>
              <a:t> </a:t>
            </a:r>
            <a:r>
              <a:rPr dirty="0" sz="2600" spc="-25" b="1">
                <a:latin typeface="Calibri"/>
                <a:cs typeface="Calibri"/>
              </a:rPr>
              <a:t>be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15"/>
              </a:lnSpc>
            </a:pPr>
            <a:r>
              <a:rPr dirty="0" sz="2600" spc="-10" b="1">
                <a:latin typeface="Calibri"/>
                <a:cs typeface="Calibri"/>
              </a:rPr>
              <a:t>~$200M/yr.</a:t>
            </a:r>
            <a:endParaRPr sz="2600">
              <a:latin typeface="Calibri"/>
              <a:cs typeface="Calibri"/>
            </a:endParaRPr>
          </a:p>
          <a:p>
            <a:pPr marL="240665" marR="177800" indent="-228600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0665" algn="l"/>
                <a:tab pos="3018790" algn="l"/>
                <a:tab pos="4954270" algn="l"/>
              </a:tabLst>
            </a:pPr>
            <a:r>
              <a:rPr dirty="0" sz="2600" spc="-10">
                <a:latin typeface="Calibri"/>
                <a:cs typeface="Calibri"/>
              </a:rPr>
              <a:t>BHER</a:t>
            </a:r>
            <a:r>
              <a:rPr dirty="0" sz="2600" spc="-12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produced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Zn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at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SSGF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2004</a:t>
            </a:r>
            <a:r>
              <a:rPr dirty="0" sz="2600" spc="-13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using</a:t>
            </a:r>
            <a:r>
              <a:rPr dirty="0" sz="2600" spc="-1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IX,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SX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 spc="-40">
                <a:latin typeface="Calibri"/>
                <a:cs typeface="Calibri"/>
              </a:rPr>
              <a:t>eletecrowinning,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but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had </a:t>
            </a:r>
            <a:r>
              <a:rPr dirty="0" sz="2600" spc="-30">
                <a:latin typeface="Calibri"/>
                <a:cs typeface="Calibri"/>
              </a:rPr>
              <a:t>problems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with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brine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clarification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55">
                <a:latin typeface="Calibri"/>
                <a:cs typeface="Calibri"/>
              </a:rPr>
              <a:t>stability,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40">
                <a:latin typeface="Calibri"/>
                <a:cs typeface="Calibri"/>
              </a:rPr>
              <a:t>up-</a:t>
            </a:r>
            <a:r>
              <a:rPr dirty="0" sz="2600" spc="-30">
                <a:latin typeface="Calibri"/>
                <a:cs typeface="Calibri"/>
              </a:rPr>
              <a:t>scaling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declining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global </a:t>
            </a:r>
            <a:r>
              <a:rPr dirty="0" sz="2600">
                <a:latin typeface="Calibri"/>
                <a:cs typeface="Calibri"/>
              </a:rPr>
              <a:t>Zn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price</a:t>
            </a:r>
            <a:r>
              <a:rPr dirty="0" sz="2600" spc="-1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at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time.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The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facility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was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dismantled.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They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learned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lot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from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that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economics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have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improved.</a:t>
            </a:r>
            <a:r>
              <a:rPr dirty="0" sz="2600">
                <a:latin typeface="Calibri"/>
                <a:cs typeface="Calibri"/>
              </a:rPr>
              <a:t>	The</a:t>
            </a:r>
            <a:r>
              <a:rPr dirty="0" sz="2600" spc="-13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process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DZE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can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evaluated.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4591" rIns="0" bIns="0" rtlCol="0" vert="horz">
            <a:spAutoFit/>
          </a:bodyPr>
          <a:lstStyle/>
          <a:p>
            <a:pPr marL="85026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dirty="0" spc="-60"/>
              <a:t> </a:t>
            </a:r>
            <a:r>
              <a:rPr dirty="0"/>
              <a:t>significance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/>
              <a:t>geothermal</a:t>
            </a:r>
            <a:r>
              <a:rPr dirty="0" spc="-70"/>
              <a:t> </a:t>
            </a:r>
            <a:r>
              <a:rPr dirty="0" spc="-50"/>
              <a:t>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77391" y="1601787"/>
            <a:ext cx="10298430" cy="410781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53365" marR="72707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600">
                <a:latin typeface="Calibri"/>
                <a:cs typeface="Calibri"/>
              </a:rPr>
              <a:t>Potash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(KCl)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three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main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components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fertilizer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(nitrate, phosphate).</a:t>
            </a:r>
            <a:endParaRPr sz="2600">
              <a:latin typeface="Calibri"/>
              <a:cs typeface="Calibri"/>
            </a:endParaRPr>
          </a:p>
          <a:p>
            <a:pPr marL="254000" marR="177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54000" algn="l"/>
                <a:tab pos="1481455" algn="l"/>
              </a:tabLst>
            </a:pPr>
            <a:r>
              <a:rPr dirty="0" sz="2600">
                <a:latin typeface="Calibri"/>
                <a:cs typeface="Calibri"/>
              </a:rPr>
              <a:t>93%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potash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used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U.S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imported,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mainly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from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Canada,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Russia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and </a:t>
            </a:r>
            <a:r>
              <a:rPr dirty="0" sz="2600" spc="-10">
                <a:latin typeface="Calibri"/>
                <a:cs typeface="Calibri"/>
              </a:rPr>
              <a:t>Belarus.</a:t>
            </a:r>
            <a:r>
              <a:rPr dirty="0" sz="2600">
                <a:latin typeface="Calibri"/>
                <a:cs typeface="Calibri"/>
              </a:rPr>
              <a:t>	The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U.S.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imports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~6M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mt/yr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</a:t>
            </a:r>
            <a:r>
              <a:rPr dirty="0" baseline="-21241" sz="2550">
                <a:latin typeface="Calibri"/>
                <a:cs typeface="Calibri"/>
              </a:rPr>
              <a:t>2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equivalent.</a:t>
            </a:r>
            <a:endParaRPr sz="26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54000" algn="l"/>
              </a:tabLst>
            </a:pPr>
            <a:r>
              <a:rPr dirty="0" sz="2600">
                <a:latin typeface="Calibri"/>
                <a:cs typeface="Calibri"/>
              </a:rPr>
              <a:t>Domestic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demand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growing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4.5%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compounded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annual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growth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rate.</a:t>
            </a:r>
            <a:endParaRPr sz="2600">
              <a:latin typeface="Calibri"/>
              <a:cs typeface="Calibri"/>
            </a:endParaRPr>
          </a:p>
          <a:p>
            <a:pPr marL="254000" indent="-228600">
              <a:lnSpc>
                <a:spcPts val="2650"/>
              </a:lnSpc>
              <a:spcBef>
                <a:spcPts val="70"/>
              </a:spcBef>
              <a:buFont typeface="Arial"/>
              <a:buChar char="•"/>
              <a:tabLst>
                <a:tab pos="254000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current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power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plants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at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SSGF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produce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brine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~2,124,000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metric</a:t>
            </a:r>
            <a:endParaRPr sz="2600">
              <a:latin typeface="Calibri"/>
              <a:cs typeface="Calibri"/>
            </a:endParaRPr>
          </a:p>
          <a:p>
            <a:pPr marL="253365" marR="273685">
              <a:lnSpc>
                <a:spcPct val="70000"/>
              </a:lnSpc>
              <a:spcBef>
                <a:spcPts val="470"/>
              </a:spcBef>
              <a:tabLst>
                <a:tab pos="2812415" algn="l"/>
              </a:tabLst>
            </a:pPr>
            <a:r>
              <a:rPr dirty="0" sz="2600" spc="-10">
                <a:latin typeface="Calibri"/>
                <a:cs typeface="Calibri"/>
              </a:rPr>
              <a:t>tons/yr</a:t>
            </a:r>
            <a:r>
              <a:rPr dirty="0" sz="2600" spc="-140">
                <a:latin typeface="Calibri"/>
                <a:cs typeface="Calibri"/>
              </a:rPr>
              <a:t> </a:t>
            </a:r>
            <a:r>
              <a:rPr dirty="0" sz="2600" spc="-100">
                <a:latin typeface="Calibri"/>
                <a:cs typeface="Calibri"/>
              </a:rPr>
              <a:t>dissolved</a:t>
            </a:r>
            <a:r>
              <a:rPr dirty="0" sz="2600" spc="-1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</a:t>
            </a:r>
            <a:r>
              <a:rPr dirty="0" sz="2600" spc="-1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metal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4,057,000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mt/yr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dissolved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KCl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9,777,000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</a:t>
            </a:r>
            <a:r>
              <a:rPr dirty="0" baseline="-21241" sz="2550">
                <a:latin typeface="Calibri"/>
                <a:cs typeface="Calibri"/>
              </a:rPr>
              <a:t>2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equivalent.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This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~150%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U.S.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annual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imports.</a:t>
            </a:r>
            <a:endParaRPr sz="2600">
              <a:latin typeface="Calibri"/>
              <a:cs typeface="Calibri"/>
            </a:endParaRPr>
          </a:p>
          <a:p>
            <a:pPr marL="254000" marR="187325" indent="-228600">
              <a:lnSpc>
                <a:spcPct val="70000"/>
              </a:lnSpc>
              <a:spcBef>
                <a:spcPts val="995"/>
              </a:spcBef>
              <a:buFont typeface="Arial"/>
              <a:buChar char="•"/>
              <a:tabLst>
                <a:tab pos="254000" algn="l"/>
              </a:tabLst>
            </a:pPr>
            <a:r>
              <a:rPr dirty="0" sz="2600">
                <a:latin typeface="Calibri"/>
                <a:cs typeface="Calibri"/>
              </a:rPr>
              <a:t>At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current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price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~$360/mt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KCl,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potential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gross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annual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revenue </a:t>
            </a:r>
            <a:r>
              <a:rPr dirty="0" sz="2600">
                <a:latin typeface="Calibri"/>
                <a:cs typeface="Calibri"/>
              </a:rPr>
              <a:t>would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$1.46B/yr</a:t>
            </a:r>
            <a:r>
              <a:rPr dirty="0" sz="2600" spc="-1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53365" marR="633095" indent="-228600">
              <a:lnSpc>
                <a:spcPct val="70000"/>
              </a:lnSpc>
              <a:spcBef>
                <a:spcPts val="995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600">
                <a:latin typeface="Calibri"/>
                <a:cs typeface="Calibri"/>
              </a:rPr>
              <a:t>Processing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(evaporation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crystallization)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purification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(IX,RO,SX) </a:t>
            </a:r>
            <a:r>
              <a:rPr dirty="0" sz="2600">
                <a:latin typeface="Calibri"/>
                <a:cs typeface="Calibri"/>
              </a:rPr>
              <a:t>costs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would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have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evaluated.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4591" rIns="0" bIns="0" rtlCol="0" vert="horz">
            <a:spAutoFit/>
          </a:bodyPr>
          <a:lstStyle/>
          <a:p>
            <a:pPr marL="85026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34846"/>
            <a:ext cx="10315575" cy="428942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0029" marR="216535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Multiple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critical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metal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supply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chains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could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established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using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SSGF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brines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(Li,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Mn,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Zn,</a:t>
            </a:r>
            <a:r>
              <a:rPr dirty="0" sz="2800" spc="-25">
                <a:latin typeface="Calibri"/>
                <a:cs typeface="Calibri"/>
              </a:rPr>
              <a:t> K).</a:t>
            </a:r>
            <a:endParaRPr sz="2800">
              <a:latin typeface="Calibri"/>
              <a:cs typeface="Calibri"/>
            </a:endParaRPr>
          </a:p>
          <a:p>
            <a:pPr marL="240029" marR="813435" indent="-227329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This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would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dampen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natural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volatility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individual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metal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commodity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prices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help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strengthen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stabilize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revenue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stream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electricity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sales.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Additional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Lithium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Valley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jobs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could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generated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involving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these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metals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their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manufacture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into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products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such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EV/BESS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batteries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fertilizer.</a:t>
            </a:r>
            <a:endParaRPr sz="2800">
              <a:latin typeface="Calibri"/>
              <a:cs typeface="Calibri"/>
            </a:endParaRPr>
          </a:p>
          <a:p>
            <a:pPr marL="240029" marR="283845" indent="-227329">
              <a:lnSpc>
                <a:spcPts val="303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Additional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mineral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royalty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tax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revenues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could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realized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County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State.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80" y="308070"/>
            <a:ext cx="8647430" cy="130048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40" b="0">
                <a:latin typeface="Calibri"/>
                <a:cs typeface="Calibri"/>
              </a:rPr>
              <a:t>IVC-</a:t>
            </a:r>
            <a:r>
              <a:rPr dirty="0" b="0">
                <a:latin typeface="Calibri"/>
                <a:cs typeface="Calibri"/>
              </a:rPr>
              <a:t>UCR</a:t>
            </a:r>
            <a:r>
              <a:rPr dirty="0" spc="-9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Critical</a:t>
            </a:r>
            <a:r>
              <a:rPr dirty="0" spc="-10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Minerals</a:t>
            </a:r>
            <a:r>
              <a:rPr dirty="0" spc="-1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Analysis</a:t>
            </a:r>
            <a:r>
              <a:rPr dirty="0" spc="-114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and </a:t>
            </a:r>
            <a:r>
              <a:rPr dirty="0" spc="-40" b="0">
                <a:latin typeface="Calibri"/>
                <a:cs typeface="Calibri"/>
              </a:rPr>
              <a:t>Training</a:t>
            </a:r>
            <a:r>
              <a:rPr dirty="0" spc="-18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Laboratory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79143" y="2585209"/>
            <a:ext cx="10374630" cy="326517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Will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give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IVC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students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ICP-</a:t>
            </a:r>
            <a:r>
              <a:rPr dirty="0" sz="2800">
                <a:latin typeface="Calibri"/>
                <a:cs typeface="Calibri"/>
              </a:rPr>
              <a:t>MS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instrumentation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experience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training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analyzing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critical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minerals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brines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ores.</a:t>
            </a:r>
            <a:endParaRPr sz="2800">
              <a:latin typeface="Calibri"/>
              <a:cs typeface="Calibri"/>
            </a:endParaRPr>
          </a:p>
          <a:p>
            <a:pPr marL="240029" marR="748030" indent="-227329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Funded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$2M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Congressional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Community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Benefits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grant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UCR,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managed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UCR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IVC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Chemistry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Department.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Official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press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release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ribbon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cutting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ceremony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coming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soon!</a:t>
            </a:r>
            <a:endParaRPr sz="2800">
              <a:latin typeface="Calibri"/>
              <a:cs typeface="Calibri"/>
            </a:endParaRPr>
          </a:p>
          <a:p>
            <a:pPr marL="3669665">
              <a:lnSpc>
                <a:spcPct val="100000"/>
              </a:lnSpc>
              <a:spcBef>
                <a:spcPts val="660"/>
              </a:spcBef>
            </a:pPr>
            <a:r>
              <a:rPr dirty="0" sz="2800">
                <a:latin typeface="Calibri"/>
                <a:cs typeface="Calibri"/>
              </a:rPr>
              <a:t>Tim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Lyons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Mike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McKibben,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UCR.</a:t>
            </a:r>
            <a:endParaRPr sz="2800">
              <a:latin typeface="Calibri"/>
              <a:cs typeface="Calibri"/>
            </a:endParaRPr>
          </a:p>
          <a:p>
            <a:pPr marL="3669665">
              <a:lnSpc>
                <a:spcPct val="100000"/>
              </a:lnSpc>
              <a:spcBef>
                <a:spcPts val="670"/>
              </a:spcBef>
            </a:pPr>
            <a:r>
              <a:rPr dirty="0" sz="2800">
                <a:latin typeface="Calibri"/>
                <a:cs typeface="Calibri"/>
              </a:rPr>
              <a:t>Jim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Fisher,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Efrain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Silva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Krista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Byrd,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IVC.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1845" y="959167"/>
            <a:ext cx="2003829" cy="15898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0762" y="959167"/>
            <a:ext cx="2161017" cy="1589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748" y="161277"/>
            <a:ext cx="110959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libri"/>
                <a:cs typeface="Calibri"/>
              </a:rPr>
              <a:t>What</a:t>
            </a:r>
            <a:r>
              <a:rPr dirty="0" spc="-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other</a:t>
            </a:r>
            <a:r>
              <a:rPr dirty="0" spc="-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metals</a:t>
            </a:r>
            <a:r>
              <a:rPr dirty="0" spc="-7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do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Salton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Sea</a:t>
            </a:r>
            <a:r>
              <a:rPr dirty="0" spc="-7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brines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contain?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0029" algn="l"/>
              </a:tabLst>
            </a:pPr>
            <a:r>
              <a:rPr dirty="0"/>
              <a:t>Fe: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/>
              <a:t>Lithium</a:t>
            </a:r>
            <a:r>
              <a:rPr dirty="0" spc="-65"/>
              <a:t> </a:t>
            </a:r>
            <a:r>
              <a:rPr dirty="0"/>
              <a:t>Iron</a:t>
            </a:r>
            <a:r>
              <a:rPr dirty="0" spc="-80"/>
              <a:t> </a:t>
            </a:r>
            <a:r>
              <a:rPr dirty="0"/>
              <a:t>Phosphate</a:t>
            </a:r>
            <a:r>
              <a:rPr dirty="0" spc="-65"/>
              <a:t> </a:t>
            </a:r>
            <a:r>
              <a:rPr dirty="0"/>
              <a:t>(LFP)</a:t>
            </a:r>
            <a:r>
              <a:rPr dirty="0" spc="-80"/>
              <a:t> </a:t>
            </a:r>
            <a:r>
              <a:rPr dirty="0" spc="-10"/>
              <a:t>batteries</a:t>
            </a:r>
          </a:p>
          <a:p>
            <a:pPr marL="239395" marR="65405" indent="-227329">
              <a:lnSpc>
                <a:spcPts val="3700"/>
              </a:lnSpc>
              <a:spcBef>
                <a:spcPts val="160"/>
              </a:spcBef>
              <a:buFont typeface="Arial"/>
              <a:buChar char="•"/>
              <a:tabLst>
                <a:tab pos="254000" algn="l"/>
              </a:tabLst>
            </a:pPr>
            <a:r>
              <a:rPr dirty="0"/>
              <a:t>Mn: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/>
              <a:t>Lithium</a:t>
            </a:r>
            <a:r>
              <a:rPr dirty="0" spc="-80"/>
              <a:t> </a:t>
            </a:r>
            <a:r>
              <a:rPr dirty="0"/>
              <a:t>Manganese</a:t>
            </a:r>
            <a:r>
              <a:rPr dirty="0" spc="-85"/>
              <a:t> </a:t>
            </a:r>
            <a:r>
              <a:rPr dirty="0"/>
              <a:t>Iron</a:t>
            </a:r>
            <a:r>
              <a:rPr dirty="0" spc="-95"/>
              <a:t> </a:t>
            </a:r>
            <a:r>
              <a:rPr dirty="0"/>
              <a:t>Phosphate</a:t>
            </a:r>
            <a:r>
              <a:rPr dirty="0" spc="-70"/>
              <a:t> </a:t>
            </a:r>
            <a:r>
              <a:rPr dirty="0"/>
              <a:t>(LMFP)</a:t>
            </a:r>
            <a:r>
              <a:rPr dirty="0" spc="-70"/>
              <a:t> </a:t>
            </a:r>
            <a:r>
              <a:rPr dirty="0" spc="-25"/>
              <a:t>and </a:t>
            </a:r>
            <a:r>
              <a:rPr dirty="0" spc="-25"/>
              <a:t>	</a:t>
            </a:r>
            <a:r>
              <a:rPr dirty="0"/>
              <a:t>Lithium</a:t>
            </a:r>
            <a:r>
              <a:rPr dirty="0" spc="-30"/>
              <a:t> </a:t>
            </a:r>
            <a:r>
              <a:rPr dirty="0" spc="-25"/>
              <a:t>Mn-</a:t>
            </a:r>
            <a:r>
              <a:rPr dirty="0"/>
              <a:t>rich</a:t>
            </a:r>
            <a:r>
              <a:rPr dirty="0" spc="-15"/>
              <a:t> </a:t>
            </a:r>
            <a:r>
              <a:rPr dirty="0"/>
              <a:t>(LMR)</a:t>
            </a:r>
            <a:r>
              <a:rPr dirty="0" spc="-45"/>
              <a:t> </a:t>
            </a:r>
            <a:r>
              <a:rPr dirty="0" spc="-10"/>
              <a:t>batteries</a:t>
            </a:r>
          </a:p>
          <a:p>
            <a:pPr marL="240029" indent="-227329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240029" algn="l"/>
              </a:tabLst>
            </a:pPr>
            <a:r>
              <a:rPr dirty="0"/>
              <a:t>Zn: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80"/>
              <a:t> </a:t>
            </a:r>
            <a:r>
              <a:rPr dirty="0" spc="-10"/>
              <a:t>galvanizing</a:t>
            </a:r>
            <a:r>
              <a:rPr dirty="0" spc="-85"/>
              <a:t> </a:t>
            </a:r>
            <a:r>
              <a:rPr dirty="0"/>
              <a:t>steel</a:t>
            </a:r>
            <a:r>
              <a:rPr dirty="0" spc="-90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/>
              <a:t>immobile</a:t>
            </a:r>
            <a:r>
              <a:rPr dirty="0" spc="-55"/>
              <a:t> </a:t>
            </a:r>
            <a:r>
              <a:rPr dirty="0"/>
              <a:t>batteries</a:t>
            </a:r>
            <a:r>
              <a:rPr dirty="0" spc="-80"/>
              <a:t> </a:t>
            </a:r>
            <a:r>
              <a:rPr dirty="0"/>
              <a:t>for</a:t>
            </a:r>
            <a:r>
              <a:rPr dirty="0" spc="-85"/>
              <a:t> </a:t>
            </a:r>
            <a:r>
              <a:rPr dirty="0" spc="-20"/>
              <a:t>BESS</a:t>
            </a:r>
          </a:p>
          <a:p>
            <a:pPr marL="240029" indent="-227329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029" algn="l"/>
                <a:tab pos="6119495" algn="l"/>
              </a:tabLst>
            </a:pPr>
            <a:r>
              <a:rPr dirty="0"/>
              <a:t>K:</a:t>
            </a:r>
            <a:r>
              <a:rPr dirty="0" spc="-55"/>
              <a:t> </a:t>
            </a:r>
            <a:r>
              <a:rPr dirty="0"/>
              <a:t>one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3</a:t>
            </a:r>
            <a:r>
              <a:rPr dirty="0" spc="-40"/>
              <a:t> </a:t>
            </a:r>
            <a:r>
              <a:rPr dirty="0"/>
              <a:t>essential</a:t>
            </a:r>
            <a:r>
              <a:rPr dirty="0" spc="-45"/>
              <a:t> </a:t>
            </a:r>
            <a:r>
              <a:rPr dirty="0" spc="-10"/>
              <a:t>components</a:t>
            </a:r>
            <a:r>
              <a:rPr dirty="0" spc="-20"/>
              <a:t> </a:t>
            </a:r>
            <a:r>
              <a:rPr dirty="0" spc="-25"/>
              <a:t>of</a:t>
            </a:r>
            <a:r>
              <a:rPr dirty="0"/>
              <a:t>	</a:t>
            </a:r>
            <a:r>
              <a:rPr dirty="0" spc="-10"/>
              <a:t>fertilizer</a:t>
            </a:r>
            <a:r>
              <a:rPr dirty="0" spc="-70"/>
              <a:t> </a:t>
            </a:r>
            <a:r>
              <a:rPr dirty="0"/>
              <a:t>(N,</a:t>
            </a:r>
            <a:r>
              <a:rPr dirty="0" spc="-35"/>
              <a:t> </a:t>
            </a:r>
            <a:r>
              <a:rPr dirty="0" spc="-25"/>
              <a:t>P)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</a:p>
          <a:p>
            <a:pPr marL="12700">
              <a:lnSpc>
                <a:spcPct val="100000"/>
              </a:lnSpc>
            </a:pPr>
            <a:r>
              <a:rPr dirty="0"/>
              <a:t>What</a:t>
            </a:r>
            <a:r>
              <a:rPr dirty="0" spc="-75"/>
              <a:t> </a:t>
            </a:r>
            <a:r>
              <a:rPr dirty="0"/>
              <a:t>critical</a:t>
            </a:r>
            <a:r>
              <a:rPr dirty="0" spc="-90"/>
              <a:t> </a:t>
            </a:r>
            <a:r>
              <a:rPr dirty="0"/>
              <a:t>minerals</a:t>
            </a:r>
            <a:r>
              <a:rPr dirty="0" spc="-60"/>
              <a:t> </a:t>
            </a:r>
            <a:r>
              <a:rPr dirty="0" b="1">
                <a:latin typeface="Calibri"/>
                <a:cs typeface="Calibri"/>
              </a:rPr>
              <a:t>don’t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/>
              <a:t>they</a:t>
            </a:r>
            <a:r>
              <a:rPr dirty="0" spc="-90"/>
              <a:t> </a:t>
            </a:r>
            <a:r>
              <a:rPr dirty="0" spc="-10"/>
              <a:t>contain:</a:t>
            </a:r>
          </a:p>
          <a:p>
            <a:pPr marL="240029" indent="-227329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25"/>
              <a:t>Ni</a:t>
            </a: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25"/>
              <a:t>Co</a:t>
            </a:r>
          </a:p>
          <a:p>
            <a:pPr marL="240029" indent="-227329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20"/>
              <a:t>REEs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891388" y="5748592"/>
            <a:ext cx="1689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McKibben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Hardie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1997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7331" y="1081598"/>
            <a:ext cx="1836920" cy="4547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8432" y="376224"/>
            <a:ext cx="1077722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Lithium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Price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Explosion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Collapse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because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timelines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accelerating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mining,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metal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prices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fluctuate </a:t>
            </a:r>
            <a:r>
              <a:rPr dirty="0" sz="1800">
                <a:latin typeface="Calibri"/>
                <a:cs typeface="Calibri"/>
              </a:rPr>
              <a:t>wildly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variations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demand,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leading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familiar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“boom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bust”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cycle.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2010: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mainly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</a:t>
            </a:r>
            <a:r>
              <a:rPr dirty="0" sz="1800">
                <a:latin typeface="Calibri"/>
                <a:cs typeface="Calibri"/>
              </a:rPr>
              <a:t>battery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niche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industrial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like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ceramics,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glass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greases.</a:t>
            </a:r>
            <a:endParaRPr sz="1800">
              <a:latin typeface="Calibri"/>
              <a:cs typeface="Calibri"/>
            </a:endParaRPr>
          </a:p>
          <a:p>
            <a:pPr marL="12700" marR="217804" indent="-635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Sony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Walkman,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Apple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IPod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digital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players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become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popular,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requiring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light-</a:t>
            </a:r>
            <a:r>
              <a:rPr dirty="0" sz="1800">
                <a:latin typeface="Calibri"/>
                <a:cs typeface="Calibri"/>
              </a:rPr>
              <a:t>weight,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high-energy- </a:t>
            </a:r>
            <a:r>
              <a:rPr dirty="0" sz="1800">
                <a:latin typeface="Calibri"/>
                <a:cs typeface="Calibri"/>
              </a:rPr>
              <a:t>density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batteries.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Cell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phone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exploded,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along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laptops,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tablets,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mobile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appliances,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EVs,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power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generators.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889" y="2560320"/>
            <a:ext cx="4035894" cy="40358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609" y="2492002"/>
            <a:ext cx="6655720" cy="419209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697771" y="3657795"/>
            <a:ext cx="5242560" cy="2168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533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2022: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0.5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percent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supply </a:t>
            </a:r>
            <a:r>
              <a:rPr dirty="0" sz="1800">
                <a:latin typeface="Calibri"/>
                <a:cs typeface="Calibri"/>
              </a:rPr>
              <a:t>deficit;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surge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EV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demand</a:t>
            </a:r>
            <a:endParaRPr sz="1800">
              <a:latin typeface="Calibri"/>
              <a:cs typeface="Calibri"/>
            </a:endParaRPr>
          </a:p>
          <a:p>
            <a:pPr marL="2889250" marR="5080">
              <a:lnSpc>
                <a:spcPct val="100000"/>
              </a:lnSpc>
              <a:spcBef>
                <a:spcPts val="1755"/>
              </a:spcBef>
            </a:pPr>
            <a:r>
              <a:rPr dirty="0" sz="1800">
                <a:latin typeface="Calibri"/>
                <a:cs typeface="Calibri"/>
              </a:rPr>
              <a:t>2023:</a:t>
            </a:r>
            <a:r>
              <a:rPr dirty="0" sz="1800" spc="75">
                <a:latin typeface="Calibri"/>
                <a:cs typeface="Calibri"/>
              </a:rPr>
              <a:t> Chilean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brine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and </a:t>
            </a:r>
            <a:r>
              <a:rPr dirty="0" sz="1800" spc="85">
                <a:latin typeface="Calibri"/>
                <a:cs typeface="Calibri"/>
              </a:rPr>
              <a:t>Chinese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lepidolite overproduction,</a:t>
            </a:r>
            <a:r>
              <a:rPr dirty="0" sz="1800" spc="50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slowing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EV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market growth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Price</a:t>
            </a:r>
            <a:r>
              <a:rPr dirty="0" sz="2200" spc="-35"/>
              <a:t> </a:t>
            </a:r>
            <a:r>
              <a:rPr dirty="0" sz="2200"/>
              <a:t>declines</a:t>
            </a:r>
            <a:r>
              <a:rPr dirty="0" sz="2200" spc="-50"/>
              <a:t> </a:t>
            </a:r>
            <a:r>
              <a:rPr dirty="0" sz="2200"/>
              <a:t>in</a:t>
            </a:r>
            <a:r>
              <a:rPr dirty="0" sz="2200" spc="-55"/>
              <a:t> </a:t>
            </a:r>
            <a:r>
              <a:rPr dirty="0" sz="2200"/>
              <a:t>Q1</a:t>
            </a:r>
            <a:r>
              <a:rPr dirty="0" sz="2200" spc="-55"/>
              <a:t> </a:t>
            </a:r>
            <a:r>
              <a:rPr dirty="0" sz="2200"/>
              <a:t>of</a:t>
            </a:r>
            <a:r>
              <a:rPr dirty="0" sz="2200" spc="-40"/>
              <a:t> </a:t>
            </a:r>
            <a:r>
              <a:rPr dirty="0" sz="2200"/>
              <a:t>2025</a:t>
            </a:r>
            <a:r>
              <a:rPr dirty="0" sz="2200" spc="-60"/>
              <a:t> </a:t>
            </a:r>
            <a:r>
              <a:rPr dirty="0" sz="2200"/>
              <a:t>have</a:t>
            </a:r>
            <a:r>
              <a:rPr dirty="0" sz="2200" spc="-40"/>
              <a:t> </a:t>
            </a:r>
            <a:r>
              <a:rPr dirty="0" sz="2200"/>
              <a:t>been</a:t>
            </a:r>
            <a:r>
              <a:rPr dirty="0" sz="2200" spc="-40"/>
              <a:t> </a:t>
            </a:r>
            <a:r>
              <a:rPr dirty="0" sz="2200"/>
              <a:t>particularly</a:t>
            </a:r>
            <a:r>
              <a:rPr dirty="0" sz="2200" spc="-40"/>
              <a:t> </a:t>
            </a:r>
            <a:r>
              <a:rPr dirty="0" sz="2200"/>
              <a:t>brutal</a:t>
            </a:r>
            <a:r>
              <a:rPr dirty="0" sz="2200" spc="-35"/>
              <a:t> </a:t>
            </a:r>
            <a:r>
              <a:rPr dirty="0" sz="2200"/>
              <a:t>(~$8/kg</a:t>
            </a:r>
            <a:r>
              <a:rPr dirty="0" sz="2200" spc="-55"/>
              <a:t> </a:t>
            </a:r>
            <a:r>
              <a:rPr dirty="0" sz="2200"/>
              <a:t>lately).</a:t>
            </a:r>
            <a:r>
              <a:rPr dirty="0" sz="2200" spc="-40"/>
              <a:t> </a:t>
            </a:r>
            <a:r>
              <a:rPr dirty="0" sz="2200" b="0">
                <a:latin typeface="Calibri"/>
                <a:cs typeface="Calibri"/>
              </a:rPr>
              <a:t>Nonetheless,</a:t>
            </a:r>
            <a:r>
              <a:rPr dirty="0" sz="2200" spc="-20" b="0">
                <a:latin typeface="Calibri"/>
                <a:cs typeface="Calibri"/>
              </a:rPr>
              <a:t> </a:t>
            </a:r>
            <a:r>
              <a:rPr dirty="0" sz="2200"/>
              <a:t>lithium</a:t>
            </a:r>
            <a:r>
              <a:rPr dirty="0" sz="2200" spc="-60"/>
              <a:t> </a:t>
            </a:r>
            <a:r>
              <a:rPr dirty="0" sz="2200" spc="-10"/>
              <a:t>supply </a:t>
            </a:r>
            <a:r>
              <a:rPr dirty="0" sz="2200"/>
              <a:t>must</a:t>
            </a:r>
            <a:r>
              <a:rPr dirty="0" sz="2200" spc="-60"/>
              <a:t> </a:t>
            </a:r>
            <a:r>
              <a:rPr dirty="0" sz="2200"/>
              <a:t>increase</a:t>
            </a:r>
            <a:r>
              <a:rPr dirty="0" sz="2200" spc="-30"/>
              <a:t> </a:t>
            </a:r>
            <a:r>
              <a:rPr dirty="0" sz="2200"/>
              <a:t>by</a:t>
            </a:r>
            <a:r>
              <a:rPr dirty="0" sz="2200" spc="-65"/>
              <a:t> </a:t>
            </a:r>
            <a:r>
              <a:rPr dirty="0" sz="2200"/>
              <a:t>2030</a:t>
            </a:r>
            <a:r>
              <a:rPr dirty="0" sz="2200" spc="-60"/>
              <a:t> </a:t>
            </a:r>
            <a:r>
              <a:rPr dirty="0" sz="2200"/>
              <a:t>to</a:t>
            </a:r>
            <a:r>
              <a:rPr dirty="0" sz="2200" spc="-45"/>
              <a:t> </a:t>
            </a:r>
            <a:r>
              <a:rPr dirty="0" sz="2200"/>
              <a:t>keep</a:t>
            </a:r>
            <a:r>
              <a:rPr dirty="0" sz="2200" spc="-55"/>
              <a:t> </a:t>
            </a:r>
            <a:r>
              <a:rPr dirty="0" sz="2200"/>
              <a:t>pace</a:t>
            </a:r>
            <a:r>
              <a:rPr dirty="0" sz="2200" spc="-45"/>
              <a:t> </a:t>
            </a:r>
            <a:r>
              <a:rPr dirty="0" sz="2200"/>
              <a:t>with</a:t>
            </a:r>
            <a:r>
              <a:rPr dirty="0" sz="2200" spc="-40"/>
              <a:t> </a:t>
            </a:r>
            <a:r>
              <a:rPr dirty="0" sz="2200" spc="-10"/>
              <a:t>forecast</a:t>
            </a:r>
            <a:r>
              <a:rPr dirty="0" sz="2200" spc="-25"/>
              <a:t> </a:t>
            </a:r>
            <a:r>
              <a:rPr dirty="0" sz="2200"/>
              <a:t>demand</a:t>
            </a:r>
            <a:r>
              <a:rPr dirty="0" sz="2200" b="0">
                <a:latin typeface="Calibri"/>
                <a:cs typeface="Calibri"/>
              </a:rPr>
              <a:t>.</a:t>
            </a:r>
            <a:r>
              <a:rPr dirty="0" sz="2200" spc="-4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Prices</a:t>
            </a:r>
            <a:r>
              <a:rPr dirty="0" sz="2200" spc="-6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well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above</a:t>
            </a:r>
            <a:r>
              <a:rPr dirty="0" sz="2200" spc="-5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current</a:t>
            </a:r>
            <a:r>
              <a:rPr dirty="0" sz="2200" spc="-6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levels</a:t>
            </a:r>
            <a:r>
              <a:rPr dirty="0" sz="2200" spc="-4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are</a:t>
            </a:r>
            <a:r>
              <a:rPr dirty="0" sz="2200" spc="-65" b="0">
                <a:latin typeface="Calibri"/>
                <a:cs typeface="Calibri"/>
              </a:rPr>
              <a:t> </a:t>
            </a:r>
            <a:r>
              <a:rPr dirty="0" sz="2200" spc="-10" b="0">
                <a:latin typeface="Calibri"/>
                <a:cs typeface="Calibri"/>
              </a:rPr>
              <a:t>required </a:t>
            </a:r>
            <a:r>
              <a:rPr dirty="0" sz="2200" b="0">
                <a:latin typeface="Calibri"/>
                <a:cs typeface="Calibri"/>
              </a:rPr>
              <a:t>by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~2027.</a:t>
            </a:r>
            <a:r>
              <a:rPr dirty="0" sz="2200" spc="39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Current</a:t>
            </a:r>
            <a:r>
              <a:rPr dirty="0" sz="2200" spc="-5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producers</a:t>
            </a:r>
            <a:r>
              <a:rPr dirty="0" sz="2200" spc="-5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are</a:t>
            </a:r>
            <a:r>
              <a:rPr dirty="0" sz="2200" spc="-6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willing</a:t>
            </a:r>
            <a:r>
              <a:rPr dirty="0" sz="2200" spc="-7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to</a:t>
            </a:r>
            <a:r>
              <a:rPr dirty="0" sz="2200" spc="-30" b="0">
                <a:latin typeface="Calibri"/>
                <a:cs typeface="Calibri"/>
              </a:rPr>
              <a:t> </a:t>
            </a:r>
            <a:r>
              <a:rPr dirty="0" sz="2200" spc="-10" b="0">
                <a:latin typeface="Calibri"/>
                <a:cs typeface="Calibri"/>
              </a:rPr>
              <a:t>operate</a:t>
            </a:r>
            <a:r>
              <a:rPr dirty="0" sz="2200" spc="-4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for</a:t>
            </a:r>
            <a:r>
              <a:rPr dirty="0" sz="2200" spc="-45" b="0">
                <a:latin typeface="Calibri"/>
                <a:cs typeface="Calibri"/>
              </a:rPr>
              <a:t> </a:t>
            </a:r>
            <a:r>
              <a:rPr dirty="0" sz="2200" spc="-10" b="0">
                <a:latin typeface="Calibri"/>
                <a:cs typeface="Calibri"/>
              </a:rPr>
              <a:t>12-</a:t>
            </a:r>
            <a:r>
              <a:rPr dirty="0" sz="2200" b="0">
                <a:latin typeface="Calibri"/>
                <a:cs typeface="Calibri"/>
              </a:rPr>
              <a:t>18</a:t>
            </a:r>
            <a:r>
              <a:rPr dirty="0" sz="2200" spc="-5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months</a:t>
            </a:r>
            <a:r>
              <a:rPr dirty="0" sz="2200" spc="-4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at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spc="-10" b="0">
                <a:latin typeface="Calibri"/>
                <a:cs typeface="Calibri"/>
              </a:rPr>
              <a:t>neutral/negative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margins: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spc="-25" b="0">
                <a:latin typeface="Calibri"/>
                <a:cs typeface="Calibri"/>
              </a:rPr>
              <a:t>$8- </a:t>
            </a:r>
            <a:r>
              <a:rPr dirty="0" sz="2200" b="0">
                <a:latin typeface="Calibri"/>
                <a:cs typeface="Calibri"/>
              </a:rPr>
              <a:t>10/kg</a:t>
            </a:r>
            <a:r>
              <a:rPr dirty="0" sz="2200" spc="-6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LCE.</a:t>
            </a:r>
            <a:r>
              <a:rPr dirty="0" sz="2200" spc="38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Chinese</a:t>
            </a:r>
            <a:r>
              <a:rPr dirty="0" sz="2200" spc="-4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also</a:t>
            </a:r>
            <a:r>
              <a:rPr dirty="0" sz="2200" spc="-7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stockpile</a:t>
            </a:r>
            <a:r>
              <a:rPr dirty="0" sz="2200" spc="-4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output</a:t>
            </a:r>
            <a:r>
              <a:rPr dirty="0" sz="2200" spc="-6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to</a:t>
            </a:r>
            <a:r>
              <a:rPr dirty="0" sz="2200" spc="-4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keep</a:t>
            </a:r>
            <a:r>
              <a:rPr dirty="0" sz="2200" spc="-4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mines/plants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spc="-10" b="0">
                <a:latin typeface="Calibri"/>
                <a:cs typeface="Calibri"/>
              </a:rPr>
              <a:t>open.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739" y="1774706"/>
            <a:ext cx="1189418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473450" algn="l"/>
              </a:tabLst>
            </a:pPr>
            <a:r>
              <a:rPr dirty="0" sz="2200" b="1">
                <a:latin typeface="Calibri"/>
                <a:cs typeface="Calibri"/>
              </a:rPr>
              <a:t>Lithium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Valley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suppliers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could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come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online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commercially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(2028-</a:t>
            </a:r>
            <a:r>
              <a:rPr dirty="0" sz="2200" b="1">
                <a:latin typeface="Calibri"/>
                <a:cs typeface="Calibri"/>
              </a:rPr>
              <a:t>2029)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at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just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the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right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time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to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catch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25" b="1">
                <a:latin typeface="Calibri"/>
                <a:cs typeface="Calibri"/>
              </a:rPr>
              <a:t>the </a:t>
            </a:r>
            <a:r>
              <a:rPr dirty="0" sz="2200" spc="-10" b="1">
                <a:latin typeface="Calibri"/>
                <a:cs typeface="Calibri"/>
              </a:rPr>
              <a:t>anticipated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swell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demand.</a:t>
            </a:r>
            <a:r>
              <a:rPr dirty="0" sz="2200" b="1">
                <a:latin typeface="Calibri"/>
                <a:cs typeface="Calibri"/>
              </a:rPr>
              <a:t>	But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so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could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new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Li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suppliers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AR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and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spc="-25" b="1">
                <a:latin typeface="Calibri"/>
                <a:cs typeface="Calibri"/>
              </a:rPr>
              <a:t>NV!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878" y="2832430"/>
            <a:ext cx="8466220" cy="38385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3488" y="188903"/>
            <a:ext cx="111315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spite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price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decline,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usage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grew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30%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year,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equivalent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size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entire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market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2018.</a:t>
            </a:r>
            <a:endParaRPr sz="1800">
              <a:latin typeface="Calibri"/>
              <a:cs typeface="Calibri"/>
            </a:endParaRPr>
          </a:p>
          <a:p>
            <a:pPr marL="12700" marR="42227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Although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EV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market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slowed,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still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expanding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steadily.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Sales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EVs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rose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25%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year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were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29%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first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quarter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year.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BESS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expected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grow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(13%/yr)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accommodate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expanding </a:t>
            </a:r>
            <a:r>
              <a:rPr dirty="0" sz="1800">
                <a:latin typeface="Calibri"/>
                <a:cs typeface="Calibri"/>
              </a:rPr>
              <a:t>electrical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grid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demands.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Consequently,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there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forecast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shortage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by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2040.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8156" y="1795914"/>
            <a:ext cx="3676833" cy="3746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2593" y="1447664"/>
            <a:ext cx="3657777" cy="466113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541400" y="6226400"/>
            <a:ext cx="7016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IEA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2025: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90" b="1">
                <a:latin typeface="Calibri"/>
                <a:cs typeface="Calibri"/>
              </a:rPr>
              <a:t>Global</a:t>
            </a:r>
            <a:r>
              <a:rPr dirty="0" sz="1800" spc="80" b="1">
                <a:latin typeface="Calibri"/>
                <a:cs typeface="Calibri"/>
              </a:rPr>
              <a:t> </a:t>
            </a:r>
            <a:r>
              <a:rPr dirty="0" sz="1800" spc="60" b="1">
                <a:latin typeface="Calibri"/>
                <a:cs typeface="Calibri"/>
              </a:rPr>
              <a:t>lithium</a:t>
            </a:r>
            <a:r>
              <a:rPr dirty="0" sz="1800" spc="95" b="1">
                <a:latin typeface="Calibri"/>
                <a:cs typeface="Calibri"/>
              </a:rPr>
              <a:t> </a:t>
            </a:r>
            <a:r>
              <a:rPr dirty="0" sz="1800" spc="90" b="1">
                <a:latin typeface="Calibri"/>
                <a:cs typeface="Calibri"/>
              </a:rPr>
              <a:t>demand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8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grow</a:t>
            </a:r>
            <a:r>
              <a:rPr dirty="0" sz="1800" spc="8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&gt;500,000</a:t>
            </a:r>
            <a:r>
              <a:rPr dirty="0" sz="1800" spc="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tons/yr</a:t>
            </a:r>
            <a:r>
              <a:rPr dirty="0" sz="1800" spc="80" b="1">
                <a:latin typeface="Calibri"/>
                <a:cs typeface="Calibri"/>
              </a:rPr>
              <a:t> </a:t>
            </a:r>
            <a:r>
              <a:rPr dirty="0" sz="1800" spc="50" b="1">
                <a:latin typeface="Calibri"/>
                <a:cs typeface="Calibri"/>
              </a:rPr>
              <a:t>by </a:t>
            </a:r>
            <a:r>
              <a:rPr dirty="0" sz="1800" spc="-20" b="1">
                <a:latin typeface="Calibri"/>
                <a:cs typeface="Calibri"/>
              </a:rPr>
              <a:t>2040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698" y="457046"/>
            <a:ext cx="6826600" cy="59756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552" y="163356"/>
            <a:ext cx="6672877" cy="453096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4904" y="4217510"/>
            <a:ext cx="11222355" cy="163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0595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(Reuters</a:t>
            </a:r>
            <a:r>
              <a:rPr dirty="0" sz="1800" spc="2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2025)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But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changes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IRA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could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cause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domestic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problems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these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planned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projects.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They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structured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around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3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expectation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long-</a:t>
            </a:r>
            <a:r>
              <a:rPr dirty="0" sz="1800">
                <a:latin typeface="Calibri"/>
                <a:cs typeface="Calibri"/>
              </a:rPr>
              <a:t>term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market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certainty.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Stripping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away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certainty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would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only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freeze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investment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but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undermine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innovation.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9929" y="571484"/>
            <a:ext cx="10287635" cy="506730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6350">
              <a:lnSpc>
                <a:spcPts val="2590"/>
              </a:lnSpc>
              <a:spcBef>
                <a:spcPts val="425"/>
              </a:spcBef>
              <a:tabLst>
                <a:tab pos="2098675" algn="l"/>
                <a:tab pos="3669665" algn="l"/>
                <a:tab pos="8481060" algn="l"/>
                <a:tab pos="9623425" algn="l"/>
              </a:tabLst>
            </a:pPr>
            <a:r>
              <a:rPr dirty="0" sz="2400" spc="-20">
                <a:latin typeface="Calibri"/>
                <a:cs typeface="Calibri"/>
              </a:rPr>
              <a:t>Domestically,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depends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what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Senate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federal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budget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bill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 </a:t>
            </a:r>
            <a:r>
              <a:rPr dirty="0" sz="2400" spc="-10">
                <a:latin typeface="Calibri"/>
                <a:cs typeface="Calibri"/>
              </a:rPr>
              <a:t>regard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tax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incentives,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well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loan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guarantees.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45X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tax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credit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IRA: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10%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critical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mineral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production,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up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running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2029.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Also </a:t>
            </a: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48E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tax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credit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new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geothermal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power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development;</a:t>
            </a:r>
            <a:r>
              <a:rPr dirty="0" sz="2400">
                <a:latin typeface="Calibri"/>
                <a:cs typeface="Calibri"/>
              </a:rPr>
              <a:t>	essential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for </a:t>
            </a:r>
            <a:r>
              <a:rPr dirty="0" sz="2400">
                <a:latin typeface="Calibri"/>
                <a:cs typeface="Calibri"/>
              </a:rPr>
              <a:t>having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new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geothermal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DLE.</a:t>
            </a:r>
            <a:r>
              <a:rPr dirty="0" sz="2400">
                <a:latin typeface="Calibri"/>
                <a:cs typeface="Calibri"/>
              </a:rPr>
              <a:t>	Also,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tariffs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affect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aluminum,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DLE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adsorbent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are </a:t>
            </a:r>
            <a:r>
              <a:rPr dirty="0" sz="2400" spc="-10" b="1">
                <a:latin typeface="Calibri"/>
                <a:cs typeface="Calibri"/>
              </a:rPr>
              <a:t>alumina-based</a:t>
            </a:r>
            <a:r>
              <a:rPr dirty="0" sz="2400" spc="-10">
                <a:latin typeface="Calibri"/>
                <a:cs typeface="Calibri"/>
              </a:rPr>
              <a:t>.</a:t>
            </a:r>
            <a:r>
              <a:rPr dirty="0" sz="2400">
                <a:latin typeface="Calibri"/>
                <a:cs typeface="Calibri"/>
              </a:rPr>
              <a:t>	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budget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chaos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uncertainty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already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impacts:</a:t>
            </a:r>
            <a:endParaRPr sz="24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2400"/>
              </a:spcBef>
            </a:pPr>
            <a:r>
              <a:rPr dirty="0" sz="2400" b="1">
                <a:latin typeface="Calibri"/>
                <a:cs typeface="Calibri"/>
              </a:rPr>
              <a:t>Electric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vehicle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battery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company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halts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construction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SC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manufacturing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plant:</a:t>
            </a:r>
            <a:endParaRPr sz="2400">
              <a:latin typeface="Calibri"/>
              <a:cs typeface="Calibri"/>
            </a:endParaRPr>
          </a:p>
          <a:p>
            <a:pPr marL="19685" marR="417195">
              <a:lnSpc>
                <a:spcPts val="2590"/>
              </a:lnSpc>
              <a:spcBef>
                <a:spcPts val="1050"/>
              </a:spcBef>
            </a:pPr>
            <a:r>
              <a:rPr dirty="0" u="sng" sz="24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https://scdailygazette.com/2025/06/05/electric-vehicle-</a:t>
            </a:r>
            <a:r>
              <a:rPr dirty="0" u="sng" sz="24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battery-company-</a:t>
            </a:r>
            <a:r>
              <a:rPr dirty="0" u="sng" sz="2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halts-</a:t>
            </a:r>
            <a:r>
              <a:rPr dirty="0" u="none" sz="2400" spc="-1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dirty="0" u="sng" sz="2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construction-</a:t>
            </a:r>
            <a:r>
              <a:rPr dirty="0" u="sng" sz="24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of-</a:t>
            </a:r>
            <a:r>
              <a:rPr dirty="0" u="sng" sz="2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sc-manufacturing-plant/</a:t>
            </a:r>
            <a:endParaRPr sz="2400">
              <a:latin typeface="Calibri"/>
              <a:cs typeface="Calibri"/>
            </a:endParaRPr>
          </a:p>
          <a:p>
            <a:pPr marL="19685" marR="560705">
              <a:lnSpc>
                <a:spcPts val="2590"/>
              </a:lnSpc>
              <a:spcBef>
                <a:spcPts val="1000"/>
              </a:spcBef>
            </a:pP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Future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IRA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Clean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Energy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Production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Investment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60" b="1">
                <a:latin typeface="Calibri"/>
                <a:cs typeface="Calibri"/>
              </a:rPr>
              <a:t>Tax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Credits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Under </a:t>
            </a:r>
            <a:r>
              <a:rPr dirty="0" sz="2400" b="1">
                <a:latin typeface="Calibri"/>
                <a:cs typeface="Calibri"/>
              </a:rPr>
              <a:t>Draft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GOP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60" b="1">
                <a:latin typeface="Calibri"/>
                <a:cs typeface="Calibri"/>
              </a:rPr>
              <a:t>Tax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Legislation:</a:t>
            </a:r>
            <a:endParaRPr sz="2400">
              <a:latin typeface="Calibri"/>
              <a:cs typeface="Calibri"/>
            </a:endParaRPr>
          </a:p>
          <a:p>
            <a:pPr marL="19685" marR="5080">
              <a:lnSpc>
                <a:spcPts val="2590"/>
              </a:lnSpc>
              <a:spcBef>
                <a:spcPts val="1000"/>
              </a:spcBef>
            </a:pPr>
            <a:r>
              <a:rPr dirty="0" u="sng" sz="24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https://www.huschblackwell.com/newsandinsights/the-</a:t>
            </a:r>
            <a:r>
              <a:rPr dirty="0" u="sng" sz="24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future-of-</a:t>
            </a:r>
            <a:r>
              <a:rPr dirty="0" u="sng" sz="2400" spc="-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ira-</a:t>
            </a:r>
            <a:r>
              <a:rPr dirty="0" u="sng" sz="2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clean-energy-</a:t>
            </a:r>
            <a:r>
              <a:rPr dirty="0" u="none" sz="2400" spc="-1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dirty="0" u="sng" sz="24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production-and-</a:t>
            </a:r>
            <a:r>
              <a:rPr dirty="0" u="sng" sz="24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investment-tax-</a:t>
            </a:r>
            <a:r>
              <a:rPr dirty="0" u="sng" sz="24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credits-under-</a:t>
            </a:r>
            <a:r>
              <a:rPr dirty="0" u="sng" sz="2400" spc="-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draft-</a:t>
            </a:r>
            <a:r>
              <a:rPr dirty="0" u="sng" sz="24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gop-</a:t>
            </a:r>
            <a:r>
              <a:rPr dirty="0" u="sng" sz="24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tax-</a:t>
            </a:r>
            <a:r>
              <a:rPr dirty="0" u="sng" sz="2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legislation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4714" y="526998"/>
            <a:ext cx="581025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Let’s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return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basic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fact: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other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metal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light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enough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or </a:t>
            </a:r>
            <a:r>
              <a:rPr dirty="0" sz="1800" spc="-10" b="1">
                <a:latin typeface="Calibri"/>
                <a:cs typeface="Calibri"/>
              </a:rPr>
              <a:t>energy-</a:t>
            </a:r>
            <a:r>
              <a:rPr dirty="0" sz="1800" b="1">
                <a:latin typeface="Calibri"/>
                <a:cs typeface="Calibri"/>
              </a:rPr>
              <a:t>dense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enough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replace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fundamental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role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in </a:t>
            </a:r>
            <a:r>
              <a:rPr dirty="0" sz="1800" spc="-10" b="1">
                <a:latin typeface="Calibri"/>
                <a:cs typeface="Calibri"/>
              </a:rPr>
              <a:t>batteries,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especially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mobile</a:t>
            </a:r>
            <a:r>
              <a:rPr dirty="0" sz="1800" spc="-10" b="1">
                <a:latin typeface="Calibri"/>
                <a:cs typeface="Calibri"/>
              </a:rPr>
              <a:t> applications.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97179" y="0"/>
            <a:ext cx="11894820" cy="6858000"/>
            <a:chOff x="297179" y="0"/>
            <a:chExt cx="1189482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7162" y="0"/>
              <a:ext cx="5174835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79" y="1551241"/>
              <a:ext cx="6697700" cy="23388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A McKibben</dc:creator>
  <dcterms:created xsi:type="dcterms:W3CDTF">2025-06-10T23:23:27Z</dcterms:created>
  <dcterms:modified xsi:type="dcterms:W3CDTF">2025-06-10T23:23:27Z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2025-06-06T00:00:00Z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2025-06-10T00:00:00Z</vt:filetime>
  </property>
  <property fmtid="{D5CDD505-2E9C-101B-9397-08002B2CF9AE}" pid="5" name="Producer">
    <vt:lpwstr>Adobe PDF Library 25.1.250</vt:lpwstr>
  </property>
</Properties>
</file>