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6297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6297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6297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5623"/>
            <a:ext cx="1950881" cy="3901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772" y="455891"/>
            <a:ext cx="10707026" cy="81584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2635" y="2738170"/>
            <a:ext cx="1612265" cy="1625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3115" y="2738170"/>
            <a:ext cx="1612265" cy="16256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2956" y="4693370"/>
            <a:ext cx="1612265" cy="16256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22349" y="4693370"/>
            <a:ext cx="1612264" cy="16256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61869" y="4693370"/>
            <a:ext cx="1612265" cy="16256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3722" y="2738170"/>
            <a:ext cx="1612264" cy="16256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9231" y="2971038"/>
            <a:ext cx="1612353" cy="11502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6297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906" y="73068"/>
            <a:ext cx="11192626" cy="1080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6297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6952" y="1810825"/>
            <a:ext cx="5230495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56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5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17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65.png"/><Relationship Id="rId4" Type="http://schemas.openxmlformats.org/officeDocument/2006/relationships/image" Target="../media/image15.png"/><Relationship Id="rId5" Type="http://schemas.openxmlformats.org/officeDocument/2006/relationships/hyperlink" Target="mailto:Jdieguez@Kosmont.com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Relationship Id="rId27" Type="http://schemas.openxmlformats.org/officeDocument/2006/relationships/image" Target="../media/image47.png"/><Relationship Id="rId28" Type="http://schemas.openxmlformats.org/officeDocument/2006/relationships/image" Target="../media/image48.png"/><Relationship Id="rId29" Type="http://schemas.openxmlformats.org/officeDocument/2006/relationships/image" Target="../media/image49.png"/><Relationship Id="rId30" Type="http://schemas.openxmlformats.org/officeDocument/2006/relationships/image" Target="../media/image50.png"/><Relationship Id="rId31" Type="http://schemas.openxmlformats.org/officeDocument/2006/relationships/image" Target="../media/image51.png"/><Relationship Id="rId32" Type="http://schemas.openxmlformats.org/officeDocument/2006/relationships/image" Target="../media/image5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2192000" cy="1408430"/>
            </a:xfrm>
            <a:custGeom>
              <a:avLst/>
              <a:gdLst/>
              <a:ahLst/>
              <a:cxnLst/>
              <a:rect l="l" t="t" r="r" b="b"/>
              <a:pathLst>
                <a:path w="12192000" h="1408430">
                  <a:moveTo>
                    <a:pt x="12192000" y="0"/>
                  </a:moveTo>
                  <a:lnTo>
                    <a:pt x="0" y="0"/>
                  </a:lnTo>
                  <a:lnTo>
                    <a:pt x="0" y="1408315"/>
                  </a:lnTo>
                  <a:lnTo>
                    <a:pt x="12192000" y="14083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C3C3C">
                <a:alpha val="69804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" y="79247"/>
              <a:ext cx="11641835" cy="62788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54" y="88518"/>
              <a:ext cx="11585219" cy="56992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5" y="701040"/>
              <a:ext cx="10799063" cy="63093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97" y="710305"/>
              <a:ext cx="10742320" cy="57350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26567" y="5365406"/>
              <a:ext cx="11865610" cy="1492885"/>
            </a:xfrm>
            <a:custGeom>
              <a:avLst/>
              <a:gdLst/>
              <a:ahLst/>
              <a:cxnLst/>
              <a:rect l="l" t="t" r="r" b="b"/>
              <a:pathLst>
                <a:path w="11865610" h="1492884">
                  <a:moveTo>
                    <a:pt x="0" y="1492592"/>
                  </a:moveTo>
                  <a:lnTo>
                    <a:pt x="11865432" y="1492592"/>
                  </a:lnTo>
                  <a:lnTo>
                    <a:pt x="11865432" y="0"/>
                  </a:lnTo>
                  <a:lnTo>
                    <a:pt x="0" y="0"/>
                  </a:lnTo>
                  <a:lnTo>
                    <a:pt x="0" y="1492592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5374589"/>
              <a:ext cx="327025" cy="1483995"/>
            </a:xfrm>
            <a:custGeom>
              <a:avLst/>
              <a:gdLst/>
              <a:ahLst/>
              <a:cxnLst/>
              <a:rect l="l" t="t" r="r" b="b"/>
              <a:pathLst>
                <a:path w="327025" h="1483995">
                  <a:moveTo>
                    <a:pt x="326567" y="0"/>
                  </a:moveTo>
                  <a:lnTo>
                    <a:pt x="0" y="0"/>
                  </a:lnTo>
                  <a:lnTo>
                    <a:pt x="0" y="1483410"/>
                  </a:lnTo>
                  <a:lnTo>
                    <a:pt x="326567" y="1483410"/>
                  </a:lnTo>
                  <a:lnTo>
                    <a:pt x="32656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09907" y="5478205"/>
            <a:ext cx="5473065" cy="7581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dirty="0" sz="1600" spc="-120" b="1">
                <a:solidFill>
                  <a:srgbClr val="001F5F"/>
                </a:solidFill>
                <a:latin typeface="Arial"/>
                <a:cs typeface="Arial"/>
              </a:rPr>
              <a:t>Joe</a:t>
            </a:r>
            <a:r>
              <a:rPr dirty="0" sz="16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Dieguez,</a:t>
            </a:r>
            <a:r>
              <a:rPr dirty="0" sz="1600" spc="-1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Senior</a:t>
            </a:r>
            <a:r>
              <a:rPr dirty="0" sz="16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Vice</a:t>
            </a:r>
            <a:r>
              <a:rPr dirty="0" sz="16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President,</a:t>
            </a:r>
            <a:r>
              <a:rPr dirty="0" sz="16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Kosmont</a:t>
            </a:r>
            <a:r>
              <a:rPr dirty="0" sz="16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Companies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IVEDC</a:t>
            </a:r>
            <a:r>
              <a:rPr dirty="0" sz="16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Annual</a:t>
            </a:r>
            <a:r>
              <a:rPr dirty="0" sz="16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001F5F"/>
                </a:solidFill>
                <a:latin typeface="Arial"/>
                <a:cs typeface="Arial"/>
              </a:rPr>
              <a:t>Economic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 Energy</a:t>
            </a:r>
            <a:r>
              <a:rPr dirty="0" sz="16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Summit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0" b="1">
                <a:solidFill>
                  <a:srgbClr val="001F5F"/>
                </a:solidFill>
                <a:latin typeface="Arial"/>
                <a:cs typeface="Arial"/>
              </a:rPr>
              <a:t>June</a:t>
            </a:r>
            <a:r>
              <a:rPr dirty="0" sz="16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12, </a:t>
            </a:r>
            <a:r>
              <a:rPr dirty="0" sz="1600" spc="-20" b="1">
                <a:solidFill>
                  <a:srgbClr val="001F5F"/>
                </a:solidFill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16945" y="5668417"/>
            <a:ext cx="1070635" cy="886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673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5"/>
              <a:t>EIFD</a:t>
            </a:r>
            <a:r>
              <a:rPr dirty="0"/>
              <a:t> </a:t>
            </a:r>
            <a:r>
              <a:rPr dirty="0" spc="90"/>
              <a:t>FUNDAMENTALS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33914" y="1128026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576" y="0"/>
                </a:lnTo>
              </a:path>
            </a:pathLst>
          </a:custGeom>
          <a:ln w="54864">
            <a:solidFill>
              <a:srgbClr val="0568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33920" y="6143625"/>
            <a:ext cx="11749405" cy="0"/>
          </a:xfrm>
          <a:custGeom>
            <a:avLst/>
            <a:gdLst/>
            <a:ahLst/>
            <a:cxnLst/>
            <a:rect l="l" t="t" r="r" b="b"/>
            <a:pathLst>
              <a:path w="11749405" h="0">
                <a:moveTo>
                  <a:pt x="11748973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16297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21" y="6218288"/>
            <a:ext cx="681342" cy="55577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134638" y="6348793"/>
            <a:ext cx="285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264646" y="6357076"/>
            <a:ext cx="1162685" cy="2997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60"/>
              </a:lnSpc>
              <a:spcBef>
                <a:spcPts val="325"/>
              </a:spcBef>
            </a:pP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PROPRIETARY</a:t>
            </a:r>
            <a:r>
              <a:rPr dirty="0" sz="10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25" b="1">
                <a:solidFill>
                  <a:srgbClr val="C00000"/>
                </a:solidFill>
                <a:latin typeface="Arial"/>
                <a:cs typeface="Arial"/>
              </a:rPr>
              <a:t>DO </a:t>
            </a:r>
            <a:r>
              <a:rPr dirty="0" sz="1000" spc="70" b="1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dirty="0" sz="1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DUPLICATE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33908" y="1428953"/>
          <a:ext cx="6700520" cy="4323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4320"/>
              </a:tblGrid>
              <a:tr h="1064895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District</a:t>
                      </a:r>
                      <a:r>
                        <a:rPr dirty="0" sz="1800" spc="229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Formation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900" spc="-160" i="1"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1900" spc="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70" i="1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9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55" i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65" i="1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9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15" i="1">
                          <a:latin typeface="Arial"/>
                          <a:cs typeface="Arial"/>
                        </a:rPr>
                        <a:t>bond</a:t>
                      </a:r>
                      <a:r>
                        <a:rPr dirty="0" sz="19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20" i="1">
                          <a:latin typeface="Arial"/>
                          <a:cs typeface="Arial"/>
                        </a:rPr>
                        <a:t>issuance;</a:t>
                      </a:r>
                      <a:r>
                        <a:rPr dirty="0" sz="19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25" i="1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9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15" i="1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9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85" i="1">
                          <a:latin typeface="Arial"/>
                          <a:cs typeface="Arial"/>
                        </a:rPr>
                        <a:t>formed</a:t>
                      </a:r>
                      <a:r>
                        <a:rPr dirty="0" sz="19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1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60" i="1">
                          <a:latin typeface="Arial"/>
                          <a:cs typeface="Arial"/>
                        </a:rPr>
                        <a:t>12-18</a:t>
                      </a:r>
                      <a:r>
                        <a:rPr dirty="0" sz="1900" spc="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 i="1">
                          <a:latin typeface="Arial"/>
                          <a:cs typeface="Arial"/>
                        </a:rPr>
                        <a:t>months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087120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Governance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59385" marR="1223010">
                        <a:lnSpc>
                          <a:spcPts val="2160"/>
                        </a:lnSpc>
                        <a:spcBef>
                          <a:spcPts val="675"/>
                        </a:spcBef>
                      </a:pPr>
                      <a:r>
                        <a:rPr dirty="0" sz="1900" spc="-190" i="1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9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25" i="1">
                          <a:latin typeface="Arial"/>
                          <a:cs typeface="Arial"/>
                        </a:rPr>
                        <a:t>Financing</a:t>
                      </a:r>
                      <a:r>
                        <a:rPr dirty="0" sz="1900" spc="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35" i="1">
                          <a:latin typeface="Arial"/>
                          <a:cs typeface="Arial"/>
                        </a:rPr>
                        <a:t>Authority</a:t>
                      </a:r>
                      <a:r>
                        <a:rPr dirty="0" sz="19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75" i="1">
                          <a:latin typeface="Arial"/>
                          <a:cs typeface="Arial"/>
                        </a:rPr>
                        <a:t>(PFA),</a:t>
                      </a:r>
                      <a:r>
                        <a:rPr dirty="0" sz="19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95" i="1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9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0" i="1">
                          <a:latin typeface="Arial"/>
                          <a:cs typeface="Arial"/>
                        </a:rPr>
                        <a:t>prepares</a:t>
                      </a:r>
                      <a:r>
                        <a:rPr dirty="0" sz="1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4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25" i="1">
                          <a:latin typeface="Arial"/>
                          <a:cs typeface="Arial"/>
                        </a:rPr>
                        <a:t>adopts </a:t>
                      </a:r>
                      <a:r>
                        <a:rPr dirty="0" sz="1900" spc="-140" i="1">
                          <a:latin typeface="Arial"/>
                          <a:cs typeface="Arial"/>
                        </a:rPr>
                        <a:t>Infrastructure</a:t>
                      </a:r>
                      <a:r>
                        <a:rPr dirty="0" sz="1900" spc="-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25" i="1">
                          <a:latin typeface="Arial"/>
                          <a:cs typeface="Arial"/>
                        </a:rPr>
                        <a:t>Financing</a:t>
                      </a:r>
                      <a:r>
                        <a:rPr dirty="0" sz="1900" spc="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25" i="1"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9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 i="1">
                          <a:latin typeface="Arial"/>
                          <a:cs typeface="Arial"/>
                        </a:rPr>
                        <a:t>(IFP)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T w="381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096645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Approvals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59385" marR="189230">
                        <a:lnSpc>
                          <a:spcPts val="2160"/>
                        </a:lnSpc>
                        <a:spcBef>
                          <a:spcPts val="675"/>
                        </a:spcBef>
                      </a:pPr>
                      <a:r>
                        <a:rPr dirty="0" sz="1900" spc="-165" i="1">
                          <a:latin typeface="Arial"/>
                          <a:cs typeface="Arial"/>
                        </a:rPr>
                        <a:t>Mandatory</a:t>
                      </a:r>
                      <a:r>
                        <a:rPr dirty="0" sz="19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50" i="1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900" spc="-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0" i="1">
                          <a:latin typeface="Arial"/>
                          <a:cs typeface="Arial"/>
                        </a:rPr>
                        <a:t>hearings</a:t>
                      </a:r>
                      <a:r>
                        <a:rPr dirty="0" sz="19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95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900" spc="-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35" i="1">
                          <a:latin typeface="Arial"/>
                          <a:cs typeface="Arial"/>
                        </a:rPr>
                        <a:t>EIFD</a:t>
                      </a:r>
                      <a:r>
                        <a:rPr dirty="0" sz="19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50" i="1">
                          <a:latin typeface="Arial"/>
                          <a:cs typeface="Arial"/>
                        </a:rPr>
                        <a:t>formation</a:t>
                      </a:r>
                      <a:r>
                        <a:rPr dirty="0" sz="19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14" i="1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45" i="1">
                          <a:latin typeface="Arial"/>
                          <a:cs typeface="Arial"/>
                        </a:rPr>
                        <a:t>protest</a:t>
                      </a:r>
                      <a:r>
                        <a:rPr dirty="0" sz="1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10" i="1">
                          <a:latin typeface="Arial"/>
                          <a:cs typeface="Arial"/>
                        </a:rPr>
                        <a:t>opportunity; </a:t>
                      </a:r>
                      <a:r>
                        <a:rPr dirty="0" sz="1900" spc="-145" i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900" spc="-1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55" i="1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9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 i="1">
                          <a:latin typeface="Arial"/>
                          <a:cs typeface="Arial"/>
                        </a:rPr>
                        <a:t>vote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074420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800" spc="-40" b="1">
                          <a:latin typeface="Arial"/>
                          <a:cs typeface="Arial"/>
                        </a:rPr>
                        <a:t>Eligible</a:t>
                      </a:r>
                      <a:r>
                        <a:rPr dirty="0" sz="18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Projects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59385" marR="490855">
                        <a:lnSpc>
                          <a:spcPts val="2160"/>
                        </a:lnSpc>
                        <a:spcBef>
                          <a:spcPts val="670"/>
                        </a:spcBef>
                      </a:pPr>
                      <a:r>
                        <a:rPr dirty="0" sz="1900" spc="-240" i="1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900" spc="-1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45" i="1">
                          <a:latin typeface="Arial"/>
                          <a:cs typeface="Arial"/>
                        </a:rPr>
                        <a:t>property</a:t>
                      </a:r>
                      <a:r>
                        <a:rPr dirty="0" sz="1900" spc="-1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14" i="1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85" i="1">
                          <a:latin typeface="Arial"/>
                          <a:cs typeface="Arial"/>
                        </a:rPr>
                        <a:t>useful</a:t>
                      </a:r>
                      <a:r>
                        <a:rPr dirty="0" sz="19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90" i="1">
                          <a:latin typeface="Arial"/>
                          <a:cs typeface="Arial"/>
                        </a:rPr>
                        <a:t>life</a:t>
                      </a:r>
                      <a:r>
                        <a:rPr dirty="0" sz="19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7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900" spc="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60" i="1"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900" spc="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1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900" spc="-1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0" i="1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9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29" i="1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9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4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9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7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900" spc="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45" i="1">
                          <a:latin typeface="Arial"/>
                          <a:cs typeface="Arial"/>
                        </a:rPr>
                        <a:t>community- </a:t>
                      </a:r>
                      <a:r>
                        <a:rPr dirty="0" sz="1900" spc="-195" i="1">
                          <a:latin typeface="Arial"/>
                          <a:cs typeface="Arial"/>
                        </a:rPr>
                        <a:t>wide</a:t>
                      </a:r>
                      <a:r>
                        <a:rPr dirty="0" sz="19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0" i="1">
                          <a:latin typeface="Arial"/>
                          <a:cs typeface="Arial"/>
                        </a:rPr>
                        <a:t>significance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3958" y="0"/>
            <a:ext cx="5108041" cy="6857999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35003" y="6348793"/>
            <a:ext cx="285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3920" y="6143625"/>
            <a:ext cx="11749405" cy="0"/>
          </a:xfrm>
          <a:custGeom>
            <a:avLst/>
            <a:gdLst/>
            <a:ahLst/>
            <a:cxnLst/>
            <a:rect l="l" t="t" r="r" b="b"/>
            <a:pathLst>
              <a:path w="11749405" h="0">
                <a:moveTo>
                  <a:pt x="11748973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16297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21" y="6218288"/>
            <a:ext cx="681342" cy="555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4022" y="73068"/>
            <a:ext cx="8314690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pc="70"/>
              <a:t>CLIMATE</a:t>
            </a:r>
            <a:r>
              <a:rPr dirty="0" spc="60"/>
              <a:t> </a:t>
            </a:r>
            <a:r>
              <a:rPr dirty="0"/>
              <a:t>RESILIENCE</a:t>
            </a:r>
            <a:r>
              <a:rPr dirty="0" spc="50"/>
              <a:t> </a:t>
            </a:r>
            <a:r>
              <a:rPr dirty="0" spc="90"/>
              <a:t>DISTRICTS</a:t>
            </a:r>
            <a:r>
              <a:rPr dirty="0" spc="25"/>
              <a:t> </a:t>
            </a:r>
            <a:r>
              <a:rPr dirty="0" spc="50"/>
              <a:t>(CRD): </a:t>
            </a:r>
            <a:r>
              <a:rPr dirty="0" spc="315"/>
              <a:t>NEW</a:t>
            </a:r>
            <a:r>
              <a:rPr dirty="0" spc="-480"/>
              <a:t> </a:t>
            </a:r>
            <a:r>
              <a:rPr dirty="0" spc="165"/>
              <a:t>TIF</a:t>
            </a:r>
            <a:r>
              <a:rPr dirty="0" spc="5"/>
              <a:t> </a:t>
            </a:r>
            <a:r>
              <a:rPr dirty="0" spc="270"/>
              <a:t>IN</a:t>
            </a:r>
            <a:r>
              <a:rPr dirty="0" spc="-495"/>
              <a:t> </a:t>
            </a:r>
            <a:r>
              <a:rPr dirty="0" spc="310"/>
              <a:t>TOWN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233914" y="1128026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576" y="0"/>
                </a:lnTo>
              </a:path>
            </a:pathLst>
          </a:custGeom>
          <a:ln w="54864">
            <a:solidFill>
              <a:srgbClr val="0568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264646" y="6357076"/>
            <a:ext cx="1162685" cy="2997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60"/>
              </a:lnSpc>
              <a:spcBef>
                <a:spcPts val="325"/>
              </a:spcBef>
            </a:pP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PROPRIETARY</a:t>
            </a:r>
            <a:r>
              <a:rPr dirty="0" sz="10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25" b="1">
                <a:solidFill>
                  <a:srgbClr val="C00000"/>
                </a:solidFill>
                <a:latin typeface="Arial"/>
                <a:cs typeface="Arial"/>
              </a:rPr>
              <a:t>DO </a:t>
            </a:r>
            <a:r>
              <a:rPr dirty="0" sz="1000" spc="70" b="1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dirty="0" sz="1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DUPLICATE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90500" y="1537459"/>
          <a:ext cx="11887200" cy="4138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9900"/>
                <a:gridCol w="10058400"/>
              </a:tblGrid>
              <a:tr h="2069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0805" marR="453390">
                        <a:lnSpc>
                          <a:spcPct val="100000"/>
                        </a:lnSpc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Eligible 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95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B9B7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800" spc="-100">
                          <a:latin typeface="Arial"/>
                          <a:cs typeface="Arial"/>
                        </a:rPr>
                        <a:t>Including,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limited to: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8784" marR="960755" indent="-238125">
                        <a:lnSpc>
                          <a:spcPts val="1939"/>
                        </a:lnSpc>
                        <a:spcBef>
                          <a:spcPts val="630"/>
                        </a:spcBef>
                      </a:pPr>
                      <a:r>
                        <a:rPr dirty="0" u="sng" sz="1800" spc="-2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Sea</a:t>
                      </a:r>
                      <a:r>
                        <a:rPr dirty="0" u="sng" sz="18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800" spc="-1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Level</a:t>
                      </a:r>
                      <a:r>
                        <a:rPr dirty="0" u="sng"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800" spc="-1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Rise</a:t>
                      </a:r>
                      <a:r>
                        <a:rPr dirty="0" u="sng" sz="1800" spc="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800" spc="-7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800" spc="-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Flooding</a:t>
                      </a:r>
                      <a:r>
                        <a:rPr dirty="0" u="sng" sz="18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4">
                          <a:latin typeface="Arial"/>
                          <a:cs typeface="Arial"/>
                        </a:rPr>
                        <a:t>sea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rise,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4">
                          <a:latin typeface="Arial"/>
                          <a:cs typeface="Arial"/>
                        </a:rPr>
                        <a:t>sea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walls,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wetlands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restoration,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erosion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control, 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levies,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structure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0">
                          <a:latin typeface="Arial"/>
                          <a:cs typeface="Arial"/>
                        </a:rPr>
                        <a:t>elevation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relocation,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flood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easements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00660" marR="1517015">
                        <a:lnSpc>
                          <a:spcPts val="2540"/>
                        </a:lnSpc>
                        <a:spcBef>
                          <a:spcPts val="130"/>
                        </a:spcBef>
                      </a:pPr>
                      <a:r>
                        <a:rPr dirty="0" u="sng" sz="18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Extreme</a:t>
                      </a:r>
                      <a:r>
                        <a:rPr dirty="0" u="sng" sz="18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Weather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facilities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improvements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extreme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heat,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extreme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cold,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rain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snow </a:t>
                      </a:r>
                      <a:r>
                        <a:rPr dirty="0" u="sng" sz="18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Wildfire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fire 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breaks,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0">
                          <a:latin typeface="Arial"/>
                          <a:cs typeface="Arial"/>
                        </a:rPr>
                        <a:t>prescribed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burning,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structure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14">
                          <a:latin typeface="Arial"/>
                          <a:cs typeface="Arial"/>
                        </a:rPr>
                        <a:t>hardening,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vegetation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control </a:t>
                      </a:r>
                      <a:r>
                        <a:rPr dirty="0" u="sng" sz="1800" spc="-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Drought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land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0">
                          <a:latin typeface="Arial"/>
                          <a:cs typeface="Arial"/>
                        </a:rPr>
                        <a:t>repurposing,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groundwater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replenishment,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groundwater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storage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2069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0805" marR="131445">
                        <a:lnSpc>
                          <a:spcPts val="2820"/>
                        </a:lnSpc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Additional Powers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21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B9B7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8784" marR="123825" indent="-238125">
                        <a:lnSpc>
                          <a:spcPts val="1939"/>
                        </a:lnSpc>
                      </a:pPr>
                      <a:r>
                        <a:rPr dirty="0" u="sng" sz="1800" spc="-1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Taxing</a:t>
                      </a:r>
                      <a:r>
                        <a:rPr dirty="0" u="sng" sz="18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8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levy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4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benefit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0">
                          <a:latin typeface="Arial"/>
                          <a:cs typeface="Arial"/>
                        </a:rPr>
                        <a:t>assessment,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20">
                          <a:latin typeface="Arial"/>
                          <a:cs typeface="Arial"/>
                        </a:rPr>
                        <a:t>special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tax,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property-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fee,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25">
                          <a:latin typeface="Arial"/>
                          <a:cs typeface="Arial"/>
                        </a:rPr>
                        <a:t>charge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/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fee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8784" marR="545465" indent="-238125">
                        <a:lnSpc>
                          <a:spcPts val="1939"/>
                        </a:lnSpc>
                        <a:spcBef>
                          <a:spcPts val="610"/>
                        </a:spcBef>
                      </a:pPr>
                      <a:r>
                        <a:rPr dirty="0" u="sng"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u="sng" sz="18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800" spc="-1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funds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apply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for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receive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federal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/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grants,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receive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gifts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grants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allocations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private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entities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012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u="sng" sz="1800" spc="-4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Administration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powers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20">
                          <a:latin typeface="Arial"/>
                          <a:cs typeface="Arial"/>
                        </a:rPr>
                        <a:t>needed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5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administer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district,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like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hiring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staff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5294629" y="0"/>
              <a:ext cx="6897370" cy="6102985"/>
            </a:xfrm>
            <a:custGeom>
              <a:avLst/>
              <a:gdLst/>
              <a:ahLst/>
              <a:cxnLst/>
              <a:rect l="l" t="t" r="r" b="b"/>
              <a:pathLst>
                <a:path w="6897370" h="6102985">
                  <a:moveTo>
                    <a:pt x="0" y="6102769"/>
                  </a:moveTo>
                  <a:lnTo>
                    <a:pt x="6896912" y="6102769"/>
                  </a:lnTo>
                  <a:lnTo>
                    <a:pt x="6896912" y="0"/>
                  </a:lnTo>
                  <a:lnTo>
                    <a:pt x="0" y="0"/>
                  </a:lnTo>
                  <a:lnTo>
                    <a:pt x="0" y="6102769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6102768"/>
              <a:ext cx="12192000" cy="755650"/>
            </a:xfrm>
            <a:custGeom>
              <a:avLst/>
              <a:gdLst/>
              <a:ahLst/>
              <a:cxnLst/>
              <a:rect l="l" t="t" r="r" b="b"/>
              <a:pathLst>
                <a:path w="12192000" h="755650">
                  <a:moveTo>
                    <a:pt x="12192000" y="0"/>
                  </a:moveTo>
                  <a:lnTo>
                    <a:pt x="0" y="0"/>
                  </a:lnTo>
                  <a:lnTo>
                    <a:pt x="0" y="755230"/>
                  </a:lnTo>
                  <a:lnTo>
                    <a:pt x="12192000" y="7552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1135003" y="6348793"/>
            <a:ext cx="285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19632" y="1712881"/>
            <a:ext cx="11777980" cy="5061585"/>
            <a:chOff x="219632" y="1712881"/>
            <a:chExt cx="11777980" cy="5061585"/>
          </a:xfrm>
        </p:grpSpPr>
        <p:sp>
          <p:nvSpPr>
            <p:cNvPr id="7" name="object 7" descr=""/>
            <p:cNvSpPr/>
            <p:nvPr/>
          </p:nvSpPr>
          <p:spPr>
            <a:xfrm>
              <a:off x="233920" y="6143625"/>
              <a:ext cx="11749405" cy="0"/>
            </a:xfrm>
            <a:custGeom>
              <a:avLst/>
              <a:gdLst/>
              <a:ahLst/>
              <a:cxnLst/>
              <a:rect l="l" t="t" r="r" b="b"/>
              <a:pathLst>
                <a:path w="11749405" h="0">
                  <a:moveTo>
                    <a:pt x="11748973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16297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921" y="6218288"/>
              <a:ext cx="681342" cy="555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8676" y="1712881"/>
              <a:ext cx="1666316" cy="132718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159882" y="167603"/>
            <a:ext cx="23323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Federal</a:t>
            </a:r>
            <a:r>
              <a:rPr dirty="0" u="sng" sz="24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59882" y="542409"/>
            <a:ext cx="3032125" cy="6959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SzPct val="94444"/>
              <a:buFont typeface="Wingdings"/>
              <a:buChar char=""/>
              <a:tabLst>
                <a:tab pos="354965" algn="l"/>
              </a:tabLst>
            </a:pPr>
            <a:r>
              <a:rPr dirty="0" sz="1800" spc="-220" i="1">
                <a:latin typeface="Arial"/>
                <a:cs typeface="Arial"/>
              </a:rPr>
              <a:t>Federal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215" i="1">
                <a:latin typeface="Arial"/>
                <a:cs typeface="Arial"/>
              </a:rPr>
              <a:t>EDA</a:t>
            </a:r>
            <a:r>
              <a:rPr dirty="0" sz="1800" spc="-28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/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220" i="1">
                <a:latin typeface="Arial"/>
                <a:cs typeface="Arial"/>
              </a:rPr>
              <a:t>DOT</a:t>
            </a:r>
            <a:r>
              <a:rPr dirty="0" sz="1800" spc="-20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/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325" i="1">
                <a:latin typeface="Arial"/>
                <a:cs typeface="Arial"/>
              </a:rPr>
              <a:t>EPA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SzPct val="94444"/>
              <a:buFont typeface="Wingdings"/>
              <a:buChar char=""/>
              <a:tabLst>
                <a:tab pos="354965" algn="l"/>
              </a:tabLst>
            </a:pPr>
            <a:r>
              <a:rPr dirty="0" sz="1800" spc="-220" i="1">
                <a:latin typeface="Arial"/>
                <a:cs typeface="Arial"/>
              </a:rPr>
              <a:t>Federal</a:t>
            </a:r>
            <a:r>
              <a:rPr dirty="0" sz="1800" spc="50" i="1">
                <a:latin typeface="Arial"/>
                <a:cs typeface="Arial"/>
              </a:rPr>
              <a:t> </a:t>
            </a:r>
            <a:r>
              <a:rPr dirty="0" sz="1800" spc="-190" i="1">
                <a:latin typeface="Arial"/>
                <a:cs typeface="Arial"/>
              </a:rPr>
              <a:t>IRA</a:t>
            </a:r>
            <a:r>
              <a:rPr dirty="0" sz="1800" spc="-265" i="1">
                <a:latin typeface="Arial"/>
                <a:cs typeface="Arial"/>
              </a:rPr>
              <a:t> </a:t>
            </a:r>
            <a:r>
              <a:rPr dirty="0" sz="1800" spc="-185" i="1">
                <a:latin typeface="Arial"/>
                <a:cs typeface="Arial"/>
              </a:rPr>
              <a:t>and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spc="-204" i="1">
                <a:latin typeface="Arial"/>
                <a:cs typeface="Arial"/>
              </a:rPr>
              <a:t>IIJA</a:t>
            </a:r>
            <a:r>
              <a:rPr dirty="0" sz="1800" spc="-260" i="1">
                <a:latin typeface="Arial"/>
                <a:cs typeface="Arial"/>
              </a:rPr>
              <a:t> </a:t>
            </a:r>
            <a:r>
              <a:rPr dirty="0" sz="1800" spc="-130" i="1">
                <a:latin typeface="Arial"/>
                <a:cs typeface="Arial"/>
              </a:rPr>
              <a:t>direct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spc="-145" i="1">
                <a:latin typeface="Arial"/>
                <a:cs typeface="Arial"/>
              </a:rPr>
              <a:t>funds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096081" y="1185802"/>
            <a:ext cx="5665470" cy="465010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840"/>
              </a:spcBef>
            </a:pPr>
            <a:r>
              <a:rPr dirty="0" u="sng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</a:t>
            </a:r>
            <a:r>
              <a:rPr dirty="0" u="sng" sz="2400" spc="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endParaRPr sz="240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555"/>
              </a:spcBef>
              <a:buSzPct val="94444"/>
              <a:buFont typeface="Wingdings"/>
              <a:buChar char=""/>
              <a:tabLst>
                <a:tab pos="419100" algn="l"/>
              </a:tabLst>
            </a:pPr>
            <a:r>
              <a:rPr dirty="0" sz="1800" spc="-165" i="1">
                <a:latin typeface="Arial"/>
                <a:cs typeface="Arial"/>
              </a:rPr>
              <a:t>Caltrans</a:t>
            </a:r>
            <a:r>
              <a:rPr dirty="0" sz="1800" spc="-60" i="1">
                <a:latin typeface="Arial"/>
                <a:cs typeface="Arial"/>
              </a:rPr>
              <a:t> </a:t>
            </a:r>
            <a:r>
              <a:rPr dirty="0" sz="1800" spc="-290" i="1">
                <a:latin typeface="Arial"/>
                <a:cs typeface="Arial"/>
              </a:rPr>
              <a:t>ATP</a:t>
            </a:r>
            <a:r>
              <a:rPr dirty="0" sz="1800" spc="-14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/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250" i="1">
                <a:latin typeface="Arial"/>
                <a:cs typeface="Arial"/>
              </a:rPr>
              <a:t>HSIP</a:t>
            </a:r>
            <a:r>
              <a:rPr dirty="0" sz="1800" spc="-14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grants</a:t>
            </a:r>
            <a:endParaRPr sz="180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480"/>
              </a:spcBef>
              <a:buSzPct val="94444"/>
              <a:buFont typeface="Wingdings"/>
              <a:buChar char=""/>
              <a:tabLst>
                <a:tab pos="419100" algn="l"/>
              </a:tabLst>
            </a:pPr>
            <a:r>
              <a:rPr dirty="0" sz="1800" spc="-229" i="1">
                <a:latin typeface="Arial"/>
                <a:cs typeface="Arial"/>
              </a:rPr>
              <a:t>Prop</a:t>
            </a:r>
            <a:r>
              <a:rPr dirty="0" sz="1800" spc="-60" i="1">
                <a:latin typeface="Arial"/>
                <a:cs typeface="Arial"/>
              </a:rPr>
              <a:t> </a:t>
            </a:r>
            <a:r>
              <a:rPr dirty="0" sz="1800" spc="-150" i="1">
                <a:latin typeface="Arial"/>
                <a:cs typeface="Arial"/>
              </a:rPr>
              <a:t>4</a:t>
            </a:r>
            <a:r>
              <a:rPr dirty="0" sz="1800" spc="3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($10B)</a:t>
            </a:r>
            <a:endParaRPr sz="1800">
              <a:latin typeface="Arial"/>
              <a:cs typeface="Arial"/>
            </a:endParaRPr>
          </a:p>
          <a:p>
            <a:pPr marL="419100" marR="2354580" indent="-342900">
              <a:lnSpc>
                <a:spcPct val="122200"/>
              </a:lnSpc>
              <a:buSzPct val="94444"/>
              <a:buFont typeface="Wingdings"/>
              <a:buChar char=""/>
              <a:tabLst>
                <a:tab pos="437515" algn="l"/>
              </a:tabLst>
            </a:pPr>
            <a:r>
              <a:rPr dirty="0" sz="1800" spc="-180" i="1">
                <a:latin typeface="Arial"/>
                <a:cs typeface="Arial"/>
              </a:rPr>
              <a:t>HCD</a:t>
            </a:r>
            <a:r>
              <a:rPr dirty="0" sz="1800" spc="-19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&amp;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spc="-305" i="1">
                <a:latin typeface="Arial"/>
                <a:cs typeface="Arial"/>
              </a:rPr>
              <a:t>SGC</a:t>
            </a:r>
            <a:r>
              <a:rPr dirty="0" sz="1800" spc="-300" i="1">
                <a:latin typeface="Arial"/>
                <a:cs typeface="Arial"/>
              </a:rPr>
              <a:t> </a:t>
            </a:r>
            <a:r>
              <a:rPr dirty="0" sz="1800" spc="-135" i="1">
                <a:latin typeface="Arial"/>
                <a:cs typeface="Arial"/>
              </a:rPr>
              <a:t>grant</a:t>
            </a:r>
            <a:r>
              <a:rPr dirty="0" sz="1800" spc="-9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/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spc="-165" i="1">
                <a:latin typeface="Arial"/>
                <a:cs typeface="Arial"/>
              </a:rPr>
              <a:t>loan</a:t>
            </a:r>
            <a:r>
              <a:rPr dirty="0" sz="1800" spc="-85" i="1">
                <a:latin typeface="Arial"/>
                <a:cs typeface="Arial"/>
              </a:rPr>
              <a:t> </a:t>
            </a:r>
            <a:r>
              <a:rPr dirty="0" sz="1800" spc="-185" i="1">
                <a:latin typeface="Arial"/>
                <a:cs typeface="Arial"/>
              </a:rPr>
              <a:t>programs </a:t>
            </a:r>
            <a:r>
              <a:rPr dirty="0" sz="1800" spc="-185" i="1">
                <a:latin typeface="Arial"/>
                <a:cs typeface="Arial"/>
              </a:rPr>
              <a:t>	</a:t>
            </a:r>
            <a:r>
              <a:rPr dirty="0" sz="1800" spc="-215" i="1">
                <a:latin typeface="Arial"/>
                <a:cs typeface="Arial"/>
              </a:rPr>
              <a:t>(AHSC,IIG,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spc="-305" i="1">
                <a:latin typeface="Arial"/>
                <a:cs typeface="Arial"/>
              </a:rPr>
              <a:t>TCC,CERF)</a:t>
            </a:r>
            <a:endParaRPr sz="180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480"/>
              </a:spcBef>
              <a:buSzPct val="94444"/>
              <a:buFont typeface="Wingdings"/>
              <a:buChar char=""/>
              <a:tabLst>
                <a:tab pos="419100" algn="l"/>
              </a:tabLst>
            </a:pPr>
            <a:r>
              <a:rPr dirty="0" sz="1800" spc="-225" i="1">
                <a:latin typeface="Arial"/>
                <a:cs typeface="Arial"/>
              </a:rPr>
              <a:t>Prop</a:t>
            </a:r>
            <a:r>
              <a:rPr dirty="0" sz="1800" spc="-75" i="1">
                <a:latin typeface="Arial"/>
                <a:cs typeface="Arial"/>
              </a:rPr>
              <a:t> </a:t>
            </a:r>
            <a:r>
              <a:rPr dirty="0" sz="1800" spc="-125" i="1">
                <a:latin typeface="Arial"/>
                <a:cs typeface="Arial"/>
              </a:rPr>
              <a:t>68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170" i="1">
                <a:latin typeface="Arial"/>
                <a:cs typeface="Arial"/>
              </a:rPr>
              <a:t>parks</a:t>
            </a:r>
            <a:r>
              <a:rPr dirty="0" sz="1800" spc="-8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&amp;</a:t>
            </a:r>
            <a:r>
              <a:rPr dirty="0" sz="1800" spc="40" i="1">
                <a:latin typeface="Arial"/>
                <a:cs typeface="Arial"/>
              </a:rPr>
              <a:t> </a:t>
            </a:r>
            <a:r>
              <a:rPr dirty="0" sz="1800" spc="-215" i="1">
                <a:latin typeface="Arial"/>
                <a:cs typeface="Arial"/>
              </a:rPr>
              <a:t>open</a:t>
            </a:r>
            <a:r>
              <a:rPr dirty="0" sz="1800" spc="-75" i="1">
                <a:latin typeface="Arial"/>
                <a:cs typeface="Arial"/>
              </a:rPr>
              <a:t> </a:t>
            </a:r>
            <a:r>
              <a:rPr dirty="0" sz="1800" spc="-225" i="1">
                <a:latin typeface="Arial"/>
                <a:cs typeface="Arial"/>
              </a:rPr>
              <a:t>space</a:t>
            </a:r>
            <a:r>
              <a:rPr dirty="0" sz="1800" spc="-10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grants</a:t>
            </a:r>
            <a:endParaRPr sz="180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480"/>
              </a:spcBef>
              <a:buSzPct val="94444"/>
              <a:buFont typeface="Wingdings"/>
              <a:buChar char=""/>
              <a:tabLst>
                <a:tab pos="419100" algn="l"/>
              </a:tabLst>
            </a:pPr>
            <a:r>
              <a:rPr dirty="0" sz="1800" spc="-220" i="1">
                <a:latin typeface="Arial"/>
                <a:cs typeface="Arial"/>
              </a:rPr>
              <a:t>Prop1</a:t>
            </a:r>
            <a:r>
              <a:rPr dirty="0" sz="1800" spc="80" i="1">
                <a:latin typeface="Arial"/>
                <a:cs typeface="Arial"/>
              </a:rPr>
              <a:t> </a:t>
            </a:r>
            <a:r>
              <a:rPr dirty="0" sz="1800" spc="-175" i="1">
                <a:latin typeface="Arial"/>
                <a:cs typeface="Arial"/>
              </a:rPr>
              <a:t>water/sewer</a:t>
            </a:r>
            <a:r>
              <a:rPr dirty="0" sz="1800" spc="-7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funds</a:t>
            </a:r>
            <a:endParaRPr sz="180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480"/>
              </a:spcBef>
              <a:buSzPct val="94444"/>
              <a:buFont typeface="Wingdings"/>
              <a:buChar char=""/>
              <a:tabLst>
                <a:tab pos="419100" algn="l"/>
              </a:tabLst>
            </a:pPr>
            <a:r>
              <a:rPr dirty="0" sz="1800" spc="-185" i="1">
                <a:latin typeface="Arial"/>
                <a:cs typeface="Arial"/>
              </a:rPr>
              <a:t>IBank</a:t>
            </a:r>
            <a:r>
              <a:rPr dirty="0" sz="1800" spc="-5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/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155" i="1">
                <a:latin typeface="Arial"/>
                <a:cs typeface="Arial"/>
              </a:rPr>
              <a:t>Climate</a:t>
            </a:r>
            <a:r>
              <a:rPr dirty="0" sz="1800" spc="-80" i="1">
                <a:latin typeface="Arial"/>
                <a:cs typeface="Arial"/>
              </a:rPr>
              <a:t> </a:t>
            </a:r>
            <a:r>
              <a:rPr dirty="0" sz="1800" spc="-90" i="1">
                <a:latin typeface="Arial"/>
                <a:cs typeface="Arial"/>
              </a:rPr>
              <a:t>Financing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u="sng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Private</a:t>
            </a:r>
            <a:r>
              <a:rPr dirty="0" u="sng" sz="2400" spc="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Sector</a:t>
            </a:r>
            <a:r>
              <a:rPr dirty="0" u="sng" sz="2400" spc="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endParaRPr sz="2400">
              <a:latin typeface="Arial"/>
              <a:cs typeface="Arial"/>
            </a:endParaRPr>
          </a:p>
          <a:p>
            <a:pPr marL="411480" indent="-339725">
              <a:lnSpc>
                <a:spcPct val="100000"/>
              </a:lnSpc>
              <a:spcBef>
                <a:spcPts val="550"/>
              </a:spcBef>
              <a:buSzPct val="94736"/>
              <a:buFont typeface="Wingdings"/>
              <a:buChar char=""/>
              <a:tabLst>
                <a:tab pos="411480" algn="l"/>
              </a:tabLst>
            </a:pPr>
            <a:r>
              <a:rPr dirty="0" sz="1900" spc="-200" i="1">
                <a:latin typeface="Arial"/>
                <a:cs typeface="Arial"/>
              </a:rPr>
              <a:t>Development</a:t>
            </a:r>
            <a:r>
              <a:rPr dirty="0" sz="1900" spc="-55" i="1">
                <a:latin typeface="Arial"/>
                <a:cs typeface="Arial"/>
              </a:rPr>
              <a:t> </a:t>
            </a:r>
            <a:r>
              <a:rPr dirty="0" sz="1900" spc="-215" i="1">
                <a:latin typeface="Arial"/>
                <a:cs typeface="Arial"/>
              </a:rPr>
              <a:t>Agreement</a:t>
            </a:r>
            <a:r>
              <a:rPr dirty="0" sz="1900" spc="-80" i="1">
                <a:latin typeface="Arial"/>
                <a:cs typeface="Arial"/>
              </a:rPr>
              <a:t> </a:t>
            </a:r>
            <a:r>
              <a:rPr dirty="0" sz="1900" i="1">
                <a:latin typeface="Arial"/>
                <a:cs typeface="Arial"/>
              </a:rPr>
              <a:t>/</a:t>
            </a:r>
            <a:r>
              <a:rPr dirty="0" sz="1900" spc="-5" i="1">
                <a:latin typeface="Arial"/>
                <a:cs typeface="Arial"/>
              </a:rPr>
              <a:t> </a:t>
            </a:r>
            <a:r>
              <a:rPr dirty="0" sz="1900" spc="-155" i="1">
                <a:latin typeface="Arial"/>
                <a:cs typeface="Arial"/>
              </a:rPr>
              <a:t>impact</a:t>
            </a:r>
            <a:r>
              <a:rPr dirty="0" sz="1900" spc="-40" i="1">
                <a:latin typeface="Arial"/>
                <a:cs typeface="Arial"/>
              </a:rPr>
              <a:t> </a:t>
            </a:r>
            <a:r>
              <a:rPr dirty="0" sz="1900" spc="-20" i="1">
                <a:latin typeface="Arial"/>
                <a:cs typeface="Arial"/>
              </a:rPr>
              <a:t>fees</a:t>
            </a:r>
            <a:endParaRPr sz="1900">
              <a:latin typeface="Arial"/>
              <a:cs typeface="Arial"/>
            </a:endParaRPr>
          </a:p>
          <a:p>
            <a:pPr marL="411480" indent="-339725">
              <a:lnSpc>
                <a:spcPct val="100000"/>
              </a:lnSpc>
              <a:spcBef>
                <a:spcPts val="480"/>
              </a:spcBef>
              <a:buSzPct val="94736"/>
              <a:buFont typeface="Wingdings"/>
              <a:buChar char=""/>
              <a:tabLst>
                <a:tab pos="411480" algn="l"/>
              </a:tabLst>
            </a:pPr>
            <a:r>
              <a:rPr dirty="0" sz="1900" spc="-155" i="1">
                <a:latin typeface="Arial"/>
                <a:cs typeface="Arial"/>
              </a:rPr>
              <a:t>Benefit</a:t>
            </a:r>
            <a:r>
              <a:rPr dirty="0" sz="1900" spc="-55" i="1">
                <a:latin typeface="Arial"/>
                <a:cs typeface="Arial"/>
              </a:rPr>
              <a:t> </a:t>
            </a:r>
            <a:r>
              <a:rPr dirty="0" sz="1900" spc="-245" i="1">
                <a:latin typeface="Arial"/>
                <a:cs typeface="Arial"/>
              </a:rPr>
              <a:t>assessments</a:t>
            </a:r>
            <a:r>
              <a:rPr dirty="0" sz="1900" spc="-70" i="1">
                <a:latin typeface="Arial"/>
                <a:cs typeface="Arial"/>
              </a:rPr>
              <a:t> </a:t>
            </a:r>
            <a:r>
              <a:rPr dirty="0" sz="1900" spc="-200" i="1">
                <a:latin typeface="Arial"/>
                <a:cs typeface="Arial"/>
              </a:rPr>
              <a:t>(e.g.,</a:t>
            </a:r>
            <a:r>
              <a:rPr dirty="0" sz="1900" spc="-40" i="1">
                <a:latin typeface="Arial"/>
                <a:cs typeface="Arial"/>
              </a:rPr>
              <a:t> </a:t>
            </a:r>
            <a:r>
              <a:rPr dirty="0" sz="1900" spc="-140" i="1">
                <a:latin typeface="Arial"/>
                <a:cs typeface="Arial"/>
              </a:rPr>
              <a:t>contribution</a:t>
            </a:r>
            <a:r>
              <a:rPr dirty="0" sz="1900" spc="-15" i="1">
                <a:latin typeface="Arial"/>
                <a:cs typeface="Arial"/>
              </a:rPr>
              <a:t> </a:t>
            </a:r>
            <a:r>
              <a:rPr dirty="0" sz="1900" spc="-150" i="1">
                <a:latin typeface="Arial"/>
                <a:cs typeface="Arial"/>
              </a:rPr>
              <a:t>from</a:t>
            </a:r>
            <a:r>
              <a:rPr dirty="0" sz="1900" spc="-45" i="1">
                <a:latin typeface="Arial"/>
                <a:cs typeface="Arial"/>
              </a:rPr>
              <a:t> </a:t>
            </a:r>
            <a:r>
              <a:rPr dirty="0" sz="1900" spc="-295" i="1">
                <a:latin typeface="Arial"/>
                <a:cs typeface="Arial"/>
              </a:rPr>
              <a:t>CFD)</a:t>
            </a:r>
            <a:endParaRPr sz="1900">
              <a:latin typeface="Arial"/>
              <a:cs typeface="Arial"/>
            </a:endParaRPr>
          </a:p>
          <a:p>
            <a:pPr marL="411480" marR="5080" indent="-340360">
              <a:lnSpc>
                <a:spcPts val="2160"/>
              </a:lnSpc>
              <a:spcBef>
                <a:spcPts val="650"/>
              </a:spcBef>
              <a:buSzPct val="94736"/>
              <a:buFont typeface="Wingdings"/>
              <a:buChar char=""/>
              <a:tabLst>
                <a:tab pos="411480" algn="l"/>
              </a:tabLst>
            </a:pPr>
            <a:r>
              <a:rPr dirty="0" sz="1900" spc="-175" i="1">
                <a:latin typeface="Arial"/>
                <a:cs typeface="Arial"/>
              </a:rPr>
              <a:t>Private</a:t>
            </a:r>
            <a:r>
              <a:rPr dirty="0" sz="1900" spc="-55" i="1">
                <a:latin typeface="Arial"/>
                <a:cs typeface="Arial"/>
              </a:rPr>
              <a:t> </a:t>
            </a:r>
            <a:r>
              <a:rPr dirty="0" sz="1900" spc="-90" i="1">
                <a:latin typeface="Arial"/>
                <a:cs typeface="Arial"/>
              </a:rPr>
              <a:t>tax</a:t>
            </a:r>
            <a:r>
              <a:rPr dirty="0" sz="1900" spc="-125" i="1">
                <a:latin typeface="Arial"/>
                <a:cs typeface="Arial"/>
              </a:rPr>
              <a:t> </a:t>
            </a:r>
            <a:r>
              <a:rPr dirty="0" sz="1900" spc="-165" i="1">
                <a:latin typeface="Arial"/>
                <a:cs typeface="Arial"/>
              </a:rPr>
              <a:t>credits</a:t>
            </a:r>
            <a:r>
              <a:rPr dirty="0" sz="1900" spc="-25" i="1">
                <a:latin typeface="Arial"/>
                <a:cs typeface="Arial"/>
              </a:rPr>
              <a:t> </a:t>
            </a:r>
            <a:r>
              <a:rPr dirty="0" sz="1900" spc="-180" i="1">
                <a:latin typeface="Arial"/>
                <a:cs typeface="Arial"/>
              </a:rPr>
              <a:t>available</a:t>
            </a:r>
            <a:r>
              <a:rPr dirty="0" sz="1900" spc="-15" i="1">
                <a:latin typeface="Arial"/>
                <a:cs typeface="Arial"/>
              </a:rPr>
              <a:t> </a:t>
            </a:r>
            <a:r>
              <a:rPr dirty="0" sz="1900" spc="-175" i="1">
                <a:latin typeface="Arial"/>
                <a:cs typeface="Arial"/>
              </a:rPr>
              <a:t>through</a:t>
            </a:r>
            <a:r>
              <a:rPr dirty="0" sz="1900" spc="-35" i="1">
                <a:latin typeface="Arial"/>
                <a:cs typeface="Arial"/>
              </a:rPr>
              <a:t> </a:t>
            </a:r>
            <a:r>
              <a:rPr dirty="0" sz="1900" spc="-204" i="1">
                <a:latin typeface="Arial"/>
                <a:cs typeface="Arial"/>
              </a:rPr>
              <a:t>IRA</a:t>
            </a:r>
            <a:r>
              <a:rPr dirty="0" sz="1900" spc="-285" i="1">
                <a:latin typeface="Arial"/>
                <a:cs typeface="Arial"/>
              </a:rPr>
              <a:t> </a:t>
            </a:r>
            <a:r>
              <a:rPr dirty="0" sz="1900" spc="-204" i="1">
                <a:latin typeface="Arial"/>
                <a:cs typeface="Arial"/>
              </a:rPr>
              <a:t>and</a:t>
            </a:r>
            <a:r>
              <a:rPr dirty="0" sz="1900" spc="-35" i="1">
                <a:latin typeface="Arial"/>
                <a:cs typeface="Arial"/>
              </a:rPr>
              <a:t> </a:t>
            </a:r>
            <a:r>
              <a:rPr dirty="0" sz="1900" spc="-204" i="1">
                <a:latin typeface="Arial"/>
                <a:cs typeface="Arial"/>
              </a:rPr>
              <a:t>IIJA</a:t>
            </a:r>
            <a:r>
              <a:rPr dirty="0" sz="1900" spc="-270" i="1">
                <a:latin typeface="Arial"/>
                <a:cs typeface="Arial"/>
              </a:rPr>
              <a:t> </a:t>
            </a:r>
            <a:r>
              <a:rPr dirty="0" sz="1900" spc="-90" i="1">
                <a:latin typeface="Arial"/>
                <a:cs typeface="Arial"/>
              </a:rPr>
              <a:t>for</a:t>
            </a:r>
            <a:r>
              <a:rPr dirty="0" sz="1900" spc="-114" i="1">
                <a:latin typeface="Arial"/>
                <a:cs typeface="Arial"/>
              </a:rPr>
              <a:t> </a:t>
            </a:r>
            <a:r>
              <a:rPr dirty="0" sz="1900" spc="-105" i="1">
                <a:latin typeface="Arial"/>
                <a:cs typeface="Arial"/>
              </a:rPr>
              <a:t>climate </a:t>
            </a:r>
            <a:r>
              <a:rPr dirty="0" sz="1900" spc="-100" i="1">
                <a:latin typeface="Arial"/>
                <a:cs typeface="Arial"/>
              </a:rPr>
              <a:t>investments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0" y="2430411"/>
            <a:ext cx="3625850" cy="3438525"/>
          </a:xfrm>
          <a:prstGeom prst="rect">
            <a:avLst/>
          </a:prstGeom>
          <a:solidFill>
            <a:srgbClr val="162974"/>
          </a:solidFill>
        </p:spPr>
        <p:txBody>
          <a:bodyPr wrap="square" lIns="0" tIns="223520" rIns="0" bIns="0" rtlCol="0" vert="horz">
            <a:spAutoFit/>
          </a:bodyPr>
          <a:lstStyle/>
          <a:p>
            <a:pPr marL="244475" marR="418465">
              <a:lnSpc>
                <a:spcPct val="100000"/>
              </a:lnSpc>
              <a:spcBef>
                <a:spcPts val="1760"/>
              </a:spcBef>
            </a:pPr>
            <a:r>
              <a:rPr dirty="0" sz="1800" spc="-55">
                <a:solidFill>
                  <a:srgbClr val="D9D9D9"/>
                </a:solidFill>
                <a:latin typeface="Arial"/>
                <a:cs typeface="Arial"/>
              </a:rPr>
              <a:t>Preferred</a:t>
            </a:r>
            <a:r>
              <a:rPr dirty="0" sz="1800" spc="-15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D9D9D9"/>
                </a:solidFill>
                <a:latin typeface="Arial"/>
                <a:cs typeface="Arial"/>
              </a:rPr>
              <a:t>strategy</a:t>
            </a:r>
            <a:r>
              <a:rPr dirty="0" sz="1800" spc="-2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D9D9D9"/>
                </a:solidFill>
                <a:latin typeface="Arial"/>
                <a:cs typeface="Arial"/>
              </a:rPr>
              <a:t>includes</a:t>
            </a:r>
            <a:r>
              <a:rPr dirty="0" sz="1800" spc="-5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D9D9D9"/>
                </a:solidFill>
                <a:latin typeface="Arial"/>
                <a:cs typeface="Arial"/>
              </a:rPr>
              <a:t>City </a:t>
            </a:r>
            <a:r>
              <a:rPr dirty="0" sz="1800" spc="-60">
                <a:solidFill>
                  <a:srgbClr val="D9D9D9"/>
                </a:solidFill>
                <a:latin typeface="Arial"/>
                <a:cs typeface="Arial"/>
              </a:rPr>
              <a:t>partnership</a:t>
            </a:r>
            <a:r>
              <a:rPr dirty="0" sz="1800" spc="-45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D9D9"/>
                </a:solidFill>
                <a:latin typeface="Arial"/>
                <a:cs typeface="Arial"/>
              </a:rPr>
              <a:t>with</a:t>
            </a:r>
            <a:r>
              <a:rPr dirty="0" sz="1800" spc="-6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D9D9D9"/>
                </a:solidFill>
                <a:latin typeface="Arial"/>
                <a:cs typeface="Arial"/>
              </a:rPr>
              <a:t>County</a:t>
            </a:r>
            <a:r>
              <a:rPr dirty="0" sz="1800" spc="-55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D9D9D9"/>
                </a:solidFill>
                <a:latin typeface="Arial"/>
                <a:cs typeface="Arial"/>
              </a:rPr>
              <a:t>and </a:t>
            </a:r>
            <a:r>
              <a:rPr dirty="0" sz="1800">
                <a:solidFill>
                  <a:srgbClr val="D9D9D9"/>
                </a:solidFill>
                <a:latin typeface="Arial"/>
                <a:cs typeface="Arial"/>
              </a:rPr>
              <a:t>other</a:t>
            </a:r>
            <a:r>
              <a:rPr dirty="0" sz="1800" spc="-4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D9D9D9"/>
                </a:solidFill>
                <a:latin typeface="Arial"/>
                <a:cs typeface="Arial"/>
              </a:rPr>
              <a:t>taxing</a:t>
            </a:r>
            <a:r>
              <a:rPr dirty="0" sz="1800" spc="-3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D9D9"/>
                </a:solidFill>
                <a:latin typeface="Arial"/>
                <a:cs typeface="Arial"/>
              </a:rPr>
              <a:t>entities</a:t>
            </a:r>
            <a:endParaRPr sz="1800">
              <a:latin typeface="Arial"/>
              <a:cs typeface="Arial"/>
            </a:endParaRPr>
          </a:p>
          <a:p>
            <a:pPr marL="244475" marR="448309">
              <a:lnSpc>
                <a:spcPct val="100000"/>
              </a:lnSpc>
              <a:spcBef>
                <a:spcPts val="1200"/>
              </a:spcBef>
            </a:pPr>
            <a:r>
              <a:rPr dirty="0" sz="1800" spc="-10">
                <a:solidFill>
                  <a:srgbClr val="D9D9D9"/>
                </a:solidFill>
                <a:latin typeface="Arial"/>
                <a:cs typeface="Arial"/>
              </a:rPr>
              <a:t>Districts</a:t>
            </a:r>
            <a:r>
              <a:rPr dirty="0" sz="1800" spc="-4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D9D9"/>
                </a:solidFill>
                <a:latin typeface="Arial"/>
                <a:cs typeface="Arial"/>
              </a:rPr>
              <a:t>with</a:t>
            </a:r>
            <a:r>
              <a:rPr dirty="0" sz="1800" spc="-6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D9D9D9"/>
                </a:solidFill>
                <a:latin typeface="Arial"/>
                <a:cs typeface="Arial"/>
              </a:rPr>
              <a:t>multiple</a:t>
            </a:r>
            <a:r>
              <a:rPr dirty="0" sz="1800" spc="-5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D9D9D9"/>
                </a:solidFill>
                <a:latin typeface="Arial"/>
                <a:cs typeface="Arial"/>
              </a:rPr>
              <a:t>partners </a:t>
            </a:r>
            <a:r>
              <a:rPr dirty="0" sz="1800" spc="-90">
                <a:solidFill>
                  <a:srgbClr val="D9D9D9"/>
                </a:solidFill>
                <a:latin typeface="Arial"/>
                <a:cs typeface="Arial"/>
              </a:rPr>
              <a:t>are</a:t>
            </a:r>
            <a:r>
              <a:rPr dirty="0" sz="1800" spc="-35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D9D9D9"/>
                </a:solidFill>
                <a:latin typeface="Arial"/>
                <a:cs typeface="Arial"/>
              </a:rPr>
              <a:t>more</a:t>
            </a:r>
            <a:r>
              <a:rPr dirty="0" sz="1800" spc="-65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D9D9D9"/>
                </a:solidFill>
                <a:latin typeface="Arial"/>
                <a:cs typeface="Arial"/>
              </a:rPr>
              <a:t>likely</a:t>
            </a:r>
            <a:r>
              <a:rPr dirty="0" sz="1800" spc="-45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D9D9D9"/>
                </a:solidFill>
                <a:latin typeface="Arial"/>
                <a:cs typeface="Arial"/>
              </a:rPr>
              <a:t>to</a:t>
            </a:r>
            <a:r>
              <a:rPr dirty="0" sz="1800" spc="-55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D9D9"/>
                </a:solidFill>
                <a:latin typeface="Arial"/>
                <a:cs typeface="Arial"/>
              </a:rPr>
              <a:t>win</a:t>
            </a:r>
            <a:r>
              <a:rPr dirty="0" sz="1800" spc="-35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D9D9D9"/>
                </a:solidFill>
                <a:latin typeface="Arial"/>
                <a:cs typeface="Arial"/>
              </a:rPr>
              <a:t>grant </a:t>
            </a:r>
            <a:r>
              <a:rPr dirty="0" sz="1800" spc="-105">
                <a:solidFill>
                  <a:srgbClr val="D9D9D9"/>
                </a:solidFill>
                <a:latin typeface="Arial"/>
                <a:cs typeface="Arial"/>
              </a:rPr>
              <a:t>funding</a:t>
            </a:r>
            <a:r>
              <a:rPr dirty="0" sz="1800" spc="2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D9D9"/>
                </a:solidFill>
                <a:latin typeface="Arial"/>
                <a:cs typeface="Arial"/>
              </a:rPr>
              <a:t>sources</a:t>
            </a:r>
            <a:endParaRPr sz="1800">
              <a:latin typeface="Arial"/>
              <a:cs typeface="Arial"/>
            </a:endParaRPr>
          </a:p>
          <a:p>
            <a:pPr marL="244475" marR="245110">
              <a:lnSpc>
                <a:spcPct val="100000"/>
              </a:lnSpc>
              <a:spcBef>
                <a:spcPts val="1205"/>
              </a:spcBef>
            </a:pPr>
            <a:r>
              <a:rPr dirty="0" sz="1700" b="1">
                <a:solidFill>
                  <a:srgbClr val="D9D9D9"/>
                </a:solidFill>
                <a:latin typeface="Arial"/>
                <a:cs typeface="Arial"/>
              </a:rPr>
              <a:t>TIF</a:t>
            </a:r>
            <a:r>
              <a:rPr dirty="0" sz="1700" spc="1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D9D9D9"/>
                </a:solidFill>
                <a:latin typeface="Arial"/>
                <a:cs typeface="Arial"/>
              </a:rPr>
              <a:t>explicitly</a:t>
            </a:r>
            <a:r>
              <a:rPr dirty="0" sz="17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700" spc="-45" b="1">
                <a:solidFill>
                  <a:srgbClr val="D9D9D9"/>
                </a:solidFill>
                <a:latin typeface="Arial"/>
                <a:cs typeface="Arial"/>
              </a:rPr>
              <a:t>increases</a:t>
            </a:r>
            <a:r>
              <a:rPr dirty="0" sz="170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700" spc="-45" b="1">
                <a:solidFill>
                  <a:srgbClr val="D9D9D9"/>
                </a:solidFill>
                <a:latin typeface="Arial"/>
                <a:cs typeface="Arial"/>
              </a:rPr>
              <a:t>scoring </a:t>
            </a:r>
            <a:r>
              <a:rPr dirty="0" sz="1700" b="1">
                <a:solidFill>
                  <a:srgbClr val="D9D9D9"/>
                </a:solidFill>
                <a:latin typeface="Arial"/>
                <a:cs typeface="Arial"/>
              </a:rPr>
              <a:t>for</a:t>
            </a:r>
            <a:r>
              <a:rPr dirty="0" sz="1700" spc="9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D9D9D9"/>
                </a:solidFill>
                <a:latin typeface="Arial"/>
                <a:cs typeface="Arial"/>
              </a:rPr>
              <a:t>CA</a:t>
            </a:r>
            <a:r>
              <a:rPr dirty="0" sz="1700" spc="9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700" spc="55" b="1">
                <a:solidFill>
                  <a:srgbClr val="D9D9D9"/>
                </a:solidFill>
                <a:latin typeface="Arial"/>
                <a:cs typeface="Arial"/>
              </a:rPr>
              <a:t>Pro-</a:t>
            </a:r>
            <a:r>
              <a:rPr dirty="0" sz="1700" spc="-60" b="1">
                <a:solidFill>
                  <a:srgbClr val="D9D9D9"/>
                </a:solidFill>
                <a:latin typeface="Arial"/>
                <a:cs typeface="Arial"/>
              </a:rPr>
              <a:t>housing</a:t>
            </a:r>
            <a:r>
              <a:rPr dirty="0" sz="1700" spc="5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D9D9D9"/>
                </a:solidFill>
                <a:latin typeface="Arial"/>
                <a:cs typeface="Arial"/>
              </a:rPr>
              <a:t>incentives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1844" y="116778"/>
            <a:ext cx="3846195" cy="88328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</a:pPr>
            <a:r>
              <a:rPr dirty="0" sz="2400" spc="95"/>
              <a:t>OPM</a:t>
            </a:r>
            <a:r>
              <a:rPr dirty="0" sz="2400" spc="-320"/>
              <a:t> </a:t>
            </a:r>
            <a:r>
              <a:rPr dirty="0" sz="1600" spc="50"/>
              <a:t>“OTHER</a:t>
            </a:r>
            <a:r>
              <a:rPr dirty="0" sz="1600" spc="140"/>
              <a:t> </a:t>
            </a:r>
            <a:r>
              <a:rPr dirty="0" sz="1600"/>
              <a:t>PUBLIC</a:t>
            </a:r>
            <a:r>
              <a:rPr dirty="0" sz="1600" spc="145"/>
              <a:t> </a:t>
            </a:r>
            <a:r>
              <a:rPr dirty="0" sz="1600" spc="40"/>
              <a:t>MONEY”: </a:t>
            </a:r>
            <a:r>
              <a:rPr dirty="0" sz="1600" spc="-30" i="1">
                <a:latin typeface="Arial"/>
                <a:cs typeface="Arial"/>
              </a:rPr>
              <a:t>GRANT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FUNDING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CAN</a:t>
            </a:r>
            <a:r>
              <a:rPr dirty="0" sz="1600" spc="-25" i="1">
                <a:latin typeface="Arial"/>
                <a:cs typeface="Arial"/>
              </a:rPr>
              <a:t> </a:t>
            </a:r>
            <a:r>
              <a:rPr dirty="0" sz="1600" spc="-145" i="1">
                <a:latin typeface="Arial"/>
                <a:cs typeface="Arial"/>
              </a:rPr>
              <a:t>BE</a:t>
            </a:r>
            <a:r>
              <a:rPr dirty="0" sz="1600" spc="-105" i="1">
                <a:latin typeface="Arial"/>
                <a:cs typeface="Arial"/>
              </a:rPr>
              <a:t> </a:t>
            </a:r>
            <a:r>
              <a:rPr dirty="0" sz="1600" spc="-135" i="1">
                <a:latin typeface="Arial"/>
                <a:cs typeface="Arial"/>
              </a:rPr>
              <a:t>ACCESSED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110" i="1">
                <a:latin typeface="Arial"/>
                <a:cs typeface="Arial"/>
              </a:rPr>
              <a:t>BY </a:t>
            </a:r>
            <a:r>
              <a:rPr dirty="0" sz="1600" spc="-25" i="1">
                <a:latin typeface="Arial"/>
                <a:cs typeface="Arial"/>
              </a:rPr>
              <a:t>CITY/COUNTY</a:t>
            </a:r>
            <a:r>
              <a:rPr dirty="0" sz="1600" spc="-215" i="1">
                <a:latin typeface="Arial"/>
                <a:cs typeface="Arial"/>
              </a:rPr>
              <a:t> </a:t>
            </a:r>
            <a:r>
              <a:rPr dirty="0" sz="1600" spc="-20" i="1">
                <a:latin typeface="Arial"/>
                <a:cs typeface="Arial"/>
              </a:rPr>
              <a:t>TIF </a:t>
            </a:r>
            <a:r>
              <a:rPr dirty="0" sz="1600" spc="-10" i="1">
                <a:latin typeface="Arial"/>
                <a:cs typeface="Arial"/>
              </a:rPr>
              <a:t>DISTRICTS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33914" y="1128026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576" y="0"/>
                </a:lnTo>
              </a:path>
            </a:pathLst>
          </a:custGeom>
          <a:ln w="54864">
            <a:solidFill>
              <a:srgbClr val="0568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9264646" y="6357076"/>
            <a:ext cx="1162685" cy="2997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60"/>
              </a:lnSpc>
              <a:spcBef>
                <a:spcPts val="325"/>
              </a:spcBef>
            </a:pP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PROPRIETARY</a:t>
            </a:r>
            <a:r>
              <a:rPr dirty="0" sz="10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25" b="1">
                <a:solidFill>
                  <a:srgbClr val="C00000"/>
                </a:solidFill>
                <a:latin typeface="Arial"/>
                <a:cs typeface="Arial"/>
              </a:rPr>
              <a:t>DO </a:t>
            </a:r>
            <a:r>
              <a:rPr dirty="0" sz="1000" spc="70" b="1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dirty="0" sz="1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DUPLICATE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481704" cy="6858000"/>
          </a:xfrm>
          <a:custGeom>
            <a:avLst/>
            <a:gdLst/>
            <a:ahLst/>
            <a:cxnLst/>
            <a:rect l="l" t="t" r="r" b="b"/>
            <a:pathLst>
              <a:path w="3481704" h="6858000">
                <a:moveTo>
                  <a:pt x="3481666" y="0"/>
                </a:moveTo>
                <a:lnTo>
                  <a:pt x="0" y="0"/>
                </a:lnTo>
                <a:lnTo>
                  <a:pt x="0" y="6858000"/>
                </a:lnTo>
                <a:lnTo>
                  <a:pt x="3481666" y="6858000"/>
                </a:lnTo>
                <a:lnTo>
                  <a:pt x="3481666" y="0"/>
                </a:lnTo>
                <a:close/>
              </a:path>
            </a:pathLst>
          </a:custGeom>
          <a:solidFill>
            <a:srgbClr val="C9AB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04934" y="2069721"/>
            <a:ext cx="2470150" cy="2463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  <a:p>
            <a:pPr algn="ctr" marL="12700" marR="5080" indent="1905">
              <a:lnSpc>
                <a:spcPct val="100000"/>
              </a:lnSpc>
            </a:pPr>
            <a:r>
              <a:rPr dirty="0" sz="4000" spc="220" b="1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Financing </a:t>
            </a:r>
            <a:r>
              <a:rPr dirty="0" sz="4000" spc="80" b="1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8648" y="2708278"/>
            <a:ext cx="8283590" cy="14853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5623"/>
            <a:ext cx="1950881" cy="39017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772" y="455891"/>
            <a:ext cx="10707026" cy="8158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3561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05"/>
              </a:spcBef>
            </a:pPr>
            <a:r>
              <a:rPr dirty="0" sz="4400" spc="-690" b="0">
                <a:solidFill>
                  <a:srgbClr val="000000"/>
                </a:solidFill>
                <a:latin typeface="Arial"/>
                <a:cs typeface="Arial"/>
              </a:rPr>
              <a:t>CEDA</a:t>
            </a:r>
            <a:r>
              <a:rPr dirty="0" sz="4400" spc="-3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125" b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dirty="0" sz="4400" spc="-25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550" b="0">
                <a:solidFill>
                  <a:srgbClr val="000000"/>
                </a:solidFill>
                <a:latin typeface="Arial"/>
                <a:cs typeface="Arial"/>
              </a:rPr>
              <a:t>BAND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5496" y="1477665"/>
            <a:ext cx="6037580" cy="337820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240665" marR="5080" indent="-228600">
              <a:lnSpc>
                <a:spcPts val="2380"/>
              </a:lnSpc>
              <a:spcBef>
                <a:spcPts val="390"/>
              </a:spcBef>
              <a:buChar char="•"/>
              <a:tabLst>
                <a:tab pos="240665" algn="l"/>
              </a:tabLst>
            </a:pPr>
            <a:r>
              <a:rPr dirty="0" sz="2200">
                <a:latin typeface="Arial"/>
                <a:cs typeface="Arial"/>
              </a:rPr>
              <a:t>Land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secured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50">
                <a:latin typeface="Arial"/>
                <a:cs typeface="Arial"/>
              </a:rPr>
              <a:t>financing</a:t>
            </a:r>
            <a:r>
              <a:rPr dirty="0" sz="2200" spc="60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(CFDs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130">
                <a:latin typeface="Arial"/>
                <a:cs typeface="Arial"/>
              </a:rPr>
              <a:t>&amp;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ADs)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 </a:t>
            </a:r>
            <a:r>
              <a:rPr dirty="0" sz="2200" spc="-25">
                <a:latin typeface="Arial"/>
                <a:cs typeface="Arial"/>
              </a:rPr>
              <a:t>key </a:t>
            </a:r>
            <a:r>
              <a:rPr dirty="0" sz="2200" spc="90">
                <a:latin typeface="Arial"/>
                <a:cs typeface="Arial"/>
              </a:rPr>
              <a:t>component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114">
                <a:latin typeface="Arial"/>
                <a:cs typeface="Arial"/>
              </a:rPr>
              <a:t>of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50">
                <a:latin typeface="Arial"/>
                <a:cs typeface="Arial"/>
              </a:rPr>
              <a:t>financing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50">
                <a:latin typeface="Arial"/>
                <a:cs typeface="Arial"/>
              </a:rPr>
              <a:t>public</a:t>
            </a:r>
            <a:r>
              <a:rPr dirty="0" sz="2200" spc="550">
                <a:latin typeface="Arial"/>
                <a:cs typeface="Arial"/>
              </a:rPr>
              <a:t> </a:t>
            </a:r>
            <a:r>
              <a:rPr dirty="0" sz="2200" spc="75">
                <a:latin typeface="Arial"/>
                <a:cs typeface="Arial"/>
              </a:rPr>
              <a:t>infrastructure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125">
                <a:latin typeface="Arial"/>
                <a:cs typeface="Arial"/>
              </a:rPr>
              <a:t>for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60">
                <a:latin typeface="Arial"/>
                <a:cs typeface="Arial"/>
              </a:rPr>
              <a:t>new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70">
                <a:latin typeface="Arial"/>
                <a:cs typeface="Arial"/>
              </a:rPr>
              <a:t>development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40">
                <a:latin typeface="Arial"/>
                <a:cs typeface="Arial"/>
              </a:rPr>
              <a:t>projects</a:t>
            </a:r>
            <a:endParaRPr sz="2200">
              <a:latin typeface="Arial"/>
              <a:cs typeface="Arial"/>
            </a:endParaRPr>
          </a:p>
          <a:p>
            <a:pPr marL="240665" marR="417195" indent="-228600">
              <a:lnSpc>
                <a:spcPts val="2380"/>
              </a:lnSpc>
              <a:spcBef>
                <a:spcPts val="2365"/>
              </a:spcBef>
              <a:buChar char="•"/>
              <a:tabLst>
                <a:tab pos="240665" algn="l"/>
              </a:tabLst>
            </a:pPr>
            <a:r>
              <a:rPr dirty="0" sz="2200">
                <a:latin typeface="Arial"/>
                <a:cs typeface="Arial"/>
              </a:rPr>
              <a:t>Costs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114">
                <a:latin typeface="Arial"/>
                <a:cs typeface="Arial"/>
              </a:rPr>
              <a:t>of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70">
                <a:latin typeface="Arial"/>
                <a:cs typeface="Arial"/>
              </a:rPr>
              <a:t>development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keeps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50">
                <a:latin typeface="Arial"/>
                <a:cs typeface="Arial"/>
              </a:rPr>
              <a:t>rising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70">
                <a:latin typeface="Arial"/>
                <a:cs typeface="Arial"/>
              </a:rPr>
              <a:t>due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100">
                <a:latin typeface="Arial"/>
                <a:cs typeface="Arial"/>
              </a:rPr>
              <a:t>to </a:t>
            </a:r>
            <a:r>
              <a:rPr dirty="0" sz="2200" spc="50">
                <a:latin typeface="Arial"/>
                <a:cs typeface="Arial"/>
              </a:rPr>
              <a:t>rising</a:t>
            </a:r>
            <a:r>
              <a:rPr dirty="0" sz="2200" spc="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costs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125">
                <a:latin typeface="Arial"/>
                <a:cs typeface="Arial"/>
              </a:rPr>
              <a:t>for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land,</a:t>
            </a:r>
            <a:r>
              <a:rPr dirty="0" sz="2200" spc="55">
                <a:latin typeface="Arial"/>
                <a:cs typeface="Arial"/>
              </a:rPr>
              <a:t> </a:t>
            </a:r>
            <a:r>
              <a:rPr dirty="0" sz="2200" spc="65">
                <a:latin typeface="Arial"/>
                <a:cs typeface="Arial"/>
              </a:rPr>
              <a:t>entitlements, </a:t>
            </a:r>
            <a:r>
              <a:rPr dirty="0" sz="2200" spc="40">
                <a:latin typeface="Arial"/>
                <a:cs typeface="Arial"/>
              </a:rPr>
              <a:t>and </a:t>
            </a:r>
            <a:r>
              <a:rPr dirty="0" sz="2200" spc="60">
                <a:latin typeface="Arial"/>
                <a:cs typeface="Arial"/>
              </a:rPr>
              <a:t>construction</a:t>
            </a:r>
            <a:endParaRPr sz="2200">
              <a:latin typeface="Arial"/>
              <a:cs typeface="Arial"/>
            </a:endParaRPr>
          </a:p>
          <a:p>
            <a:pPr algn="just" marL="240665" marR="25400" indent="-228600">
              <a:lnSpc>
                <a:spcPts val="2380"/>
              </a:lnSpc>
              <a:spcBef>
                <a:spcPts val="2365"/>
              </a:spcBef>
              <a:buChar char="•"/>
              <a:tabLst>
                <a:tab pos="240665" algn="l"/>
              </a:tabLst>
            </a:pPr>
            <a:r>
              <a:rPr dirty="0" sz="2200" spc="-155">
                <a:latin typeface="Arial"/>
                <a:cs typeface="Arial"/>
              </a:rPr>
              <a:t>CEDA</a:t>
            </a:r>
            <a:r>
              <a:rPr dirty="0" sz="2200">
                <a:latin typeface="Arial"/>
                <a:cs typeface="Arial"/>
              </a:rPr>
              <a:t> BAND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100">
                <a:latin typeface="Arial"/>
                <a:cs typeface="Arial"/>
              </a:rPr>
              <a:t>"turn-</a:t>
            </a:r>
            <a:r>
              <a:rPr dirty="0" sz="2200">
                <a:latin typeface="Arial"/>
                <a:cs typeface="Arial"/>
              </a:rPr>
              <a:t>key"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80">
                <a:latin typeface="Arial"/>
                <a:cs typeface="Arial"/>
              </a:rPr>
              <a:t>conduit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50">
                <a:latin typeface="Arial"/>
                <a:cs typeface="Arial"/>
              </a:rPr>
              <a:t>program, </a:t>
            </a:r>
            <a:r>
              <a:rPr dirty="0" sz="2200" spc="65">
                <a:latin typeface="Arial"/>
                <a:cs typeface="Arial"/>
              </a:rPr>
              <a:t>which</a:t>
            </a:r>
            <a:r>
              <a:rPr dirty="0" sz="2200" spc="55">
                <a:latin typeface="Arial"/>
                <a:cs typeface="Arial"/>
              </a:rPr>
              <a:t> </a:t>
            </a:r>
            <a:r>
              <a:rPr dirty="0" sz="2200" spc="70">
                <a:latin typeface="Arial"/>
                <a:cs typeface="Arial"/>
              </a:rPr>
              <a:t>offers</a:t>
            </a:r>
            <a:r>
              <a:rPr dirty="0" sz="2200" spc="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advantages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 spc="125">
                <a:latin typeface="Arial"/>
                <a:cs typeface="Arial"/>
              </a:rPr>
              <a:t>to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114">
                <a:latin typeface="Arial"/>
                <a:cs typeface="Arial"/>
              </a:rPr>
              <a:t>both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developers </a:t>
            </a:r>
            <a:r>
              <a:rPr dirty="0" sz="2200" spc="65">
                <a:latin typeface="Arial"/>
                <a:cs typeface="Arial"/>
              </a:rPr>
              <a:t>and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60">
                <a:latin typeface="Arial"/>
                <a:cs typeface="Arial"/>
              </a:rPr>
              <a:t>public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agencies.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95856" y="1626984"/>
            <a:ext cx="3560445" cy="313944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1750" rIns="0" bIns="0" rtlCol="0" vert="horz">
            <a:spAutoFit/>
          </a:bodyPr>
          <a:lstStyle/>
          <a:p>
            <a:pPr marL="266700" marR="243840" indent="-175895">
              <a:lnSpc>
                <a:spcPct val="100000"/>
              </a:lnSpc>
              <a:spcBef>
                <a:spcPts val="250"/>
              </a:spcBef>
              <a:buChar char="•"/>
              <a:tabLst>
                <a:tab pos="266700" algn="l"/>
              </a:tabLst>
            </a:pPr>
            <a:r>
              <a:rPr dirty="0" sz="1800" spc="-110">
                <a:solidFill>
                  <a:srgbClr val="5275B8"/>
                </a:solidFill>
                <a:latin typeface="Arial"/>
                <a:cs typeface="Arial"/>
              </a:rPr>
              <a:t>CALED’s</a:t>
            </a:r>
            <a:r>
              <a:rPr dirty="0" sz="1800" spc="15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75B8"/>
                </a:solidFill>
                <a:latin typeface="Arial"/>
                <a:cs typeface="Arial"/>
              </a:rPr>
              <a:t>Financing</a:t>
            </a:r>
            <a:r>
              <a:rPr dirty="0" sz="1800" spc="25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5275B8"/>
                </a:solidFill>
                <a:latin typeface="Arial"/>
                <a:cs typeface="Arial"/>
              </a:rPr>
              <a:t>arm</a:t>
            </a:r>
            <a:r>
              <a:rPr dirty="0" sz="1800" spc="20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5275B8"/>
                </a:solidFill>
                <a:latin typeface="Arial"/>
                <a:cs typeface="Arial"/>
              </a:rPr>
              <a:t>CEDA </a:t>
            </a:r>
            <a:r>
              <a:rPr dirty="0" sz="1800" spc="85">
                <a:solidFill>
                  <a:srgbClr val="5275B8"/>
                </a:solidFill>
                <a:latin typeface="Arial"/>
                <a:cs typeface="Arial"/>
              </a:rPr>
              <a:t>forms</a:t>
            </a:r>
            <a:r>
              <a:rPr dirty="0" sz="1800" spc="65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75B8"/>
                </a:solidFill>
                <a:latin typeface="Arial"/>
                <a:cs typeface="Arial"/>
              </a:rPr>
              <a:t>Bonds</a:t>
            </a:r>
            <a:r>
              <a:rPr dirty="0" sz="1800" spc="50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75B8"/>
                </a:solidFill>
                <a:latin typeface="Arial"/>
                <a:cs typeface="Arial"/>
              </a:rPr>
              <a:t>Assisting</a:t>
            </a:r>
            <a:r>
              <a:rPr dirty="0" sz="1800" spc="45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275B8"/>
                </a:solidFill>
                <a:latin typeface="Arial"/>
                <a:cs typeface="Arial"/>
              </a:rPr>
              <a:t>New </a:t>
            </a:r>
            <a:r>
              <a:rPr dirty="0" sz="1800" spc="50">
                <a:solidFill>
                  <a:srgbClr val="5275B8"/>
                </a:solidFill>
                <a:latin typeface="Arial"/>
                <a:cs typeface="Arial"/>
              </a:rPr>
              <a:t>Development</a:t>
            </a:r>
            <a:r>
              <a:rPr dirty="0" sz="1800" spc="-15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75B8"/>
                </a:solidFill>
                <a:latin typeface="Arial"/>
                <a:cs typeface="Arial"/>
              </a:rPr>
              <a:t>(BAND)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275B8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66700" marR="1213485" indent="-175895">
              <a:lnSpc>
                <a:spcPct val="100000"/>
              </a:lnSpc>
              <a:buChar char="•"/>
              <a:tabLst>
                <a:tab pos="266700" algn="l"/>
              </a:tabLst>
            </a:pPr>
            <a:r>
              <a:rPr dirty="0" sz="1800">
                <a:solidFill>
                  <a:srgbClr val="5275B8"/>
                </a:solidFill>
                <a:latin typeface="Arial"/>
                <a:cs typeface="Arial"/>
              </a:rPr>
              <a:t>Provides</a:t>
            </a:r>
            <a:r>
              <a:rPr dirty="0" sz="1800" spc="375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75B8"/>
                </a:solidFill>
                <a:latin typeface="Arial"/>
                <a:cs typeface="Arial"/>
              </a:rPr>
              <a:t>lower-</a:t>
            </a:r>
            <a:r>
              <a:rPr dirty="0" sz="1800" spc="-20">
                <a:solidFill>
                  <a:srgbClr val="5275B8"/>
                </a:solidFill>
                <a:latin typeface="Arial"/>
                <a:cs typeface="Arial"/>
              </a:rPr>
              <a:t>cost </a:t>
            </a:r>
            <a:r>
              <a:rPr dirty="0" sz="1800" spc="40">
                <a:solidFill>
                  <a:srgbClr val="5275B8"/>
                </a:solidFill>
                <a:latin typeface="Arial"/>
                <a:cs typeface="Arial"/>
              </a:rPr>
              <a:t>alternative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275B8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66700" marR="283845" indent="-175895">
              <a:lnSpc>
                <a:spcPct val="100000"/>
              </a:lnSpc>
              <a:buChar char="•"/>
              <a:tabLst>
                <a:tab pos="266700" algn="l"/>
              </a:tabLst>
            </a:pPr>
            <a:r>
              <a:rPr dirty="0" sz="1800">
                <a:solidFill>
                  <a:srgbClr val="5275B8"/>
                </a:solidFill>
                <a:latin typeface="Arial"/>
                <a:cs typeface="Arial"/>
              </a:rPr>
              <a:t>Helps </a:t>
            </a:r>
            <a:r>
              <a:rPr dirty="0" sz="1800" spc="75">
                <a:solidFill>
                  <a:srgbClr val="5275B8"/>
                </a:solidFill>
                <a:latin typeface="Arial"/>
                <a:cs typeface="Arial"/>
              </a:rPr>
              <a:t>meet</a:t>
            </a:r>
            <a:r>
              <a:rPr dirty="0" sz="1800" spc="25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5275B8"/>
                </a:solidFill>
                <a:latin typeface="Arial"/>
                <a:cs typeface="Arial"/>
              </a:rPr>
              <a:t>CALED’s</a:t>
            </a:r>
            <a:r>
              <a:rPr dirty="0" sz="1800" spc="30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 spc="45">
                <a:solidFill>
                  <a:srgbClr val="5275B8"/>
                </a:solidFill>
                <a:latin typeface="Arial"/>
                <a:cs typeface="Arial"/>
              </a:rPr>
              <a:t>mission </a:t>
            </a:r>
            <a:r>
              <a:rPr dirty="0" sz="1800" spc="90">
                <a:solidFill>
                  <a:srgbClr val="5275B8"/>
                </a:solidFill>
                <a:latin typeface="Arial"/>
                <a:cs typeface="Arial"/>
              </a:rPr>
              <a:t>of</a:t>
            </a:r>
            <a:r>
              <a:rPr dirty="0" sz="1800" spc="20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75B8"/>
                </a:solidFill>
                <a:latin typeface="Arial"/>
                <a:cs typeface="Arial"/>
              </a:rPr>
              <a:t>assisting</a:t>
            </a:r>
            <a:r>
              <a:rPr dirty="0" sz="1800" spc="20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5275B8"/>
                </a:solidFill>
                <a:latin typeface="Arial"/>
                <a:cs typeface="Arial"/>
              </a:rPr>
              <a:t>with</a:t>
            </a:r>
            <a:r>
              <a:rPr dirty="0" sz="1800" spc="5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75B8"/>
                </a:solidFill>
                <a:latin typeface="Arial"/>
                <a:cs typeface="Arial"/>
              </a:rPr>
              <a:t>economic </a:t>
            </a:r>
            <a:r>
              <a:rPr dirty="0" sz="1800" spc="60">
                <a:solidFill>
                  <a:srgbClr val="5275B8"/>
                </a:solidFill>
                <a:latin typeface="Arial"/>
                <a:cs typeface="Arial"/>
              </a:rPr>
              <a:t>development</a:t>
            </a:r>
            <a:r>
              <a:rPr dirty="0" sz="1800" spc="-50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5275B8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5275B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275B8"/>
                </a:solidFill>
                <a:latin typeface="Arial"/>
                <a:cs typeface="Arial"/>
              </a:rPr>
              <a:t>new </a:t>
            </a:r>
            <a:r>
              <a:rPr dirty="0" sz="1800" spc="55">
                <a:solidFill>
                  <a:srgbClr val="5275B8"/>
                </a:solidFill>
                <a:latin typeface="Arial"/>
                <a:cs typeface="Arial"/>
              </a:rPr>
              <a:t>communities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5623"/>
            <a:ext cx="1950881" cy="39017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772" y="455891"/>
            <a:ext cx="10707026" cy="8158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7701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05"/>
              </a:spcBef>
            </a:pPr>
            <a:r>
              <a:rPr dirty="0" sz="4400" spc="-530" b="0">
                <a:solidFill>
                  <a:srgbClr val="000000"/>
                </a:solidFill>
                <a:latin typeface="Arial"/>
                <a:cs typeface="Arial"/>
              </a:rPr>
              <a:t>BAND</a:t>
            </a:r>
            <a:r>
              <a:rPr dirty="0" sz="4400" spc="-3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315" b="0">
                <a:solidFill>
                  <a:srgbClr val="000000"/>
                </a:solidFill>
                <a:latin typeface="Arial"/>
                <a:cs typeface="Arial"/>
              </a:rPr>
              <a:t>Program</a:t>
            </a:r>
            <a:r>
              <a:rPr dirty="0" sz="4400" spc="-3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350" b="0">
                <a:solidFill>
                  <a:srgbClr val="000000"/>
                </a:solidFill>
                <a:latin typeface="Arial"/>
                <a:cs typeface="Arial"/>
              </a:rPr>
              <a:t>Advantages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67777" y="1460988"/>
            <a:ext cx="6920230" cy="4517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6685">
              <a:lnSpc>
                <a:spcPct val="100000"/>
              </a:lnSpc>
              <a:spcBef>
                <a:spcPts val="105"/>
              </a:spcBef>
            </a:pPr>
            <a:r>
              <a:rPr dirty="0" u="sng" sz="3200" spc="-210" b="1">
                <a:solidFill>
                  <a:srgbClr val="5A78B6"/>
                </a:solidFill>
                <a:uFill>
                  <a:solidFill>
                    <a:srgbClr val="5A78B6"/>
                  </a:solidFill>
                </a:uFill>
                <a:latin typeface="Arial"/>
                <a:cs typeface="Arial"/>
              </a:rPr>
              <a:t>Developer</a:t>
            </a:r>
            <a:r>
              <a:rPr dirty="0" u="sng" sz="3200" spc="-145" b="1">
                <a:solidFill>
                  <a:srgbClr val="5A78B6"/>
                </a:solidFill>
                <a:uFill>
                  <a:solidFill>
                    <a:srgbClr val="5A78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 spc="-95" b="1">
                <a:solidFill>
                  <a:srgbClr val="5A78B6"/>
                </a:solidFill>
                <a:uFill>
                  <a:solidFill>
                    <a:srgbClr val="5A78B6"/>
                  </a:solidFill>
                </a:uFill>
                <a:latin typeface="Arial"/>
                <a:cs typeface="Arial"/>
              </a:rPr>
              <a:t>Benefits</a:t>
            </a:r>
            <a:endParaRPr sz="3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8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800" spc="-10" b="1">
                <a:latin typeface="Arial"/>
                <a:cs typeface="Arial"/>
              </a:rPr>
              <a:t>Flexibility</a:t>
            </a:r>
            <a:endParaRPr sz="18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80"/>
              </a:spcBef>
              <a:buChar char="•"/>
              <a:tabLst>
                <a:tab pos="697865" algn="l"/>
              </a:tabLst>
            </a:pPr>
            <a:r>
              <a:rPr dirty="0" sz="1800">
                <a:latin typeface="Arial"/>
                <a:cs typeface="Arial"/>
              </a:rPr>
              <a:t>Available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to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cities,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counties,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utility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&amp;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school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districts</a:t>
            </a:r>
            <a:endParaRPr sz="18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85"/>
              </a:spcBef>
              <a:buChar char="•"/>
              <a:tabLst>
                <a:tab pos="697865" algn="l"/>
              </a:tabLst>
            </a:pPr>
            <a:r>
              <a:rPr dirty="0" sz="1800" spc="70">
                <a:latin typeface="Arial"/>
                <a:cs typeface="Arial"/>
              </a:rPr>
              <a:t>Multiple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financing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options: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CFD,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AD,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EIFD,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CRIA,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CRD</a:t>
            </a:r>
            <a:endParaRPr sz="18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697865" algn="l"/>
              </a:tabLst>
            </a:pPr>
            <a:r>
              <a:rPr dirty="0" sz="1800" spc="-130">
                <a:latin typeface="Arial"/>
                <a:cs typeface="Arial"/>
              </a:rPr>
              <a:t>CEDA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BAND</a:t>
            </a:r>
            <a:r>
              <a:rPr dirty="0" sz="1800">
                <a:latin typeface="Arial"/>
                <a:cs typeface="Arial"/>
              </a:rPr>
              <a:t> has </a:t>
            </a:r>
            <a:r>
              <a:rPr dirty="0" sz="1800" spc="85">
                <a:latin typeface="Arial"/>
                <a:cs typeface="Arial"/>
              </a:rPr>
              <a:t>more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flexible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Local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Goals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&amp;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Policies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800" spc="-25" b="1">
                <a:latin typeface="Arial"/>
                <a:cs typeface="Arial"/>
              </a:rPr>
              <a:t>Saves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Costs</a:t>
            </a:r>
            <a:endParaRPr sz="18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85"/>
              </a:spcBef>
              <a:buChar char="•"/>
              <a:tabLst>
                <a:tab pos="697865" algn="l"/>
              </a:tabLst>
            </a:pPr>
            <a:r>
              <a:rPr dirty="0" sz="1800">
                <a:latin typeface="Arial"/>
                <a:cs typeface="Arial"/>
              </a:rPr>
              <a:t>Single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bond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issue </a:t>
            </a:r>
            <a:r>
              <a:rPr dirty="0" sz="1800" spc="105">
                <a:latin typeface="Arial"/>
                <a:cs typeface="Arial"/>
              </a:rPr>
              <a:t>to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finance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multiple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agencies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costs</a:t>
            </a:r>
            <a:endParaRPr sz="18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80"/>
              </a:spcBef>
              <a:buChar char="•"/>
              <a:tabLst>
                <a:tab pos="697865" algn="l"/>
              </a:tabLst>
            </a:pPr>
            <a:r>
              <a:rPr dirty="0" sz="1800">
                <a:latin typeface="Arial"/>
                <a:cs typeface="Arial"/>
              </a:rPr>
              <a:t>Lower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issuance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fees</a:t>
            </a:r>
            <a:endParaRPr sz="18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85"/>
              </a:spcBef>
              <a:buChar char="•"/>
              <a:tabLst>
                <a:tab pos="697865" algn="l"/>
              </a:tabLst>
            </a:pPr>
            <a:r>
              <a:rPr dirty="0" sz="1800">
                <a:latin typeface="Arial"/>
                <a:cs typeface="Arial"/>
              </a:rPr>
              <a:t>Cost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Competitive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Issuance</a:t>
            </a:r>
            <a:r>
              <a:rPr dirty="0" sz="1800" spc="-20">
                <a:latin typeface="Arial"/>
                <a:cs typeface="Arial"/>
              </a:rPr>
              <a:t> Fees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800" spc="50" b="1">
                <a:latin typeface="Arial"/>
                <a:cs typeface="Arial"/>
              </a:rPr>
              <a:t>Streamlined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697865" algn="l"/>
              </a:tabLst>
            </a:pPr>
            <a:r>
              <a:rPr dirty="0" sz="1800">
                <a:latin typeface="Arial"/>
                <a:cs typeface="Arial"/>
              </a:rPr>
              <a:t>Board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meetings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every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week</a:t>
            </a:r>
            <a:endParaRPr sz="18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85"/>
              </a:spcBef>
              <a:buChar char="•"/>
              <a:tabLst>
                <a:tab pos="697865" algn="l"/>
              </a:tabLst>
            </a:pPr>
            <a:r>
              <a:rPr dirty="0" sz="1800">
                <a:latin typeface="Arial"/>
                <a:cs typeface="Arial"/>
              </a:rPr>
              <a:t>Experienced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financing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team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already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in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place</a:t>
            </a:r>
            <a:endParaRPr sz="18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80"/>
              </a:spcBef>
              <a:buChar char="•"/>
              <a:tabLst>
                <a:tab pos="697865" algn="l"/>
              </a:tabLst>
            </a:pPr>
            <a:r>
              <a:rPr dirty="0" sz="1800" spc="45">
                <a:latin typeface="Arial"/>
                <a:cs typeface="Arial"/>
              </a:rPr>
              <a:t>Minimizes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need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to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interact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with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public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agency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finance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staff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71535" y="2273350"/>
            <a:ext cx="3468370" cy="3357879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52729" rIns="0" bIns="0" rtlCol="0" vert="horz">
            <a:spAutoFit/>
          </a:bodyPr>
          <a:lstStyle/>
          <a:p>
            <a:pPr marL="250825">
              <a:lnSpc>
                <a:spcPct val="100000"/>
              </a:lnSpc>
              <a:spcBef>
                <a:spcPts val="1989"/>
              </a:spcBef>
            </a:pPr>
            <a:r>
              <a:rPr dirty="0" sz="2400" b="1">
                <a:latin typeface="Arial"/>
                <a:cs typeface="Arial"/>
              </a:rPr>
              <a:t>“Turn-Key</a:t>
            </a:r>
            <a:r>
              <a:rPr dirty="0" sz="2400" spc="-1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Solution”</a:t>
            </a:r>
            <a:endParaRPr sz="2400">
              <a:latin typeface="Arial"/>
              <a:cs typeface="Arial"/>
            </a:endParaRPr>
          </a:p>
          <a:p>
            <a:pPr marL="320040" marR="687070" indent="-111760">
              <a:lnSpc>
                <a:spcPct val="100000"/>
              </a:lnSpc>
              <a:spcBef>
                <a:spcPts val="515"/>
              </a:spcBef>
              <a:buChar char="•"/>
              <a:tabLst>
                <a:tab pos="320040" algn="l"/>
              </a:tabLst>
            </a:pPr>
            <a:r>
              <a:rPr dirty="0" sz="1800">
                <a:latin typeface="Arial"/>
                <a:cs typeface="Arial"/>
              </a:rPr>
              <a:t>Simply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requires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joining </a:t>
            </a:r>
            <a:r>
              <a:rPr dirty="0" sz="1800" spc="-20">
                <a:latin typeface="Arial"/>
                <a:cs typeface="Arial"/>
              </a:rPr>
              <a:t>BAND: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Adoption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of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one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Resolution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local </a:t>
            </a:r>
            <a:r>
              <a:rPr dirty="0" sz="1800" spc="-10">
                <a:latin typeface="Arial"/>
                <a:cs typeface="Arial"/>
              </a:rPr>
              <a:t>agency</a:t>
            </a:r>
            <a:endParaRPr sz="1800">
              <a:latin typeface="Arial"/>
              <a:cs typeface="Arial"/>
            </a:endParaRPr>
          </a:p>
          <a:p>
            <a:pPr marL="319405" indent="-111125">
              <a:lnSpc>
                <a:spcPct val="100000"/>
              </a:lnSpc>
              <a:spcBef>
                <a:spcPts val="600"/>
              </a:spcBef>
              <a:buChar char="•"/>
              <a:tabLst>
                <a:tab pos="319405" algn="l"/>
              </a:tabLst>
            </a:pPr>
            <a:r>
              <a:rPr dirty="0" sz="1800" spc="-130">
                <a:latin typeface="Arial"/>
                <a:cs typeface="Arial"/>
              </a:rPr>
              <a:t>CEDA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300+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members</a:t>
            </a:r>
            <a:endParaRPr sz="1800">
              <a:latin typeface="Arial"/>
              <a:cs typeface="Arial"/>
            </a:endParaRPr>
          </a:p>
          <a:p>
            <a:pPr marL="320040" marR="621665" indent="-111760">
              <a:lnSpc>
                <a:spcPct val="100000"/>
              </a:lnSpc>
              <a:spcBef>
                <a:spcPts val="600"/>
              </a:spcBef>
              <a:buChar char="•"/>
              <a:tabLst>
                <a:tab pos="320040" algn="l"/>
              </a:tabLst>
            </a:pPr>
            <a:r>
              <a:rPr dirty="0" sz="1800">
                <a:latin typeface="Arial"/>
                <a:cs typeface="Arial"/>
              </a:rPr>
              <a:t>Streamlined</a:t>
            </a:r>
            <a:r>
              <a:rPr dirty="0" sz="1800" spc="395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application </a:t>
            </a:r>
            <a:r>
              <a:rPr dirty="0" sz="1800" spc="-10"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  <a:p>
            <a:pPr marL="319405" indent="-111125">
              <a:lnSpc>
                <a:spcPct val="100000"/>
              </a:lnSpc>
              <a:spcBef>
                <a:spcPts val="600"/>
              </a:spcBef>
              <a:buChar char="•"/>
              <a:tabLst>
                <a:tab pos="319405" algn="l"/>
              </a:tabLst>
            </a:pPr>
            <a:r>
              <a:rPr dirty="0" sz="1800">
                <a:latin typeface="Arial"/>
                <a:cs typeface="Arial"/>
              </a:rPr>
              <a:t>Experienced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Financing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5623"/>
            <a:ext cx="1950881" cy="39017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772" y="455891"/>
            <a:ext cx="10707026" cy="8158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3985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05"/>
              </a:spcBef>
            </a:pPr>
            <a:r>
              <a:rPr dirty="0" sz="4400" spc="-530" b="0">
                <a:solidFill>
                  <a:srgbClr val="000000"/>
                </a:solidFill>
                <a:latin typeface="Arial"/>
                <a:cs typeface="Arial"/>
              </a:rPr>
              <a:t>BAND</a:t>
            </a:r>
            <a:r>
              <a:rPr dirty="0" sz="4400" spc="-3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315" b="0">
                <a:solidFill>
                  <a:srgbClr val="000000"/>
                </a:solidFill>
                <a:latin typeface="Arial"/>
                <a:cs typeface="Arial"/>
              </a:rPr>
              <a:t>Program</a:t>
            </a:r>
            <a:r>
              <a:rPr dirty="0" sz="4400" spc="-3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350" b="0">
                <a:solidFill>
                  <a:srgbClr val="000000"/>
                </a:solidFill>
                <a:latin typeface="Arial"/>
                <a:cs typeface="Arial"/>
              </a:rPr>
              <a:t>Advantages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32078" y="1460988"/>
            <a:ext cx="9083675" cy="4410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3200" spc="-325" b="1">
                <a:solidFill>
                  <a:srgbClr val="5A78B6"/>
                </a:solidFill>
                <a:uFill>
                  <a:solidFill>
                    <a:srgbClr val="5A78B6"/>
                  </a:solidFill>
                </a:uFill>
                <a:latin typeface="Arial"/>
                <a:cs typeface="Arial"/>
              </a:rPr>
              <a:t>Local</a:t>
            </a:r>
            <a:r>
              <a:rPr dirty="0" u="sng" sz="3200" spc="-180" b="1">
                <a:solidFill>
                  <a:srgbClr val="5A78B6"/>
                </a:solidFill>
                <a:uFill>
                  <a:solidFill>
                    <a:srgbClr val="5A78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 spc="-335" b="1">
                <a:solidFill>
                  <a:srgbClr val="5A78B6"/>
                </a:solidFill>
                <a:uFill>
                  <a:solidFill>
                    <a:srgbClr val="5A78B6"/>
                  </a:solidFill>
                </a:uFill>
                <a:latin typeface="Arial"/>
                <a:cs typeface="Arial"/>
              </a:rPr>
              <a:t>Agency</a:t>
            </a:r>
            <a:r>
              <a:rPr dirty="0" u="sng" sz="3200" spc="-175" b="1">
                <a:solidFill>
                  <a:srgbClr val="5A78B6"/>
                </a:solidFill>
                <a:uFill>
                  <a:solidFill>
                    <a:srgbClr val="5A78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 spc="-90" b="1">
                <a:solidFill>
                  <a:srgbClr val="5A78B6"/>
                </a:solidFill>
                <a:uFill>
                  <a:solidFill>
                    <a:srgbClr val="5A78B6"/>
                  </a:solidFill>
                </a:uFill>
                <a:latin typeface="Arial"/>
                <a:cs typeface="Arial"/>
              </a:rPr>
              <a:t>Benefits</a:t>
            </a:r>
            <a:endParaRPr sz="3200">
              <a:latin typeface="Arial"/>
              <a:cs typeface="Arial"/>
            </a:endParaRPr>
          </a:p>
          <a:p>
            <a:pPr marL="342900" indent="-228600">
              <a:lnSpc>
                <a:spcPct val="100000"/>
              </a:lnSpc>
              <a:spcBef>
                <a:spcPts val="2070"/>
              </a:spcBef>
              <a:buFont typeface="Arial"/>
              <a:buChar char="•"/>
              <a:tabLst>
                <a:tab pos="342900" algn="l"/>
              </a:tabLst>
            </a:pPr>
            <a:r>
              <a:rPr dirty="0" sz="1800" b="1">
                <a:latin typeface="Arial"/>
                <a:cs typeface="Arial"/>
              </a:rPr>
              <a:t>Reduced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65" b="1">
                <a:latin typeface="Arial"/>
                <a:cs typeface="Arial"/>
              </a:rPr>
              <a:t>administrative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costs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&amp;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burdens</a:t>
            </a:r>
            <a:endParaRPr sz="1800">
              <a:latin typeface="Arial"/>
              <a:cs typeface="Arial"/>
            </a:endParaRPr>
          </a:p>
          <a:p>
            <a:pPr lvl="1" marL="8001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800100" algn="l"/>
              </a:tabLst>
            </a:pPr>
            <a:r>
              <a:rPr dirty="0" sz="1800">
                <a:latin typeface="Arial"/>
                <a:cs typeface="Arial"/>
              </a:rPr>
              <a:t>District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formation</a:t>
            </a:r>
            <a:r>
              <a:rPr dirty="0" sz="1800" spc="14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Bond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issuance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Continuing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disclosure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District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administration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66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429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42900" algn="l"/>
              </a:tabLst>
            </a:pPr>
            <a:r>
              <a:rPr dirty="0" sz="1800" spc="80" b="1">
                <a:latin typeface="Arial"/>
                <a:cs typeface="Arial"/>
              </a:rPr>
              <a:t>Multiple</a:t>
            </a:r>
            <a:r>
              <a:rPr dirty="0" sz="1800" spc="1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financing</a:t>
            </a:r>
            <a:r>
              <a:rPr dirty="0" sz="1800" spc="1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options</a:t>
            </a:r>
            <a:endParaRPr sz="1800">
              <a:latin typeface="Arial"/>
              <a:cs typeface="Arial"/>
            </a:endParaRPr>
          </a:p>
          <a:p>
            <a:pPr lvl="1" marL="800100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800100" algn="l"/>
              </a:tabLst>
            </a:pPr>
            <a:r>
              <a:rPr dirty="0" sz="1800" spc="-130">
                <a:latin typeface="Arial"/>
                <a:cs typeface="Arial"/>
              </a:rPr>
              <a:t>CFD,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AD,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EIFD,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CRIA,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CRD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42900" indent="-228600">
              <a:lnSpc>
                <a:spcPct val="100000"/>
              </a:lnSpc>
              <a:buFont typeface="Arial"/>
              <a:buChar char="•"/>
              <a:tabLst>
                <a:tab pos="342900" algn="l"/>
              </a:tabLst>
            </a:pPr>
            <a:r>
              <a:rPr dirty="0" sz="1800" b="1">
                <a:latin typeface="Arial"/>
                <a:cs typeface="Arial"/>
              </a:rPr>
              <a:t>Available</a:t>
            </a:r>
            <a:r>
              <a:rPr dirty="0" sz="1800" spc="60" b="1">
                <a:latin typeface="Arial"/>
                <a:cs typeface="Arial"/>
              </a:rPr>
              <a:t> </a:t>
            </a:r>
            <a:r>
              <a:rPr dirty="0" sz="1800" spc="90" b="1">
                <a:latin typeface="Arial"/>
                <a:cs typeface="Arial"/>
              </a:rPr>
              <a:t>to</a:t>
            </a:r>
            <a:r>
              <a:rPr dirty="0" sz="1800" spc="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cities,</a:t>
            </a:r>
            <a:r>
              <a:rPr dirty="0" sz="1800" spc="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counties,</a:t>
            </a:r>
            <a:r>
              <a:rPr dirty="0" sz="1800" spc="80" b="1">
                <a:latin typeface="Arial"/>
                <a:cs typeface="Arial"/>
              </a:rPr>
              <a:t> utility</a:t>
            </a:r>
            <a:r>
              <a:rPr dirty="0" sz="1800" spc="1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&amp;</a:t>
            </a:r>
            <a:r>
              <a:rPr dirty="0" sz="1800" spc="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school</a:t>
            </a:r>
            <a:r>
              <a:rPr dirty="0" sz="1800" spc="7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districts</a:t>
            </a:r>
            <a:endParaRPr sz="1800">
              <a:latin typeface="Arial"/>
              <a:cs typeface="Arial"/>
            </a:endParaRPr>
          </a:p>
          <a:p>
            <a:pPr lvl="1" marL="8001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800100" algn="l"/>
              </a:tabLst>
            </a:pPr>
            <a:r>
              <a:rPr dirty="0" sz="1800" spc="45">
                <a:latin typeface="Arial"/>
                <a:cs typeface="Arial"/>
              </a:rPr>
              <a:t>Combine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multi-</a:t>
            </a:r>
            <a:r>
              <a:rPr dirty="0" sz="1800">
                <a:latin typeface="Arial"/>
                <a:cs typeface="Arial"/>
              </a:rPr>
              <a:t>agency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projects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429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42900" algn="l"/>
              </a:tabLst>
            </a:pPr>
            <a:r>
              <a:rPr dirty="0" sz="1800" b="1">
                <a:latin typeface="Arial"/>
                <a:cs typeface="Arial"/>
              </a:rPr>
              <a:t>Combine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55" b="1">
                <a:latin typeface="Arial"/>
                <a:cs typeface="Arial"/>
              </a:rPr>
              <a:t>smaller </a:t>
            </a:r>
            <a:r>
              <a:rPr dirty="0" sz="1800" b="1">
                <a:latin typeface="Arial"/>
                <a:cs typeface="Arial"/>
              </a:rPr>
              <a:t>projects</a:t>
            </a:r>
            <a:r>
              <a:rPr dirty="0" sz="1800" spc="80" b="1">
                <a:latin typeface="Arial"/>
                <a:cs typeface="Arial"/>
              </a:rPr>
              <a:t> </a:t>
            </a:r>
            <a:r>
              <a:rPr dirty="0" sz="1800" spc="90" b="1">
                <a:latin typeface="Arial"/>
                <a:cs typeface="Arial"/>
              </a:rPr>
              <a:t>to</a:t>
            </a:r>
            <a:r>
              <a:rPr dirty="0" sz="1800" spc="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achieve</a:t>
            </a:r>
            <a:r>
              <a:rPr dirty="0" sz="1800" spc="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economies</a:t>
            </a:r>
            <a:r>
              <a:rPr dirty="0" sz="1800" spc="60" b="1">
                <a:latin typeface="Arial"/>
                <a:cs typeface="Arial"/>
              </a:rPr>
              <a:t> </a:t>
            </a:r>
            <a:r>
              <a:rPr dirty="0" sz="1800" spc="50" b="1">
                <a:latin typeface="Arial"/>
                <a:cs typeface="Arial"/>
              </a:rPr>
              <a:t>of</a:t>
            </a:r>
            <a:r>
              <a:rPr dirty="0" sz="1800" spc="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scale</a:t>
            </a:r>
            <a:r>
              <a:rPr dirty="0" sz="1800" spc="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savings</a:t>
            </a:r>
            <a:endParaRPr sz="1800">
              <a:latin typeface="Arial"/>
              <a:cs typeface="Arial"/>
            </a:endParaRPr>
          </a:p>
          <a:p>
            <a:pPr lvl="1" marL="8001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800100" algn="l"/>
              </a:tabLst>
            </a:pPr>
            <a:r>
              <a:rPr dirty="0" sz="1800">
                <a:latin typeface="Arial"/>
                <a:cs typeface="Arial"/>
              </a:rPr>
              <a:t>Enhanced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credit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profile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8848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05"/>
              </a:spcBef>
            </a:pPr>
            <a:r>
              <a:rPr dirty="0" sz="4400" spc="-290" b="0">
                <a:solidFill>
                  <a:srgbClr val="000000"/>
                </a:solidFill>
                <a:latin typeface="Arial"/>
                <a:cs typeface="Arial"/>
              </a:rPr>
              <a:t>Experienced</a:t>
            </a:r>
            <a:r>
              <a:rPr dirty="0" sz="4400" spc="-3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295" b="0">
                <a:solidFill>
                  <a:srgbClr val="000000"/>
                </a:solidFill>
                <a:latin typeface="Arial"/>
                <a:cs typeface="Arial"/>
              </a:rPr>
              <a:t>Financing</a:t>
            </a:r>
            <a:r>
              <a:rPr dirty="0" sz="4400" spc="-2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890" b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dirty="0" sz="4400" spc="-385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z="4400" spc="-39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4400" spc="-350" b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2585" y="5066093"/>
            <a:ext cx="1619067" cy="8872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1629" y="1509232"/>
            <a:ext cx="5793600" cy="105935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866297" y="5431295"/>
            <a:ext cx="2356485" cy="392430"/>
            <a:chOff x="4866297" y="5431295"/>
            <a:chExt cx="2356485" cy="392430"/>
          </a:xfrm>
        </p:grpSpPr>
        <p:sp>
          <p:nvSpPr>
            <p:cNvPr id="6" name="object 6" descr=""/>
            <p:cNvSpPr/>
            <p:nvPr/>
          </p:nvSpPr>
          <p:spPr>
            <a:xfrm>
              <a:off x="4866297" y="5437186"/>
              <a:ext cx="1264920" cy="224790"/>
            </a:xfrm>
            <a:custGeom>
              <a:avLst/>
              <a:gdLst/>
              <a:ahLst/>
              <a:cxnLst/>
              <a:rect l="l" t="t" r="r" b="b"/>
              <a:pathLst>
                <a:path w="1264920" h="224789">
                  <a:moveTo>
                    <a:pt x="37306" y="217926"/>
                  </a:moveTo>
                  <a:lnTo>
                    <a:pt x="0" y="217926"/>
                  </a:lnTo>
                  <a:lnTo>
                    <a:pt x="0" y="0"/>
                  </a:lnTo>
                  <a:lnTo>
                    <a:pt x="37306" y="0"/>
                  </a:lnTo>
                  <a:lnTo>
                    <a:pt x="37306" y="119761"/>
                  </a:lnTo>
                  <a:lnTo>
                    <a:pt x="87900" y="119761"/>
                  </a:lnTo>
                  <a:lnTo>
                    <a:pt x="37306" y="160597"/>
                  </a:lnTo>
                  <a:lnTo>
                    <a:pt x="37306" y="217926"/>
                  </a:lnTo>
                  <a:close/>
                </a:path>
                <a:path w="1264920" h="224789">
                  <a:moveTo>
                    <a:pt x="87900" y="119761"/>
                  </a:moveTo>
                  <a:lnTo>
                    <a:pt x="37306" y="119761"/>
                  </a:lnTo>
                  <a:lnTo>
                    <a:pt x="185747" y="0"/>
                  </a:lnTo>
                  <a:lnTo>
                    <a:pt x="236012" y="0"/>
                  </a:lnTo>
                  <a:lnTo>
                    <a:pt x="130769" y="85992"/>
                  </a:lnTo>
                  <a:lnTo>
                    <a:pt x="149422" y="107981"/>
                  </a:lnTo>
                  <a:lnTo>
                    <a:pt x="102494" y="107981"/>
                  </a:lnTo>
                  <a:lnTo>
                    <a:pt x="87900" y="119761"/>
                  </a:lnTo>
                  <a:close/>
                </a:path>
                <a:path w="1264920" h="224789">
                  <a:moveTo>
                    <a:pt x="196742" y="218318"/>
                  </a:moveTo>
                  <a:lnTo>
                    <a:pt x="102494" y="107981"/>
                  </a:lnTo>
                  <a:lnTo>
                    <a:pt x="149422" y="107981"/>
                  </a:lnTo>
                  <a:lnTo>
                    <a:pt x="242688" y="217926"/>
                  </a:lnTo>
                  <a:lnTo>
                    <a:pt x="196742" y="217926"/>
                  </a:lnTo>
                  <a:lnTo>
                    <a:pt x="196742" y="218318"/>
                  </a:lnTo>
                  <a:close/>
                </a:path>
                <a:path w="1264920" h="224789">
                  <a:moveTo>
                    <a:pt x="382097" y="224601"/>
                  </a:moveTo>
                  <a:lnTo>
                    <a:pt x="330991" y="216600"/>
                  </a:lnTo>
                  <a:lnTo>
                    <a:pt x="293985" y="194170"/>
                  </a:lnTo>
                  <a:lnTo>
                    <a:pt x="271484" y="159665"/>
                  </a:lnTo>
                  <a:lnTo>
                    <a:pt x="263894" y="115441"/>
                  </a:lnTo>
                  <a:lnTo>
                    <a:pt x="263894" y="392"/>
                  </a:lnTo>
                  <a:lnTo>
                    <a:pt x="301201" y="392"/>
                  </a:lnTo>
                  <a:lnTo>
                    <a:pt x="301201" y="113086"/>
                  </a:lnTo>
                  <a:lnTo>
                    <a:pt x="306496" y="146063"/>
                  </a:lnTo>
                  <a:lnTo>
                    <a:pt x="322063" y="170757"/>
                  </a:lnTo>
                  <a:lnTo>
                    <a:pt x="347423" y="186249"/>
                  </a:lnTo>
                  <a:lnTo>
                    <a:pt x="382097" y="191617"/>
                  </a:lnTo>
                  <a:lnTo>
                    <a:pt x="472080" y="191617"/>
                  </a:lnTo>
                  <a:lnTo>
                    <a:pt x="470405" y="194170"/>
                  </a:lnTo>
                  <a:lnTo>
                    <a:pt x="433265" y="216600"/>
                  </a:lnTo>
                  <a:lnTo>
                    <a:pt x="382097" y="224601"/>
                  </a:lnTo>
                  <a:close/>
                </a:path>
                <a:path w="1264920" h="224789">
                  <a:moveTo>
                    <a:pt x="472080" y="191617"/>
                  </a:moveTo>
                  <a:lnTo>
                    <a:pt x="382097" y="191617"/>
                  </a:lnTo>
                  <a:lnTo>
                    <a:pt x="416894" y="186249"/>
                  </a:lnTo>
                  <a:lnTo>
                    <a:pt x="442524" y="170757"/>
                  </a:lnTo>
                  <a:lnTo>
                    <a:pt x="458361" y="146063"/>
                  </a:lnTo>
                  <a:lnTo>
                    <a:pt x="463779" y="113086"/>
                  </a:lnTo>
                  <a:lnTo>
                    <a:pt x="463779" y="392"/>
                  </a:lnTo>
                  <a:lnTo>
                    <a:pt x="500692" y="392"/>
                  </a:lnTo>
                  <a:lnTo>
                    <a:pt x="500692" y="115441"/>
                  </a:lnTo>
                  <a:lnTo>
                    <a:pt x="493041" y="159665"/>
                  </a:lnTo>
                  <a:lnTo>
                    <a:pt x="472080" y="191617"/>
                  </a:lnTo>
                  <a:close/>
                </a:path>
                <a:path w="1264920" h="224789">
                  <a:moveTo>
                    <a:pt x="763409" y="218318"/>
                  </a:moveTo>
                  <a:lnTo>
                    <a:pt x="722961" y="218318"/>
                  </a:lnTo>
                  <a:lnTo>
                    <a:pt x="841164" y="392"/>
                  </a:lnTo>
                  <a:lnTo>
                    <a:pt x="882397" y="392"/>
                  </a:lnTo>
                  <a:lnTo>
                    <a:pt x="900228" y="33376"/>
                  </a:lnTo>
                  <a:lnTo>
                    <a:pt x="861191" y="33376"/>
                  </a:lnTo>
                  <a:lnTo>
                    <a:pt x="808177" y="134289"/>
                  </a:lnTo>
                  <a:lnTo>
                    <a:pt x="954781" y="134289"/>
                  </a:lnTo>
                  <a:lnTo>
                    <a:pt x="971763" y="165702"/>
                  </a:lnTo>
                  <a:lnTo>
                    <a:pt x="791291" y="165702"/>
                  </a:lnTo>
                  <a:lnTo>
                    <a:pt x="763409" y="218318"/>
                  </a:lnTo>
                  <a:close/>
                </a:path>
                <a:path w="1264920" h="224789">
                  <a:moveTo>
                    <a:pt x="762231" y="33376"/>
                  </a:moveTo>
                  <a:lnTo>
                    <a:pt x="527003" y="33376"/>
                  </a:lnTo>
                  <a:lnTo>
                    <a:pt x="527003" y="785"/>
                  </a:lnTo>
                  <a:lnTo>
                    <a:pt x="762231" y="785"/>
                  </a:lnTo>
                  <a:lnTo>
                    <a:pt x="762231" y="33376"/>
                  </a:lnTo>
                  <a:close/>
                </a:path>
                <a:path w="1264920" h="224789">
                  <a:moveTo>
                    <a:pt x="662878" y="218711"/>
                  </a:moveTo>
                  <a:lnTo>
                    <a:pt x="625571" y="218711"/>
                  </a:lnTo>
                  <a:lnTo>
                    <a:pt x="625571" y="33376"/>
                  </a:lnTo>
                  <a:lnTo>
                    <a:pt x="662878" y="33376"/>
                  </a:lnTo>
                  <a:lnTo>
                    <a:pt x="662878" y="218711"/>
                  </a:lnTo>
                  <a:close/>
                </a:path>
                <a:path w="1264920" h="224789">
                  <a:moveTo>
                    <a:pt x="954781" y="134289"/>
                  </a:moveTo>
                  <a:lnTo>
                    <a:pt x="914599" y="134289"/>
                  </a:lnTo>
                  <a:lnTo>
                    <a:pt x="914599" y="133896"/>
                  </a:lnTo>
                  <a:lnTo>
                    <a:pt x="861191" y="33376"/>
                  </a:lnTo>
                  <a:lnTo>
                    <a:pt x="900228" y="33376"/>
                  </a:lnTo>
                  <a:lnTo>
                    <a:pt x="954781" y="134289"/>
                  </a:lnTo>
                  <a:close/>
                </a:path>
                <a:path w="1264920" h="224789">
                  <a:moveTo>
                    <a:pt x="1000207" y="218318"/>
                  </a:moveTo>
                  <a:lnTo>
                    <a:pt x="958974" y="218318"/>
                  </a:lnTo>
                  <a:lnTo>
                    <a:pt x="931092" y="165702"/>
                  </a:lnTo>
                  <a:lnTo>
                    <a:pt x="971763" y="165702"/>
                  </a:lnTo>
                  <a:lnTo>
                    <a:pt x="1000207" y="218318"/>
                  </a:lnTo>
                  <a:close/>
                </a:path>
                <a:path w="1264920" h="224789">
                  <a:moveTo>
                    <a:pt x="1059898" y="217926"/>
                  </a:moveTo>
                  <a:lnTo>
                    <a:pt x="1022591" y="217926"/>
                  </a:lnTo>
                  <a:lnTo>
                    <a:pt x="1022591" y="0"/>
                  </a:lnTo>
                  <a:lnTo>
                    <a:pt x="1059898" y="0"/>
                  </a:lnTo>
                  <a:lnTo>
                    <a:pt x="1059898" y="119761"/>
                  </a:lnTo>
                  <a:lnTo>
                    <a:pt x="1110492" y="119761"/>
                  </a:lnTo>
                  <a:lnTo>
                    <a:pt x="1059898" y="160597"/>
                  </a:lnTo>
                  <a:lnTo>
                    <a:pt x="1059898" y="217926"/>
                  </a:lnTo>
                  <a:close/>
                </a:path>
                <a:path w="1264920" h="224789">
                  <a:moveTo>
                    <a:pt x="1110492" y="119761"/>
                  </a:moveTo>
                  <a:lnTo>
                    <a:pt x="1059898" y="119761"/>
                  </a:lnTo>
                  <a:lnTo>
                    <a:pt x="1208339" y="0"/>
                  </a:lnTo>
                  <a:lnTo>
                    <a:pt x="1258604" y="0"/>
                  </a:lnTo>
                  <a:lnTo>
                    <a:pt x="1152968" y="85992"/>
                  </a:lnTo>
                  <a:lnTo>
                    <a:pt x="1171621" y="107981"/>
                  </a:lnTo>
                  <a:lnTo>
                    <a:pt x="1125086" y="107981"/>
                  </a:lnTo>
                  <a:lnTo>
                    <a:pt x="1110492" y="119761"/>
                  </a:lnTo>
                  <a:close/>
                </a:path>
                <a:path w="1264920" h="224789">
                  <a:moveTo>
                    <a:pt x="1219334" y="218318"/>
                  </a:moveTo>
                  <a:lnTo>
                    <a:pt x="1125086" y="107981"/>
                  </a:lnTo>
                  <a:lnTo>
                    <a:pt x="1171621" y="107981"/>
                  </a:lnTo>
                  <a:lnTo>
                    <a:pt x="1264887" y="217926"/>
                  </a:lnTo>
                  <a:lnTo>
                    <a:pt x="1219334" y="217926"/>
                  </a:lnTo>
                  <a:lnTo>
                    <a:pt x="1219334" y="218318"/>
                  </a:lnTo>
                  <a:close/>
                </a:path>
              </a:pathLst>
            </a:custGeom>
            <a:solidFill>
              <a:srgbClr val="005C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61030" y="5431295"/>
              <a:ext cx="1061720" cy="392430"/>
            </a:xfrm>
            <a:custGeom>
              <a:avLst/>
              <a:gdLst/>
              <a:ahLst/>
              <a:cxnLst/>
              <a:rect l="l" t="t" r="r" b="b"/>
              <a:pathLst>
                <a:path w="1061720" h="392429">
                  <a:moveTo>
                    <a:pt x="37306" y="224208"/>
                  </a:moveTo>
                  <a:lnTo>
                    <a:pt x="0" y="224208"/>
                  </a:lnTo>
                  <a:lnTo>
                    <a:pt x="0" y="6282"/>
                  </a:lnTo>
                  <a:lnTo>
                    <a:pt x="148440" y="6282"/>
                  </a:lnTo>
                  <a:lnTo>
                    <a:pt x="183556" y="10792"/>
                  </a:lnTo>
                  <a:lnTo>
                    <a:pt x="211420" y="24099"/>
                  </a:lnTo>
                  <a:lnTo>
                    <a:pt x="224211" y="39265"/>
                  </a:lnTo>
                  <a:lnTo>
                    <a:pt x="37306" y="39265"/>
                  </a:lnTo>
                  <a:lnTo>
                    <a:pt x="37306" y="113478"/>
                  </a:lnTo>
                  <a:lnTo>
                    <a:pt x="223640" y="113478"/>
                  </a:lnTo>
                  <a:lnTo>
                    <a:pt x="218537" y="121184"/>
                  </a:lnTo>
                  <a:lnTo>
                    <a:pt x="198301" y="135252"/>
                  </a:lnTo>
                  <a:lnTo>
                    <a:pt x="172395" y="143320"/>
                  </a:lnTo>
                  <a:lnTo>
                    <a:pt x="174111" y="145284"/>
                  </a:lnTo>
                  <a:lnTo>
                    <a:pt x="37306" y="145284"/>
                  </a:lnTo>
                  <a:lnTo>
                    <a:pt x="37306" y="224208"/>
                  </a:lnTo>
                  <a:close/>
                </a:path>
                <a:path w="1061720" h="392429">
                  <a:moveTo>
                    <a:pt x="223640" y="113478"/>
                  </a:moveTo>
                  <a:lnTo>
                    <a:pt x="37306" y="113478"/>
                  </a:lnTo>
                  <a:lnTo>
                    <a:pt x="145691" y="113086"/>
                  </a:lnTo>
                  <a:lnTo>
                    <a:pt x="166940" y="111128"/>
                  </a:lnTo>
                  <a:lnTo>
                    <a:pt x="183440" y="104791"/>
                  </a:lnTo>
                  <a:lnTo>
                    <a:pt x="194122" y="93373"/>
                  </a:lnTo>
                  <a:lnTo>
                    <a:pt x="197920" y="76175"/>
                  </a:lnTo>
                  <a:lnTo>
                    <a:pt x="194122" y="58978"/>
                  </a:lnTo>
                  <a:lnTo>
                    <a:pt x="183440" y="47560"/>
                  </a:lnTo>
                  <a:lnTo>
                    <a:pt x="166940" y="41223"/>
                  </a:lnTo>
                  <a:lnTo>
                    <a:pt x="145691" y="39265"/>
                  </a:lnTo>
                  <a:lnTo>
                    <a:pt x="224211" y="39265"/>
                  </a:lnTo>
                  <a:lnTo>
                    <a:pt x="229784" y="45873"/>
                  </a:lnTo>
                  <a:lnTo>
                    <a:pt x="236405" y="75783"/>
                  </a:lnTo>
                  <a:lnTo>
                    <a:pt x="231705" y="101300"/>
                  </a:lnTo>
                  <a:lnTo>
                    <a:pt x="223640" y="113478"/>
                  </a:lnTo>
                  <a:close/>
                </a:path>
                <a:path w="1061720" h="392429">
                  <a:moveTo>
                    <a:pt x="243081" y="224208"/>
                  </a:moveTo>
                  <a:lnTo>
                    <a:pt x="196742" y="224208"/>
                  </a:lnTo>
                  <a:lnTo>
                    <a:pt x="129198" y="145284"/>
                  </a:lnTo>
                  <a:lnTo>
                    <a:pt x="174111" y="145284"/>
                  </a:lnTo>
                  <a:lnTo>
                    <a:pt x="243081" y="224208"/>
                  </a:lnTo>
                  <a:close/>
                </a:path>
                <a:path w="1061720" h="392429">
                  <a:moveTo>
                    <a:pt x="389951" y="230883"/>
                  </a:moveTo>
                  <a:lnTo>
                    <a:pt x="333494" y="222950"/>
                  </a:lnTo>
                  <a:lnTo>
                    <a:pt x="290843" y="200109"/>
                  </a:lnTo>
                  <a:lnTo>
                    <a:pt x="263876" y="163794"/>
                  </a:lnTo>
                  <a:lnTo>
                    <a:pt x="254469" y="115441"/>
                  </a:lnTo>
                  <a:lnTo>
                    <a:pt x="263876" y="67089"/>
                  </a:lnTo>
                  <a:lnTo>
                    <a:pt x="290843" y="30774"/>
                  </a:lnTo>
                  <a:lnTo>
                    <a:pt x="333494" y="7932"/>
                  </a:lnTo>
                  <a:lnTo>
                    <a:pt x="389951" y="0"/>
                  </a:lnTo>
                  <a:lnTo>
                    <a:pt x="446408" y="7932"/>
                  </a:lnTo>
                  <a:lnTo>
                    <a:pt x="489059" y="30774"/>
                  </a:lnTo>
                  <a:lnTo>
                    <a:pt x="490699" y="32983"/>
                  </a:lnTo>
                  <a:lnTo>
                    <a:pt x="390344" y="32983"/>
                  </a:lnTo>
                  <a:lnTo>
                    <a:pt x="350276" y="38413"/>
                  </a:lnTo>
                  <a:lnTo>
                    <a:pt x="319559" y="54334"/>
                  </a:lnTo>
                  <a:lnTo>
                    <a:pt x="299888" y="80194"/>
                  </a:lnTo>
                  <a:lnTo>
                    <a:pt x="292954" y="115441"/>
                  </a:lnTo>
                  <a:lnTo>
                    <a:pt x="299832" y="150689"/>
                  </a:lnTo>
                  <a:lnTo>
                    <a:pt x="319412" y="176549"/>
                  </a:lnTo>
                  <a:lnTo>
                    <a:pt x="350110" y="192470"/>
                  </a:lnTo>
                  <a:lnTo>
                    <a:pt x="390344" y="197900"/>
                  </a:lnTo>
                  <a:lnTo>
                    <a:pt x="490699" y="197900"/>
                  </a:lnTo>
                  <a:lnTo>
                    <a:pt x="489059" y="200109"/>
                  </a:lnTo>
                  <a:lnTo>
                    <a:pt x="446408" y="222950"/>
                  </a:lnTo>
                  <a:lnTo>
                    <a:pt x="389951" y="230883"/>
                  </a:lnTo>
                  <a:close/>
                </a:path>
                <a:path w="1061720" h="392429">
                  <a:moveTo>
                    <a:pt x="490699" y="197900"/>
                  </a:moveTo>
                  <a:lnTo>
                    <a:pt x="390344" y="197900"/>
                  </a:lnTo>
                  <a:lnTo>
                    <a:pt x="430516" y="192470"/>
                  </a:lnTo>
                  <a:lnTo>
                    <a:pt x="461079" y="176549"/>
                  </a:lnTo>
                  <a:lnTo>
                    <a:pt x="480524" y="150689"/>
                  </a:lnTo>
                  <a:lnTo>
                    <a:pt x="487341" y="115441"/>
                  </a:lnTo>
                  <a:lnTo>
                    <a:pt x="480468" y="80194"/>
                  </a:lnTo>
                  <a:lnTo>
                    <a:pt x="460932" y="54334"/>
                  </a:lnTo>
                  <a:lnTo>
                    <a:pt x="430350" y="38413"/>
                  </a:lnTo>
                  <a:lnTo>
                    <a:pt x="390344" y="32983"/>
                  </a:lnTo>
                  <a:lnTo>
                    <a:pt x="490699" y="32983"/>
                  </a:lnTo>
                  <a:lnTo>
                    <a:pt x="516026" y="67089"/>
                  </a:lnTo>
                  <a:lnTo>
                    <a:pt x="525433" y="115441"/>
                  </a:lnTo>
                  <a:lnTo>
                    <a:pt x="516026" y="163794"/>
                  </a:lnTo>
                  <a:lnTo>
                    <a:pt x="490699" y="197900"/>
                  </a:lnTo>
                  <a:close/>
                </a:path>
                <a:path w="1061720" h="392429">
                  <a:moveTo>
                    <a:pt x="676622" y="231276"/>
                  </a:moveTo>
                  <a:lnTo>
                    <a:pt x="621362" y="223288"/>
                  </a:lnTo>
                  <a:lnTo>
                    <a:pt x="579429" y="200354"/>
                  </a:lnTo>
                  <a:lnTo>
                    <a:pt x="552811" y="164021"/>
                  </a:lnTo>
                  <a:lnTo>
                    <a:pt x="543497" y="115834"/>
                  </a:lnTo>
                  <a:lnTo>
                    <a:pt x="552836" y="67586"/>
                  </a:lnTo>
                  <a:lnTo>
                    <a:pt x="579625" y="31118"/>
                  </a:lnTo>
                  <a:lnTo>
                    <a:pt x="622025" y="8049"/>
                  </a:lnTo>
                  <a:lnTo>
                    <a:pt x="678193" y="0"/>
                  </a:lnTo>
                  <a:lnTo>
                    <a:pt x="715641" y="4104"/>
                  </a:lnTo>
                  <a:lnTo>
                    <a:pt x="747456" y="15460"/>
                  </a:lnTo>
                  <a:lnTo>
                    <a:pt x="773012" y="32633"/>
                  </a:lnTo>
                  <a:lnTo>
                    <a:pt x="773315" y="32983"/>
                  </a:lnTo>
                  <a:lnTo>
                    <a:pt x="677408" y="32983"/>
                  </a:lnTo>
                  <a:lnTo>
                    <a:pt x="638248" y="38192"/>
                  </a:lnTo>
                  <a:lnTo>
                    <a:pt x="607998" y="53745"/>
                  </a:lnTo>
                  <a:lnTo>
                    <a:pt x="588498" y="79531"/>
                  </a:lnTo>
                  <a:lnTo>
                    <a:pt x="581589" y="115441"/>
                  </a:lnTo>
                  <a:lnTo>
                    <a:pt x="588498" y="151351"/>
                  </a:lnTo>
                  <a:lnTo>
                    <a:pt x="607998" y="177138"/>
                  </a:lnTo>
                  <a:lnTo>
                    <a:pt x="638248" y="192691"/>
                  </a:lnTo>
                  <a:lnTo>
                    <a:pt x="677408" y="197900"/>
                  </a:lnTo>
                  <a:lnTo>
                    <a:pt x="773793" y="197900"/>
                  </a:lnTo>
                  <a:lnTo>
                    <a:pt x="773153" y="198642"/>
                  </a:lnTo>
                  <a:lnTo>
                    <a:pt x="747308" y="215913"/>
                  </a:lnTo>
                  <a:lnTo>
                    <a:pt x="714984" y="227221"/>
                  </a:lnTo>
                  <a:lnTo>
                    <a:pt x="676622" y="231276"/>
                  </a:lnTo>
                  <a:close/>
                </a:path>
                <a:path w="1061720" h="392429">
                  <a:moveTo>
                    <a:pt x="756733" y="71464"/>
                  </a:moveTo>
                  <a:lnTo>
                    <a:pt x="742516" y="54187"/>
                  </a:lnTo>
                  <a:lnTo>
                    <a:pt x="724286" y="42210"/>
                  </a:lnTo>
                  <a:lnTo>
                    <a:pt x="702448" y="35241"/>
                  </a:lnTo>
                  <a:lnTo>
                    <a:pt x="677408" y="32983"/>
                  </a:lnTo>
                  <a:lnTo>
                    <a:pt x="773315" y="32983"/>
                  </a:lnTo>
                  <a:lnTo>
                    <a:pt x="791683" y="54187"/>
                  </a:lnTo>
                  <a:lnTo>
                    <a:pt x="756733" y="71464"/>
                  </a:lnTo>
                  <a:close/>
                </a:path>
                <a:path w="1061720" h="392429">
                  <a:moveTo>
                    <a:pt x="773793" y="197900"/>
                  </a:moveTo>
                  <a:lnTo>
                    <a:pt x="677408" y="197900"/>
                  </a:lnTo>
                  <a:lnTo>
                    <a:pt x="702737" y="195697"/>
                  </a:lnTo>
                  <a:lnTo>
                    <a:pt x="724826" y="188820"/>
                  </a:lnTo>
                  <a:lnTo>
                    <a:pt x="743234" y="176862"/>
                  </a:lnTo>
                  <a:lnTo>
                    <a:pt x="757519" y="159419"/>
                  </a:lnTo>
                  <a:lnTo>
                    <a:pt x="792076" y="176696"/>
                  </a:lnTo>
                  <a:lnTo>
                    <a:pt x="773793" y="197900"/>
                  </a:lnTo>
                  <a:close/>
                </a:path>
                <a:path w="1061720" h="392429">
                  <a:moveTo>
                    <a:pt x="856086" y="223816"/>
                  </a:moveTo>
                  <a:lnTo>
                    <a:pt x="818780" y="223816"/>
                  </a:lnTo>
                  <a:lnTo>
                    <a:pt x="818780" y="5889"/>
                  </a:lnTo>
                  <a:lnTo>
                    <a:pt x="856479" y="5889"/>
                  </a:lnTo>
                  <a:lnTo>
                    <a:pt x="856479" y="125651"/>
                  </a:lnTo>
                  <a:lnTo>
                    <a:pt x="906680" y="125651"/>
                  </a:lnTo>
                  <a:lnTo>
                    <a:pt x="856086" y="166487"/>
                  </a:lnTo>
                  <a:lnTo>
                    <a:pt x="856086" y="223816"/>
                  </a:lnTo>
                  <a:close/>
                </a:path>
                <a:path w="1061720" h="392429">
                  <a:moveTo>
                    <a:pt x="906680" y="125651"/>
                  </a:moveTo>
                  <a:lnTo>
                    <a:pt x="856479" y="125651"/>
                  </a:lnTo>
                  <a:lnTo>
                    <a:pt x="1004527" y="5889"/>
                  </a:lnTo>
                  <a:lnTo>
                    <a:pt x="1054793" y="5889"/>
                  </a:lnTo>
                  <a:lnTo>
                    <a:pt x="949156" y="91882"/>
                  </a:lnTo>
                  <a:lnTo>
                    <a:pt x="967810" y="113871"/>
                  </a:lnTo>
                  <a:lnTo>
                    <a:pt x="921275" y="113871"/>
                  </a:lnTo>
                  <a:lnTo>
                    <a:pt x="906680" y="125651"/>
                  </a:lnTo>
                  <a:close/>
                </a:path>
                <a:path w="1061720" h="392429">
                  <a:moveTo>
                    <a:pt x="1015523" y="224208"/>
                  </a:moveTo>
                  <a:lnTo>
                    <a:pt x="921275" y="113871"/>
                  </a:lnTo>
                  <a:lnTo>
                    <a:pt x="967810" y="113871"/>
                  </a:lnTo>
                  <a:lnTo>
                    <a:pt x="1061076" y="223816"/>
                  </a:lnTo>
                  <a:lnTo>
                    <a:pt x="1015523" y="223816"/>
                  </a:lnTo>
                  <a:lnTo>
                    <a:pt x="1015523" y="224208"/>
                  </a:lnTo>
                  <a:close/>
                </a:path>
                <a:path w="1061720" h="392429">
                  <a:moveTo>
                    <a:pt x="6283" y="391089"/>
                  </a:moveTo>
                  <a:lnTo>
                    <a:pt x="392" y="391089"/>
                  </a:lnTo>
                  <a:lnTo>
                    <a:pt x="24347" y="347896"/>
                  </a:lnTo>
                  <a:lnTo>
                    <a:pt x="30237" y="347896"/>
                  </a:lnTo>
                  <a:lnTo>
                    <a:pt x="32633" y="352215"/>
                  </a:lnTo>
                  <a:lnTo>
                    <a:pt x="27096" y="352215"/>
                  </a:lnTo>
                  <a:lnTo>
                    <a:pt x="14922" y="374597"/>
                  </a:lnTo>
                  <a:lnTo>
                    <a:pt x="45046" y="374597"/>
                  </a:lnTo>
                  <a:lnTo>
                    <a:pt x="47659" y="379309"/>
                  </a:lnTo>
                  <a:lnTo>
                    <a:pt x="12566" y="379309"/>
                  </a:lnTo>
                  <a:lnTo>
                    <a:pt x="6283" y="391089"/>
                  </a:lnTo>
                  <a:close/>
                </a:path>
                <a:path w="1061720" h="392429">
                  <a:moveTo>
                    <a:pt x="45046" y="374597"/>
                  </a:moveTo>
                  <a:lnTo>
                    <a:pt x="38877" y="374597"/>
                  </a:lnTo>
                  <a:lnTo>
                    <a:pt x="27096" y="352215"/>
                  </a:lnTo>
                  <a:lnTo>
                    <a:pt x="32633" y="352215"/>
                  </a:lnTo>
                  <a:lnTo>
                    <a:pt x="45046" y="374597"/>
                  </a:lnTo>
                  <a:close/>
                </a:path>
                <a:path w="1061720" h="392429">
                  <a:moveTo>
                    <a:pt x="54192" y="391089"/>
                  </a:moveTo>
                  <a:lnTo>
                    <a:pt x="48302" y="391089"/>
                  </a:lnTo>
                  <a:lnTo>
                    <a:pt x="41626" y="379309"/>
                  </a:lnTo>
                  <a:lnTo>
                    <a:pt x="47659" y="379309"/>
                  </a:lnTo>
                  <a:lnTo>
                    <a:pt x="54192" y="391089"/>
                  </a:lnTo>
                  <a:close/>
                </a:path>
                <a:path w="1061720" h="392429">
                  <a:moveTo>
                    <a:pt x="113490" y="352215"/>
                  </a:moveTo>
                  <a:lnTo>
                    <a:pt x="67544" y="352215"/>
                  </a:lnTo>
                  <a:lnTo>
                    <a:pt x="67544" y="347503"/>
                  </a:lnTo>
                  <a:lnTo>
                    <a:pt x="113490" y="347503"/>
                  </a:lnTo>
                  <a:lnTo>
                    <a:pt x="113490" y="352215"/>
                  </a:lnTo>
                  <a:close/>
                </a:path>
                <a:path w="1061720" h="392429">
                  <a:moveTo>
                    <a:pt x="93069" y="390696"/>
                  </a:moveTo>
                  <a:lnTo>
                    <a:pt x="87964" y="390696"/>
                  </a:lnTo>
                  <a:lnTo>
                    <a:pt x="87964" y="352215"/>
                  </a:lnTo>
                  <a:lnTo>
                    <a:pt x="93069" y="352215"/>
                  </a:lnTo>
                  <a:lnTo>
                    <a:pt x="93069" y="390696"/>
                  </a:lnTo>
                  <a:close/>
                </a:path>
                <a:path w="1061720" h="392429">
                  <a:moveTo>
                    <a:pt x="181034" y="352215"/>
                  </a:moveTo>
                  <a:lnTo>
                    <a:pt x="135088" y="352215"/>
                  </a:lnTo>
                  <a:lnTo>
                    <a:pt x="135088" y="347503"/>
                  </a:lnTo>
                  <a:lnTo>
                    <a:pt x="181034" y="347503"/>
                  </a:lnTo>
                  <a:lnTo>
                    <a:pt x="181034" y="352215"/>
                  </a:lnTo>
                  <a:close/>
                </a:path>
                <a:path w="1061720" h="392429">
                  <a:moveTo>
                    <a:pt x="160614" y="390696"/>
                  </a:moveTo>
                  <a:lnTo>
                    <a:pt x="155509" y="390696"/>
                  </a:lnTo>
                  <a:lnTo>
                    <a:pt x="155509" y="352215"/>
                  </a:lnTo>
                  <a:lnTo>
                    <a:pt x="160614" y="352215"/>
                  </a:lnTo>
                  <a:lnTo>
                    <a:pt x="160614" y="390696"/>
                  </a:lnTo>
                  <a:close/>
                </a:path>
                <a:path w="1061720" h="392429">
                  <a:moveTo>
                    <a:pt x="228551" y="392267"/>
                  </a:moveTo>
                  <a:lnTo>
                    <a:pt x="217482" y="390696"/>
                  </a:lnTo>
                  <a:lnTo>
                    <a:pt x="209211" y="386180"/>
                  </a:lnTo>
                  <a:lnTo>
                    <a:pt x="204032" y="379014"/>
                  </a:lnTo>
                  <a:lnTo>
                    <a:pt x="202240" y="369492"/>
                  </a:lnTo>
                  <a:lnTo>
                    <a:pt x="204032" y="359970"/>
                  </a:lnTo>
                  <a:lnTo>
                    <a:pt x="209211" y="352804"/>
                  </a:lnTo>
                  <a:lnTo>
                    <a:pt x="217482" y="348289"/>
                  </a:lnTo>
                  <a:lnTo>
                    <a:pt x="228551" y="346718"/>
                  </a:lnTo>
                  <a:lnTo>
                    <a:pt x="239620" y="348289"/>
                  </a:lnTo>
                  <a:lnTo>
                    <a:pt x="245374" y="351430"/>
                  </a:lnTo>
                  <a:lnTo>
                    <a:pt x="228551" y="351430"/>
                  </a:lnTo>
                  <a:lnTo>
                    <a:pt x="220226" y="352596"/>
                  </a:lnTo>
                  <a:lnTo>
                    <a:pt x="219934" y="352596"/>
                  </a:lnTo>
                  <a:lnTo>
                    <a:pt x="213285" y="356191"/>
                  </a:lnTo>
                  <a:lnTo>
                    <a:pt x="209288" y="361700"/>
                  </a:lnTo>
                  <a:lnTo>
                    <a:pt x="209168" y="361866"/>
                  </a:lnTo>
                  <a:lnTo>
                    <a:pt x="207738" y="369492"/>
                  </a:lnTo>
                  <a:lnTo>
                    <a:pt x="209191" y="377118"/>
                  </a:lnTo>
                  <a:lnTo>
                    <a:pt x="209223" y="377284"/>
                  </a:lnTo>
                  <a:lnTo>
                    <a:pt x="213323" y="382794"/>
                  </a:lnTo>
                  <a:lnTo>
                    <a:pt x="213432" y="382941"/>
                  </a:lnTo>
                  <a:lnTo>
                    <a:pt x="219892" y="386334"/>
                  </a:lnTo>
                  <a:lnTo>
                    <a:pt x="219592" y="386334"/>
                  </a:lnTo>
                  <a:lnTo>
                    <a:pt x="228551" y="387555"/>
                  </a:lnTo>
                  <a:lnTo>
                    <a:pt x="245374" y="387555"/>
                  </a:lnTo>
                  <a:lnTo>
                    <a:pt x="239620" y="390696"/>
                  </a:lnTo>
                  <a:lnTo>
                    <a:pt x="228551" y="392267"/>
                  </a:lnTo>
                  <a:close/>
                </a:path>
                <a:path w="1061720" h="392429">
                  <a:moveTo>
                    <a:pt x="245374" y="387555"/>
                  </a:moveTo>
                  <a:lnTo>
                    <a:pt x="228551" y="387555"/>
                  </a:lnTo>
                  <a:lnTo>
                    <a:pt x="237332" y="386334"/>
                  </a:lnTo>
                  <a:lnTo>
                    <a:pt x="244014" y="382794"/>
                  </a:lnTo>
                  <a:lnTo>
                    <a:pt x="248142" y="377284"/>
                  </a:lnTo>
                  <a:lnTo>
                    <a:pt x="248266" y="377118"/>
                  </a:lnTo>
                  <a:lnTo>
                    <a:pt x="249757" y="369492"/>
                  </a:lnTo>
                  <a:lnTo>
                    <a:pt x="248298" y="361866"/>
                  </a:lnTo>
                  <a:lnTo>
                    <a:pt x="248266" y="361700"/>
                  </a:lnTo>
                  <a:lnTo>
                    <a:pt x="244124" y="356191"/>
                  </a:lnTo>
                  <a:lnTo>
                    <a:pt x="244014" y="356044"/>
                  </a:lnTo>
                  <a:lnTo>
                    <a:pt x="237332" y="352596"/>
                  </a:lnTo>
                  <a:lnTo>
                    <a:pt x="228551" y="351430"/>
                  </a:lnTo>
                  <a:lnTo>
                    <a:pt x="245374" y="351430"/>
                  </a:lnTo>
                  <a:lnTo>
                    <a:pt x="247892" y="352804"/>
                  </a:lnTo>
                  <a:lnTo>
                    <a:pt x="253070" y="359970"/>
                  </a:lnTo>
                  <a:lnTo>
                    <a:pt x="254862" y="369492"/>
                  </a:lnTo>
                  <a:lnTo>
                    <a:pt x="253070" y="379014"/>
                  </a:lnTo>
                  <a:lnTo>
                    <a:pt x="247892" y="386180"/>
                  </a:lnTo>
                  <a:lnTo>
                    <a:pt x="245374" y="387555"/>
                  </a:lnTo>
                  <a:close/>
                </a:path>
                <a:path w="1061720" h="392429">
                  <a:moveTo>
                    <a:pt x="290205" y="391089"/>
                  </a:moveTo>
                  <a:lnTo>
                    <a:pt x="284707" y="391089"/>
                  </a:lnTo>
                  <a:lnTo>
                    <a:pt x="284707" y="347896"/>
                  </a:lnTo>
                  <a:lnTo>
                    <a:pt x="323192" y="347896"/>
                  </a:lnTo>
                  <a:lnTo>
                    <a:pt x="329671" y="352215"/>
                  </a:lnTo>
                  <a:lnTo>
                    <a:pt x="289812" y="352215"/>
                  </a:lnTo>
                  <a:lnTo>
                    <a:pt x="289812" y="369492"/>
                  </a:lnTo>
                  <a:lnTo>
                    <a:pt x="329344" y="369492"/>
                  </a:lnTo>
                  <a:lnTo>
                    <a:pt x="324763" y="373419"/>
                  </a:lnTo>
                  <a:lnTo>
                    <a:pt x="316909" y="374597"/>
                  </a:lnTo>
                  <a:lnTo>
                    <a:pt x="290205" y="374597"/>
                  </a:lnTo>
                  <a:lnTo>
                    <a:pt x="290205" y="391089"/>
                  </a:lnTo>
                  <a:close/>
                </a:path>
                <a:path w="1061720" h="392429">
                  <a:moveTo>
                    <a:pt x="329344" y="369492"/>
                  </a:moveTo>
                  <a:lnTo>
                    <a:pt x="320443" y="369492"/>
                  </a:lnTo>
                  <a:lnTo>
                    <a:pt x="325155" y="366744"/>
                  </a:lnTo>
                  <a:lnTo>
                    <a:pt x="325155" y="354964"/>
                  </a:lnTo>
                  <a:lnTo>
                    <a:pt x="320443" y="352215"/>
                  </a:lnTo>
                  <a:lnTo>
                    <a:pt x="329671" y="352215"/>
                  </a:lnTo>
                  <a:lnTo>
                    <a:pt x="330261" y="352608"/>
                  </a:lnTo>
                  <a:lnTo>
                    <a:pt x="330261" y="368707"/>
                  </a:lnTo>
                  <a:lnTo>
                    <a:pt x="329344" y="369492"/>
                  </a:lnTo>
                  <a:close/>
                </a:path>
                <a:path w="1061720" h="392429">
                  <a:moveTo>
                    <a:pt x="331831" y="391481"/>
                  </a:moveTo>
                  <a:lnTo>
                    <a:pt x="325155" y="391089"/>
                  </a:lnTo>
                  <a:lnTo>
                    <a:pt x="310626" y="374597"/>
                  </a:lnTo>
                  <a:lnTo>
                    <a:pt x="316909" y="374597"/>
                  </a:lnTo>
                  <a:lnTo>
                    <a:pt x="331831" y="391481"/>
                  </a:lnTo>
                  <a:close/>
                </a:path>
                <a:path w="1061720" h="392429">
                  <a:moveTo>
                    <a:pt x="365604" y="390696"/>
                  </a:moveTo>
                  <a:lnTo>
                    <a:pt x="360498" y="390696"/>
                  </a:lnTo>
                  <a:lnTo>
                    <a:pt x="360498" y="347503"/>
                  </a:lnTo>
                  <a:lnTo>
                    <a:pt x="365996" y="347503"/>
                  </a:lnTo>
                  <a:lnTo>
                    <a:pt x="372599" y="354179"/>
                  </a:lnTo>
                  <a:lnTo>
                    <a:pt x="365604" y="354179"/>
                  </a:lnTo>
                  <a:lnTo>
                    <a:pt x="365604" y="390696"/>
                  </a:lnTo>
                  <a:close/>
                </a:path>
                <a:path w="1061720" h="392429">
                  <a:moveTo>
                    <a:pt x="406837" y="383235"/>
                  </a:moveTo>
                  <a:lnTo>
                    <a:pt x="401339" y="383235"/>
                  </a:lnTo>
                  <a:lnTo>
                    <a:pt x="401339" y="347503"/>
                  </a:lnTo>
                  <a:lnTo>
                    <a:pt x="406837" y="347503"/>
                  </a:lnTo>
                  <a:lnTo>
                    <a:pt x="406837" y="383235"/>
                  </a:lnTo>
                  <a:close/>
                </a:path>
                <a:path w="1061720" h="392429">
                  <a:moveTo>
                    <a:pt x="406837" y="390696"/>
                  </a:moveTo>
                  <a:lnTo>
                    <a:pt x="402125" y="390696"/>
                  </a:lnTo>
                  <a:lnTo>
                    <a:pt x="365604" y="354179"/>
                  </a:lnTo>
                  <a:lnTo>
                    <a:pt x="372599" y="354179"/>
                  </a:lnTo>
                  <a:lnTo>
                    <a:pt x="401339" y="383235"/>
                  </a:lnTo>
                  <a:lnTo>
                    <a:pt x="406837" y="383235"/>
                  </a:lnTo>
                  <a:lnTo>
                    <a:pt x="406837" y="390696"/>
                  </a:lnTo>
                  <a:close/>
                </a:path>
                <a:path w="1061720" h="392429">
                  <a:moveTo>
                    <a:pt x="481843" y="390696"/>
                  </a:moveTo>
                  <a:lnTo>
                    <a:pt x="439824" y="390696"/>
                  </a:lnTo>
                  <a:lnTo>
                    <a:pt x="439824" y="347503"/>
                  </a:lnTo>
                  <a:lnTo>
                    <a:pt x="481057" y="347503"/>
                  </a:lnTo>
                  <a:lnTo>
                    <a:pt x="481057" y="352215"/>
                  </a:lnTo>
                  <a:lnTo>
                    <a:pt x="444929" y="352215"/>
                  </a:lnTo>
                  <a:lnTo>
                    <a:pt x="444929" y="366351"/>
                  </a:lnTo>
                  <a:lnTo>
                    <a:pt x="475560" y="366351"/>
                  </a:lnTo>
                  <a:lnTo>
                    <a:pt x="475560" y="371063"/>
                  </a:lnTo>
                  <a:lnTo>
                    <a:pt x="444929" y="371063"/>
                  </a:lnTo>
                  <a:lnTo>
                    <a:pt x="444929" y="385984"/>
                  </a:lnTo>
                  <a:lnTo>
                    <a:pt x="481843" y="385984"/>
                  </a:lnTo>
                  <a:lnTo>
                    <a:pt x="481843" y="390696"/>
                  </a:lnTo>
                  <a:close/>
                </a:path>
                <a:path w="1061720" h="392429">
                  <a:moveTo>
                    <a:pt x="532109" y="391089"/>
                  </a:moveTo>
                  <a:lnTo>
                    <a:pt x="527003" y="391089"/>
                  </a:lnTo>
                  <a:lnTo>
                    <a:pt x="527003" y="375775"/>
                  </a:lnTo>
                  <a:lnTo>
                    <a:pt x="505405" y="347503"/>
                  </a:lnTo>
                  <a:lnTo>
                    <a:pt x="511295" y="347503"/>
                  </a:lnTo>
                  <a:lnTo>
                    <a:pt x="529360" y="371063"/>
                  </a:lnTo>
                  <a:lnTo>
                    <a:pt x="535708" y="371063"/>
                  </a:lnTo>
                  <a:lnTo>
                    <a:pt x="532109" y="375775"/>
                  </a:lnTo>
                  <a:lnTo>
                    <a:pt x="532109" y="391089"/>
                  </a:lnTo>
                  <a:close/>
                </a:path>
                <a:path w="1061720" h="392429">
                  <a:moveTo>
                    <a:pt x="535708" y="371063"/>
                  </a:moveTo>
                  <a:lnTo>
                    <a:pt x="529360" y="371063"/>
                  </a:lnTo>
                  <a:lnTo>
                    <a:pt x="547424" y="347503"/>
                  </a:lnTo>
                  <a:lnTo>
                    <a:pt x="553707" y="347503"/>
                  </a:lnTo>
                  <a:lnTo>
                    <a:pt x="535708" y="371063"/>
                  </a:lnTo>
                  <a:close/>
                </a:path>
                <a:path w="1061720" h="392429">
                  <a:moveTo>
                    <a:pt x="617329" y="387555"/>
                  </a:moveTo>
                  <a:lnTo>
                    <a:pt x="592192" y="387555"/>
                  </a:lnTo>
                  <a:lnTo>
                    <a:pt x="600438" y="387162"/>
                  </a:lnTo>
                  <a:lnTo>
                    <a:pt x="611041" y="387162"/>
                  </a:lnTo>
                  <a:lnTo>
                    <a:pt x="615459" y="384806"/>
                  </a:lnTo>
                  <a:lnTo>
                    <a:pt x="616932" y="383984"/>
                  </a:lnTo>
                  <a:lnTo>
                    <a:pt x="616932" y="373026"/>
                  </a:lnTo>
                  <a:lnTo>
                    <a:pt x="610649" y="371848"/>
                  </a:lnTo>
                  <a:lnTo>
                    <a:pt x="598868" y="371063"/>
                  </a:lnTo>
                  <a:lnTo>
                    <a:pt x="590339" y="369879"/>
                  </a:lnTo>
                  <a:lnTo>
                    <a:pt x="583061" y="367774"/>
                  </a:lnTo>
                  <a:lnTo>
                    <a:pt x="577993" y="364271"/>
                  </a:lnTo>
                  <a:lnTo>
                    <a:pt x="576091" y="358890"/>
                  </a:lnTo>
                  <a:lnTo>
                    <a:pt x="577870" y="353221"/>
                  </a:lnTo>
                  <a:lnTo>
                    <a:pt x="582669" y="349172"/>
                  </a:lnTo>
                  <a:lnTo>
                    <a:pt x="589676" y="346743"/>
                  </a:lnTo>
                  <a:lnTo>
                    <a:pt x="598082" y="345933"/>
                  </a:lnTo>
                  <a:lnTo>
                    <a:pt x="606329" y="345933"/>
                  </a:lnTo>
                  <a:lnTo>
                    <a:pt x="614183" y="348681"/>
                  </a:lnTo>
                  <a:lnTo>
                    <a:pt x="616448" y="350645"/>
                  </a:lnTo>
                  <a:lnTo>
                    <a:pt x="604758" y="350645"/>
                  </a:lnTo>
                  <a:lnTo>
                    <a:pt x="598475" y="351037"/>
                  </a:lnTo>
                  <a:lnTo>
                    <a:pt x="590621" y="351037"/>
                  </a:lnTo>
                  <a:lnTo>
                    <a:pt x="581589" y="353001"/>
                  </a:lnTo>
                  <a:lnTo>
                    <a:pt x="581589" y="364780"/>
                  </a:lnTo>
                  <a:lnTo>
                    <a:pt x="589835" y="365173"/>
                  </a:lnTo>
                  <a:lnTo>
                    <a:pt x="600046" y="366351"/>
                  </a:lnTo>
                  <a:lnTo>
                    <a:pt x="609176" y="367535"/>
                  </a:lnTo>
                  <a:lnTo>
                    <a:pt x="616245" y="369640"/>
                  </a:lnTo>
                  <a:lnTo>
                    <a:pt x="620658" y="373026"/>
                  </a:lnTo>
                  <a:lnTo>
                    <a:pt x="622430" y="378523"/>
                  </a:lnTo>
                  <a:lnTo>
                    <a:pt x="620920" y="383984"/>
                  </a:lnTo>
                  <a:lnTo>
                    <a:pt x="617329" y="387555"/>
                  </a:lnTo>
                  <a:close/>
                </a:path>
                <a:path w="1061720" h="392429">
                  <a:moveTo>
                    <a:pt x="616146" y="357320"/>
                  </a:moveTo>
                  <a:lnTo>
                    <a:pt x="611434" y="353001"/>
                  </a:lnTo>
                  <a:lnTo>
                    <a:pt x="604758" y="350645"/>
                  </a:lnTo>
                  <a:lnTo>
                    <a:pt x="616448" y="350645"/>
                  </a:lnTo>
                  <a:lnTo>
                    <a:pt x="620073" y="353786"/>
                  </a:lnTo>
                  <a:lnTo>
                    <a:pt x="616146" y="357320"/>
                  </a:lnTo>
                  <a:close/>
                </a:path>
                <a:path w="1061720" h="392429">
                  <a:moveTo>
                    <a:pt x="600046" y="392267"/>
                  </a:moveTo>
                  <a:lnTo>
                    <a:pt x="593137" y="391849"/>
                  </a:lnTo>
                  <a:lnTo>
                    <a:pt x="586596" y="390107"/>
                  </a:lnTo>
                  <a:lnTo>
                    <a:pt x="580462" y="387162"/>
                  </a:lnTo>
                  <a:lnTo>
                    <a:pt x="574913" y="383235"/>
                  </a:lnTo>
                  <a:lnTo>
                    <a:pt x="578447" y="379309"/>
                  </a:lnTo>
                  <a:lnTo>
                    <a:pt x="584338" y="384806"/>
                  </a:lnTo>
                  <a:lnTo>
                    <a:pt x="592192" y="387555"/>
                  </a:lnTo>
                  <a:lnTo>
                    <a:pt x="617329" y="387555"/>
                  </a:lnTo>
                  <a:lnTo>
                    <a:pt x="616539" y="388340"/>
                  </a:lnTo>
                  <a:lnTo>
                    <a:pt x="609507" y="391224"/>
                  </a:lnTo>
                  <a:lnTo>
                    <a:pt x="600046" y="392267"/>
                  </a:lnTo>
                  <a:close/>
                </a:path>
                <a:path w="1061720" h="392429">
                  <a:moveTo>
                    <a:pt x="686832" y="391089"/>
                  </a:moveTo>
                  <a:lnTo>
                    <a:pt x="681335" y="391089"/>
                  </a:lnTo>
                  <a:lnTo>
                    <a:pt x="705289" y="347896"/>
                  </a:lnTo>
                  <a:lnTo>
                    <a:pt x="711180" y="347896"/>
                  </a:lnTo>
                  <a:lnTo>
                    <a:pt x="713575" y="352215"/>
                  </a:lnTo>
                  <a:lnTo>
                    <a:pt x="708038" y="352215"/>
                  </a:lnTo>
                  <a:lnTo>
                    <a:pt x="695865" y="374597"/>
                  </a:lnTo>
                  <a:lnTo>
                    <a:pt x="725988" y="374597"/>
                  </a:lnTo>
                  <a:lnTo>
                    <a:pt x="728602" y="379309"/>
                  </a:lnTo>
                  <a:lnTo>
                    <a:pt x="693116" y="379309"/>
                  </a:lnTo>
                  <a:lnTo>
                    <a:pt x="686832" y="391089"/>
                  </a:lnTo>
                  <a:close/>
                </a:path>
                <a:path w="1061720" h="392429">
                  <a:moveTo>
                    <a:pt x="725988" y="374597"/>
                  </a:moveTo>
                  <a:lnTo>
                    <a:pt x="720212" y="374597"/>
                  </a:lnTo>
                  <a:lnTo>
                    <a:pt x="708038" y="352215"/>
                  </a:lnTo>
                  <a:lnTo>
                    <a:pt x="713575" y="352215"/>
                  </a:lnTo>
                  <a:lnTo>
                    <a:pt x="725988" y="374597"/>
                  </a:lnTo>
                  <a:close/>
                </a:path>
                <a:path w="1061720" h="392429">
                  <a:moveTo>
                    <a:pt x="735135" y="391089"/>
                  </a:moveTo>
                  <a:lnTo>
                    <a:pt x="729244" y="391089"/>
                  </a:lnTo>
                  <a:lnTo>
                    <a:pt x="722568" y="379309"/>
                  </a:lnTo>
                  <a:lnTo>
                    <a:pt x="728602" y="379309"/>
                  </a:lnTo>
                  <a:lnTo>
                    <a:pt x="735135" y="391089"/>
                  </a:lnTo>
                  <a:close/>
                </a:path>
                <a:path w="1061720" h="392429">
                  <a:moveTo>
                    <a:pt x="794825" y="352215"/>
                  </a:moveTo>
                  <a:lnTo>
                    <a:pt x="748879" y="352215"/>
                  </a:lnTo>
                  <a:lnTo>
                    <a:pt x="748879" y="347503"/>
                  </a:lnTo>
                  <a:lnTo>
                    <a:pt x="794825" y="347503"/>
                  </a:lnTo>
                  <a:lnTo>
                    <a:pt x="794825" y="352215"/>
                  </a:lnTo>
                  <a:close/>
                </a:path>
                <a:path w="1061720" h="392429">
                  <a:moveTo>
                    <a:pt x="774405" y="390696"/>
                  </a:moveTo>
                  <a:lnTo>
                    <a:pt x="769300" y="390696"/>
                  </a:lnTo>
                  <a:lnTo>
                    <a:pt x="769300" y="352215"/>
                  </a:lnTo>
                  <a:lnTo>
                    <a:pt x="774405" y="352215"/>
                  </a:lnTo>
                  <a:lnTo>
                    <a:pt x="774405" y="390696"/>
                  </a:lnTo>
                  <a:close/>
                </a:path>
                <a:path w="1061720" h="392429">
                  <a:moveTo>
                    <a:pt x="896927" y="390696"/>
                  </a:moveTo>
                  <a:lnTo>
                    <a:pt x="858443" y="390696"/>
                  </a:lnTo>
                  <a:lnTo>
                    <a:pt x="858443" y="347503"/>
                  </a:lnTo>
                  <a:lnTo>
                    <a:pt x="863548" y="347503"/>
                  </a:lnTo>
                  <a:lnTo>
                    <a:pt x="863548" y="385984"/>
                  </a:lnTo>
                  <a:lnTo>
                    <a:pt x="896927" y="385984"/>
                  </a:lnTo>
                  <a:lnTo>
                    <a:pt x="896927" y="390696"/>
                  </a:lnTo>
                  <a:close/>
                </a:path>
                <a:path w="1061720" h="392429">
                  <a:moveTo>
                    <a:pt x="924023" y="391089"/>
                  </a:moveTo>
                  <a:lnTo>
                    <a:pt x="918133" y="391089"/>
                  </a:lnTo>
                  <a:lnTo>
                    <a:pt x="942088" y="347896"/>
                  </a:lnTo>
                  <a:lnTo>
                    <a:pt x="947978" y="347896"/>
                  </a:lnTo>
                  <a:lnTo>
                    <a:pt x="950374" y="352215"/>
                  </a:lnTo>
                  <a:lnTo>
                    <a:pt x="944837" y="352215"/>
                  </a:lnTo>
                  <a:lnTo>
                    <a:pt x="932663" y="374597"/>
                  </a:lnTo>
                  <a:lnTo>
                    <a:pt x="962787" y="374597"/>
                  </a:lnTo>
                  <a:lnTo>
                    <a:pt x="965400" y="379309"/>
                  </a:lnTo>
                  <a:lnTo>
                    <a:pt x="930307" y="379309"/>
                  </a:lnTo>
                  <a:lnTo>
                    <a:pt x="924023" y="391089"/>
                  </a:lnTo>
                  <a:close/>
                </a:path>
                <a:path w="1061720" h="392429">
                  <a:moveTo>
                    <a:pt x="962787" y="374597"/>
                  </a:moveTo>
                  <a:lnTo>
                    <a:pt x="957010" y="374597"/>
                  </a:lnTo>
                  <a:lnTo>
                    <a:pt x="944837" y="352215"/>
                  </a:lnTo>
                  <a:lnTo>
                    <a:pt x="950374" y="352215"/>
                  </a:lnTo>
                  <a:lnTo>
                    <a:pt x="962787" y="374597"/>
                  </a:lnTo>
                  <a:close/>
                </a:path>
                <a:path w="1061720" h="392429">
                  <a:moveTo>
                    <a:pt x="971933" y="391089"/>
                  </a:moveTo>
                  <a:lnTo>
                    <a:pt x="966042" y="391089"/>
                  </a:lnTo>
                  <a:lnTo>
                    <a:pt x="959367" y="379309"/>
                  </a:lnTo>
                  <a:lnTo>
                    <a:pt x="965400" y="379309"/>
                  </a:lnTo>
                  <a:lnTo>
                    <a:pt x="971933" y="391089"/>
                  </a:lnTo>
                  <a:close/>
                </a:path>
                <a:path w="1061720" h="392429">
                  <a:moveTo>
                    <a:pt x="1011988" y="390696"/>
                  </a:moveTo>
                  <a:lnTo>
                    <a:pt x="1006491" y="390696"/>
                  </a:lnTo>
                  <a:lnTo>
                    <a:pt x="990390" y="347503"/>
                  </a:lnTo>
                  <a:lnTo>
                    <a:pt x="996280" y="347503"/>
                  </a:lnTo>
                  <a:lnTo>
                    <a:pt x="1009239" y="384413"/>
                  </a:lnTo>
                  <a:lnTo>
                    <a:pt x="1014395" y="384413"/>
                  </a:lnTo>
                  <a:lnTo>
                    <a:pt x="1011988" y="390696"/>
                  </a:lnTo>
                  <a:close/>
                </a:path>
                <a:path w="1061720" h="392429">
                  <a:moveTo>
                    <a:pt x="1014395" y="384413"/>
                  </a:moveTo>
                  <a:lnTo>
                    <a:pt x="1009239" y="384413"/>
                  </a:lnTo>
                  <a:lnTo>
                    <a:pt x="1023377" y="347503"/>
                  </a:lnTo>
                  <a:lnTo>
                    <a:pt x="1028874" y="347503"/>
                  </a:lnTo>
                  <a:lnTo>
                    <a:pt x="1031281" y="353786"/>
                  </a:lnTo>
                  <a:lnTo>
                    <a:pt x="1026126" y="353786"/>
                  </a:lnTo>
                  <a:lnTo>
                    <a:pt x="1014395" y="384413"/>
                  </a:lnTo>
                  <a:close/>
                </a:path>
                <a:path w="1061720" h="392429">
                  <a:moveTo>
                    <a:pt x="1047710" y="384413"/>
                  </a:moveTo>
                  <a:lnTo>
                    <a:pt x="1043012" y="384413"/>
                  </a:lnTo>
                  <a:lnTo>
                    <a:pt x="1055971" y="347503"/>
                  </a:lnTo>
                  <a:lnTo>
                    <a:pt x="1061469" y="347503"/>
                  </a:lnTo>
                  <a:lnTo>
                    <a:pt x="1047710" y="384413"/>
                  </a:lnTo>
                  <a:close/>
                </a:path>
                <a:path w="1061720" h="392429">
                  <a:moveTo>
                    <a:pt x="1045368" y="390696"/>
                  </a:moveTo>
                  <a:lnTo>
                    <a:pt x="1039870" y="390696"/>
                  </a:lnTo>
                  <a:lnTo>
                    <a:pt x="1026126" y="353786"/>
                  </a:lnTo>
                  <a:lnTo>
                    <a:pt x="1031281" y="353786"/>
                  </a:lnTo>
                  <a:lnTo>
                    <a:pt x="1043012" y="384413"/>
                  </a:lnTo>
                  <a:lnTo>
                    <a:pt x="1047710" y="384413"/>
                  </a:lnTo>
                  <a:lnTo>
                    <a:pt x="1045368" y="390696"/>
                  </a:lnTo>
                  <a:close/>
                </a:path>
              </a:pathLst>
            </a:custGeom>
            <a:solidFill>
              <a:srgbClr val="62646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1378" y="3102559"/>
            <a:ext cx="1612366" cy="10593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83401" y="3204349"/>
            <a:ext cx="1769103" cy="683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14346" y="5035854"/>
            <a:ext cx="2754210" cy="9686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8017" y="527603"/>
            <a:ext cx="4714918" cy="484544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078875" y="2071831"/>
            <a:ext cx="1411605" cy="50673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216535" marR="5080" indent="-204470">
              <a:lnSpc>
                <a:spcPts val="1870"/>
              </a:lnSpc>
              <a:spcBef>
                <a:spcPts val="2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1600" spc="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Sector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Dollars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$$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43957" y="4020278"/>
            <a:ext cx="1974850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9725">
              <a:lnSpc>
                <a:spcPct val="108100"/>
              </a:lnSpc>
              <a:spcBef>
                <a:spcPts val="100"/>
              </a:spcBef>
            </a:pP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Sector Value</a:t>
            </a:r>
            <a:r>
              <a:rPr dirty="0" sz="16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Capture</a:t>
            </a:r>
            <a:r>
              <a:rPr dirty="0" sz="1600" spc="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70036" y="1952799"/>
            <a:ext cx="1513840" cy="7461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2700" marR="5080">
              <a:lnSpc>
                <a:spcPct val="97800"/>
              </a:lnSpc>
              <a:spcBef>
                <a:spcPts val="13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Grants</a:t>
            </a:r>
            <a:r>
              <a:rPr dirty="0" sz="16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Money (OPM)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135003" y="6348793"/>
            <a:ext cx="285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33920" y="6143625"/>
            <a:ext cx="11749405" cy="0"/>
          </a:xfrm>
          <a:custGeom>
            <a:avLst/>
            <a:gdLst/>
            <a:ahLst/>
            <a:cxnLst/>
            <a:rect l="l" t="t" r="r" b="b"/>
            <a:pathLst>
              <a:path w="11749405" h="0">
                <a:moveTo>
                  <a:pt x="11748973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16297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921" y="6218288"/>
            <a:ext cx="681342" cy="55577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127958" y="4206772"/>
            <a:ext cx="893444" cy="54610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55575" marR="147955" indent="635">
              <a:lnSpc>
                <a:spcPct val="80000"/>
              </a:lnSpc>
              <a:spcBef>
                <a:spcPts val="440"/>
              </a:spcBef>
            </a:pPr>
            <a:r>
              <a:rPr dirty="0" sz="1400" spc="-10" b="1">
                <a:latin typeface="Arial"/>
                <a:cs typeface="Arial"/>
              </a:rPr>
              <a:t>Public Grants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070"/>
              </a:lnSpc>
            </a:pPr>
            <a:r>
              <a:rPr dirty="0" sz="1100" spc="-60">
                <a:latin typeface="Arial"/>
                <a:cs typeface="Arial"/>
              </a:rPr>
              <a:t>(Public-</a:t>
            </a:r>
            <a:r>
              <a:rPr dirty="0" sz="1100" spc="-25">
                <a:latin typeface="Arial"/>
                <a:cs typeface="Arial"/>
              </a:rPr>
              <a:t>Private)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73150">
              <a:lnSpc>
                <a:spcPct val="100000"/>
              </a:lnSpc>
              <a:spcBef>
                <a:spcPts val="100"/>
              </a:spcBef>
            </a:pPr>
            <a:r>
              <a:rPr dirty="0" spc="-175"/>
              <a:t>These</a:t>
            </a:r>
            <a:r>
              <a:rPr dirty="0" spc="-5"/>
              <a:t> </a:t>
            </a:r>
            <a:r>
              <a:rPr dirty="0" spc="-120"/>
              <a:t>strategies</a:t>
            </a:r>
            <a:r>
              <a:rPr dirty="0" spc="35"/>
              <a:t> </a:t>
            </a:r>
            <a:r>
              <a:rPr dirty="0" spc="-10"/>
              <a:t>support</a:t>
            </a:r>
          </a:p>
          <a:p>
            <a:pPr marL="1068705">
              <a:lnSpc>
                <a:spcPct val="100000"/>
              </a:lnSpc>
            </a:pPr>
            <a:r>
              <a:rPr dirty="0" u="sng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public-</a:t>
            </a:r>
            <a:r>
              <a:rPr dirty="0" u="sng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public</a:t>
            </a:r>
            <a:r>
              <a:rPr dirty="0" spc="-95" b="1">
                <a:latin typeface="Arial"/>
                <a:cs typeface="Arial"/>
              </a:rPr>
              <a:t> </a:t>
            </a:r>
            <a:r>
              <a:rPr dirty="0" spc="-300"/>
              <a:t>as</a:t>
            </a:r>
            <a:r>
              <a:rPr dirty="0" spc="-20"/>
              <a:t> </a:t>
            </a:r>
            <a:r>
              <a:rPr dirty="0" spc="-50"/>
              <a:t>well</a:t>
            </a:r>
            <a:r>
              <a:rPr dirty="0" spc="-60"/>
              <a:t> </a:t>
            </a:r>
            <a:r>
              <a:rPr dirty="0" spc="-325"/>
              <a:t>as</a:t>
            </a:r>
          </a:p>
          <a:p>
            <a:pPr marL="12700" marR="5080" indent="502920">
              <a:lnSpc>
                <a:spcPct val="100000"/>
              </a:lnSpc>
            </a:pPr>
            <a:r>
              <a:rPr dirty="0" u="sng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public-</a:t>
            </a:r>
            <a:r>
              <a:rPr dirty="0" u="sng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private</a:t>
            </a:r>
            <a:r>
              <a:rPr dirty="0" u="sng" spc="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partnerships</a:t>
            </a:r>
            <a:r>
              <a:rPr dirty="0" u="sng" spc="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pc="-50"/>
              <a:t>– </a:t>
            </a:r>
            <a:r>
              <a:rPr dirty="0"/>
              <a:t>both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90"/>
              <a:t> </a:t>
            </a:r>
            <a:r>
              <a:rPr dirty="0" spc="-75"/>
              <a:t>which</a:t>
            </a:r>
            <a:r>
              <a:rPr dirty="0" spc="-70"/>
              <a:t> </a:t>
            </a:r>
            <a:r>
              <a:rPr dirty="0" spc="-30"/>
              <a:t>support</a:t>
            </a:r>
            <a:r>
              <a:rPr dirty="0" spc="-80"/>
              <a:t> </a:t>
            </a:r>
            <a:r>
              <a:rPr dirty="0" spc="-85"/>
              <a:t>grant</a:t>
            </a:r>
            <a:r>
              <a:rPr dirty="0" spc="-75"/>
              <a:t> </a:t>
            </a:r>
            <a:r>
              <a:rPr dirty="0" spc="-55"/>
              <a:t>eligibility</a:t>
            </a:r>
            <a:r>
              <a:rPr dirty="0" spc="-105"/>
              <a:t> </a:t>
            </a:r>
            <a:r>
              <a:rPr dirty="0" spc="-125"/>
              <a:t>and </a:t>
            </a:r>
            <a:r>
              <a:rPr dirty="0" u="sng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enhance</a:t>
            </a:r>
            <a:r>
              <a:rPr dirty="0" u="sng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pc="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project</a:t>
            </a:r>
            <a:r>
              <a:rPr dirty="0" u="sng" spc="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capital</a:t>
            </a:r>
            <a:r>
              <a:rPr dirty="0" u="sng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stack</a:t>
            </a:r>
            <a:r>
              <a:rPr dirty="0" spc="-10"/>
              <a:t>, </a:t>
            </a:r>
            <a:r>
              <a:rPr dirty="0" spc="-35"/>
              <a:t>whether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45"/>
              <a:t> </a:t>
            </a:r>
            <a:r>
              <a:rPr dirty="0" spc="-50"/>
              <a:t>infrastructure</a:t>
            </a:r>
            <a:r>
              <a:rPr dirty="0" spc="-25"/>
              <a:t> </a:t>
            </a:r>
            <a:r>
              <a:rPr dirty="0" spc="50"/>
              <a:t>or</a:t>
            </a:r>
            <a:r>
              <a:rPr dirty="0" spc="-45"/>
              <a:t> </a:t>
            </a:r>
            <a:r>
              <a:rPr dirty="0" spc="-10"/>
              <a:t>supporting</a:t>
            </a:r>
          </a:p>
          <a:p>
            <a:pPr marL="1431290">
              <a:lnSpc>
                <a:spcPct val="100000"/>
              </a:lnSpc>
            </a:pPr>
            <a:r>
              <a:rPr dirty="0" spc="-75"/>
              <a:t>private</a:t>
            </a:r>
            <a:r>
              <a:rPr dirty="0" spc="-50"/>
              <a:t> </a:t>
            </a:r>
            <a:r>
              <a:rPr dirty="0" spc="-10"/>
              <a:t>investment.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5819189" y="4206772"/>
            <a:ext cx="837565" cy="54610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27000" marR="120650" indent="635">
              <a:lnSpc>
                <a:spcPct val="80000"/>
              </a:lnSpc>
              <a:spcBef>
                <a:spcPts val="440"/>
              </a:spcBef>
            </a:pPr>
            <a:r>
              <a:rPr dirty="0" sz="1400" spc="-10" b="1">
                <a:latin typeface="Arial"/>
                <a:cs typeface="Arial"/>
              </a:rPr>
              <a:t>Public Grants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070"/>
              </a:lnSpc>
            </a:pPr>
            <a:r>
              <a:rPr dirty="0" sz="1100" spc="-60">
                <a:latin typeface="Arial"/>
                <a:cs typeface="Arial"/>
              </a:rPr>
              <a:t>(Public-</a:t>
            </a:r>
            <a:r>
              <a:rPr dirty="0" sz="1100" spc="-30">
                <a:latin typeface="Arial"/>
                <a:cs typeface="Arial"/>
              </a:rPr>
              <a:t>Public)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29"/>
              <a:t>PUTTING</a:t>
            </a:r>
            <a:r>
              <a:rPr dirty="0" spc="-10"/>
              <a:t> </a:t>
            </a:r>
            <a:r>
              <a:rPr dirty="0" spc="250"/>
              <a:t>IT</a:t>
            </a:r>
            <a:r>
              <a:rPr dirty="0" spc="-320"/>
              <a:t> </a:t>
            </a:r>
            <a:r>
              <a:rPr dirty="0" spc="65"/>
              <a:t>ALL</a:t>
            </a:r>
            <a:r>
              <a:rPr dirty="0" spc="-465"/>
              <a:t> </a:t>
            </a:r>
            <a:r>
              <a:rPr dirty="0" spc="60"/>
              <a:t>TOGETHER: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700" spc="140"/>
              <a:t>ENHANCE</a:t>
            </a:r>
            <a:r>
              <a:rPr dirty="0" sz="2700" spc="315"/>
              <a:t> </a:t>
            </a:r>
            <a:r>
              <a:rPr dirty="0" sz="2700" spc="155"/>
              <a:t>THE</a:t>
            </a:r>
            <a:r>
              <a:rPr dirty="0" sz="2700" spc="-15"/>
              <a:t> </a:t>
            </a:r>
            <a:r>
              <a:rPr dirty="0" sz="2700" spc="-20"/>
              <a:t>PROJECT </a:t>
            </a:r>
            <a:r>
              <a:rPr dirty="0" sz="2700" spc="65"/>
              <a:t>CAPITAL</a:t>
            </a:r>
            <a:r>
              <a:rPr dirty="0" sz="2700" spc="-20"/>
              <a:t> </a:t>
            </a:r>
            <a:r>
              <a:rPr dirty="0" sz="2700" spc="-10"/>
              <a:t>STACK</a:t>
            </a:r>
            <a:endParaRPr sz="2700"/>
          </a:p>
        </p:txBody>
      </p:sp>
      <p:sp>
        <p:nvSpPr>
          <p:cNvPr id="13" name="object 13" descr=""/>
          <p:cNvSpPr/>
          <p:nvPr/>
        </p:nvSpPr>
        <p:spPr>
          <a:xfrm>
            <a:off x="233914" y="1128026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576" y="0"/>
                </a:lnTo>
              </a:path>
            </a:pathLst>
          </a:custGeom>
          <a:ln w="54864">
            <a:solidFill>
              <a:srgbClr val="0568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35876" y="5616109"/>
            <a:ext cx="105276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spc="-45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Public</a:t>
            </a:r>
            <a:r>
              <a:rPr dirty="0" u="sng" sz="2000" spc="-30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75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Policy</a:t>
            </a:r>
            <a:r>
              <a:rPr dirty="0" sz="2000" spc="-20" b="1">
                <a:solidFill>
                  <a:srgbClr val="16297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2974"/>
                </a:solidFill>
                <a:latin typeface="Arial"/>
                <a:cs typeface="Arial"/>
              </a:rPr>
              <a:t>+</a:t>
            </a:r>
            <a:r>
              <a:rPr dirty="0" sz="2000" spc="-15" b="1">
                <a:solidFill>
                  <a:srgbClr val="162974"/>
                </a:solidFill>
                <a:latin typeface="Arial"/>
                <a:cs typeface="Arial"/>
              </a:rPr>
              <a:t> </a:t>
            </a:r>
            <a:r>
              <a:rPr dirty="0" u="sng" sz="2000" spc="-60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Econ</a:t>
            </a:r>
            <a:r>
              <a:rPr dirty="0" u="sng" sz="2000" spc="-20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 Dev</a:t>
            </a:r>
            <a:r>
              <a:rPr dirty="0" u="sng" sz="2000" spc="-320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0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Tools</a:t>
            </a:r>
            <a:r>
              <a:rPr dirty="0" sz="2000" spc="-25" b="1">
                <a:solidFill>
                  <a:srgbClr val="16297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2974"/>
                </a:solidFill>
                <a:latin typeface="Arial"/>
                <a:cs typeface="Arial"/>
              </a:rPr>
              <a:t>+</a:t>
            </a:r>
            <a:r>
              <a:rPr dirty="0" sz="2000" spc="-15" b="1">
                <a:solidFill>
                  <a:srgbClr val="162974"/>
                </a:solid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Private</a:t>
            </a:r>
            <a:r>
              <a:rPr dirty="0" u="sng" sz="2000" spc="-30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Investment</a:t>
            </a:r>
            <a:r>
              <a:rPr dirty="0" sz="2000" spc="-40" b="1">
                <a:solidFill>
                  <a:srgbClr val="16297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2974"/>
                </a:solidFill>
                <a:latin typeface="Arial"/>
                <a:cs typeface="Arial"/>
              </a:rPr>
              <a:t>+</a:t>
            </a:r>
            <a:r>
              <a:rPr dirty="0" sz="2000" spc="-15" b="1">
                <a:solidFill>
                  <a:srgbClr val="162974"/>
                </a:solid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Grant</a:t>
            </a:r>
            <a:r>
              <a:rPr dirty="0" u="sng" sz="2000" spc="-30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55" b="1">
                <a:solidFill>
                  <a:srgbClr val="162974"/>
                </a:solidFill>
                <a:uFill>
                  <a:solidFill>
                    <a:srgbClr val="162974"/>
                  </a:solidFill>
                </a:uFill>
                <a:latin typeface="Arial"/>
                <a:cs typeface="Arial"/>
              </a:rPr>
              <a:t>Funding</a:t>
            </a:r>
            <a:r>
              <a:rPr dirty="0" sz="2000" spc="-10" b="1">
                <a:solidFill>
                  <a:srgbClr val="16297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2974"/>
                </a:solidFill>
                <a:latin typeface="Arial"/>
                <a:cs typeface="Arial"/>
              </a:rPr>
              <a:t>=</a:t>
            </a:r>
            <a:r>
              <a:rPr dirty="0" sz="2000" spc="-15" b="1">
                <a:solidFill>
                  <a:srgbClr val="162974"/>
                </a:solidFill>
                <a:latin typeface="Arial"/>
                <a:cs typeface="Arial"/>
              </a:rPr>
              <a:t> </a:t>
            </a:r>
            <a:r>
              <a:rPr dirty="0" sz="2000" spc="-60" b="1">
                <a:solidFill>
                  <a:srgbClr val="056839"/>
                </a:solidFill>
                <a:latin typeface="Arial"/>
                <a:cs typeface="Arial"/>
              </a:rPr>
              <a:t>Econ</a:t>
            </a:r>
            <a:r>
              <a:rPr dirty="0" sz="2000" spc="-20" b="1">
                <a:solidFill>
                  <a:srgbClr val="05683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6839"/>
                </a:solidFill>
                <a:latin typeface="Arial"/>
                <a:cs typeface="Arial"/>
              </a:rPr>
              <a:t>Dev</a:t>
            </a:r>
            <a:r>
              <a:rPr dirty="0" sz="2000" spc="-20" b="1">
                <a:solidFill>
                  <a:srgbClr val="056839"/>
                </a:solidFill>
                <a:latin typeface="Arial"/>
                <a:cs typeface="Arial"/>
              </a:rPr>
              <a:t> </a:t>
            </a:r>
            <a:r>
              <a:rPr dirty="0" sz="2000" spc="-55" b="1">
                <a:solidFill>
                  <a:srgbClr val="056839"/>
                </a:solidFill>
                <a:latin typeface="Arial"/>
                <a:cs typeface="Arial"/>
              </a:rPr>
              <a:t>Success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264646" y="6357076"/>
            <a:ext cx="1162685" cy="2997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60"/>
              </a:lnSpc>
              <a:spcBef>
                <a:spcPts val="325"/>
              </a:spcBef>
            </a:pP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PROPRIETARY</a:t>
            </a:r>
            <a:r>
              <a:rPr dirty="0" sz="10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25" b="1">
                <a:solidFill>
                  <a:srgbClr val="C00000"/>
                </a:solidFill>
                <a:latin typeface="Arial"/>
                <a:cs typeface="Arial"/>
              </a:rPr>
              <a:t>DO </a:t>
            </a:r>
            <a:r>
              <a:rPr dirty="0" sz="1000" spc="70" b="1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dirty="0" sz="1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DUPLICATE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26567" y="5375237"/>
              <a:ext cx="11865610" cy="1483360"/>
            </a:xfrm>
            <a:custGeom>
              <a:avLst/>
              <a:gdLst/>
              <a:ahLst/>
              <a:cxnLst/>
              <a:rect l="l" t="t" r="r" b="b"/>
              <a:pathLst>
                <a:path w="11865610" h="1483359">
                  <a:moveTo>
                    <a:pt x="0" y="1482763"/>
                  </a:moveTo>
                  <a:lnTo>
                    <a:pt x="11865432" y="1482763"/>
                  </a:lnTo>
                  <a:lnTo>
                    <a:pt x="11865432" y="0"/>
                  </a:lnTo>
                  <a:lnTo>
                    <a:pt x="0" y="0"/>
                  </a:lnTo>
                  <a:lnTo>
                    <a:pt x="0" y="1482763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5374589"/>
              <a:ext cx="327025" cy="1483995"/>
            </a:xfrm>
            <a:custGeom>
              <a:avLst/>
              <a:gdLst/>
              <a:ahLst/>
              <a:cxnLst/>
              <a:rect l="l" t="t" r="r" b="b"/>
              <a:pathLst>
                <a:path w="327025" h="1483995">
                  <a:moveTo>
                    <a:pt x="326567" y="0"/>
                  </a:moveTo>
                  <a:lnTo>
                    <a:pt x="0" y="0"/>
                  </a:lnTo>
                  <a:lnTo>
                    <a:pt x="0" y="1483410"/>
                  </a:lnTo>
                  <a:lnTo>
                    <a:pt x="326567" y="1483410"/>
                  </a:lnTo>
                  <a:lnTo>
                    <a:pt x="32656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9425" y="896918"/>
            <a:ext cx="475742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>
                <a:solidFill>
                  <a:srgbClr val="FFFFFF"/>
                </a:solidFill>
              </a:rPr>
              <a:t>Thank</a:t>
            </a:r>
            <a:r>
              <a:rPr dirty="0" sz="7200" spc="-170">
                <a:solidFill>
                  <a:srgbClr val="FFFFFF"/>
                </a:solidFill>
              </a:rPr>
              <a:t> </a:t>
            </a:r>
            <a:r>
              <a:rPr dirty="0" sz="7200" spc="-315">
                <a:solidFill>
                  <a:srgbClr val="FFFFFF"/>
                </a:solidFill>
              </a:rPr>
              <a:t>you!</a:t>
            </a:r>
            <a:endParaRPr sz="7200"/>
          </a:p>
        </p:txBody>
      </p:sp>
      <p:sp>
        <p:nvSpPr>
          <p:cNvPr id="7" name="object 7" descr=""/>
          <p:cNvSpPr txBox="1"/>
          <p:nvPr/>
        </p:nvSpPr>
        <p:spPr>
          <a:xfrm>
            <a:off x="4707873" y="2762294"/>
            <a:ext cx="216217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229" b="1">
                <a:solidFill>
                  <a:srgbClr val="FFFFFF"/>
                </a:solidFill>
                <a:latin typeface="Arial"/>
                <a:cs typeface="Arial"/>
              </a:rPr>
              <a:t>Q&amp;A</a:t>
            </a:r>
            <a:endParaRPr sz="72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0761294" y="344193"/>
            <a:ext cx="1071245" cy="6221095"/>
            <a:chOff x="10761294" y="344193"/>
            <a:chExt cx="1071245" cy="622109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20284" y="344193"/>
              <a:ext cx="487362" cy="4873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61294" y="5678249"/>
              <a:ext cx="1070635" cy="88655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09907" y="5478205"/>
            <a:ext cx="5473065" cy="10033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dirty="0" sz="1600" spc="-120" b="1">
                <a:solidFill>
                  <a:srgbClr val="001F5F"/>
                </a:solidFill>
                <a:latin typeface="Arial"/>
                <a:cs typeface="Arial"/>
              </a:rPr>
              <a:t>Joe</a:t>
            </a:r>
            <a:r>
              <a:rPr dirty="0" sz="16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Dieguez,</a:t>
            </a:r>
            <a:r>
              <a:rPr dirty="0" sz="1600" spc="-1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Senior</a:t>
            </a:r>
            <a:r>
              <a:rPr dirty="0" sz="16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Vice</a:t>
            </a:r>
            <a:r>
              <a:rPr dirty="0" sz="16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President,</a:t>
            </a:r>
            <a:r>
              <a:rPr dirty="0" sz="16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Kosmont</a:t>
            </a:r>
            <a:r>
              <a:rPr dirty="0" sz="16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Companies </a:t>
            </a:r>
            <a:r>
              <a:rPr dirty="0" u="heavy" sz="1600" spc="-10" b="1">
                <a:solidFill>
                  <a:srgbClr val="2C825A"/>
                </a:solidFill>
                <a:uFill>
                  <a:solidFill>
                    <a:srgbClr val="2C825A"/>
                  </a:solidFill>
                </a:uFill>
                <a:latin typeface="Arial"/>
                <a:cs typeface="Arial"/>
                <a:hlinkClick r:id="rId5"/>
              </a:rPr>
              <a:t>Jdieguez@Kosmont.com</a:t>
            </a:r>
            <a:endParaRPr sz="1600">
              <a:latin typeface="Arial"/>
              <a:cs typeface="Arial"/>
            </a:endParaRPr>
          </a:p>
          <a:p>
            <a:pPr marL="12700" marR="1330325">
              <a:lnSpc>
                <a:spcPts val="1930"/>
              </a:lnSpc>
              <a:spcBef>
                <a:spcPts val="55"/>
              </a:spcBef>
            </a:pP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IVEDC</a:t>
            </a:r>
            <a:r>
              <a:rPr dirty="0" sz="16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Annual</a:t>
            </a:r>
            <a:r>
              <a:rPr dirty="0" sz="16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001F5F"/>
                </a:solidFill>
                <a:latin typeface="Arial"/>
                <a:cs typeface="Arial"/>
              </a:rPr>
              <a:t>Economic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 Energy</a:t>
            </a:r>
            <a:r>
              <a:rPr dirty="0" sz="16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Summit </a:t>
            </a:r>
            <a:r>
              <a:rPr dirty="0" sz="1600" spc="-100" b="1">
                <a:solidFill>
                  <a:srgbClr val="001F5F"/>
                </a:solidFill>
                <a:latin typeface="Arial"/>
                <a:cs typeface="Arial"/>
              </a:rPr>
              <a:t>June</a:t>
            </a:r>
            <a:r>
              <a:rPr dirty="0" sz="16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12, </a:t>
            </a:r>
            <a:r>
              <a:rPr dirty="0" sz="1600" spc="-20" b="1">
                <a:solidFill>
                  <a:srgbClr val="001F5F"/>
                </a:solidFill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807" y="269773"/>
            <a:ext cx="3474720" cy="5687695"/>
          </a:xfrm>
          <a:prstGeom prst="rect">
            <a:avLst/>
          </a:prstGeom>
          <a:solidFill>
            <a:srgbClr val="001F5F"/>
          </a:solidFill>
        </p:spPr>
        <p:txBody>
          <a:bodyPr wrap="square" lIns="0" tIns="271780" rIns="0" bIns="0" rtlCol="0" vert="horz">
            <a:spAutoFit/>
          </a:bodyPr>
          <a:lstStyle/>
          <a:p>
            <a:pPr marL="207645" marR="709295">
              <a:lnSpc>
                <a:spcPts val="4079"/>
              </a:lnSpc>
              <a:spcBef>
                <a:spcPts val="2140"/>
              </a:spcBef>
            </a:pP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Kosmont </a:t>
            </a:r>
            <a:r>
              <a:rPr dirty="0" sz="4000" spc="-175" b="1">
                <a:solidFill>
                  <a:srgbClr val="FFFFFF"/>
                </a:solidFill>
                <a:latin typeface="Arial"/>
                <a:cs typeface="Arial"/>
              </a:rPr>
              <a:t>Companies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80"/>
              </a:spcBef>
            </a:pPr>
            <a:endParaRPr sz="4000">
              <a:latin typeface="Arial"/>
              <a:cs typeface="Arial"/>
            </a:endParaRPr>
          </a:p>
          <a:p>
            <a:pPr marL="207645" marR="1759585">
              <a:lnSpc>
                <a:spcPts val="3260"/>
              </a:lnSpc>
            </a:pPr>
            <a:r>
              <a:rPr dirty="0" sz="3200" spc="-325">
                <a:solidFill>
                  <a:srgbClr val="FFFFFF"/>
                </a:solidFill>
                <a:latin typeface="Arial"/>
                <a:cs typeface="Arial"/>
              </a:rPr>
              <a:t>Services </a:t>
            </a:r>
            <a:r>
              <a:rPr dirty="0" sz="3200" spc="-20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3321" y="332786"/>
            <a:ext cx="7899909" cy="567103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264177" y="6348793"/>
            <a:ext cx="154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33920" y="6143625"/>
            <a:ext cx="11749405" cy="0"/>
          </a:xfrm>
          <a:custGeom>
            <a:avLst/>
            <a:gdLst/>
            <a:ahLst/>
            <a:cxnLst/>
            <a:rect l="l" t="t" r="r" b="b"/>
            <a:pathLst>
              <a:path w="11749405" h="0">
                <a:moveTo>
                  <a:pt x="11748973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16297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921" y="6218288"/>
            <a:ext cx="681342" cy="5557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264646" y="6357076"/>
            <a:ext cx="1162685" cy="2997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60"/>
              </a:lnSpc>
              <a:spcBef>
                <a:spcPts val="325"/>
              </a:spcBef>
            </a:pP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PROPRIETARY</a:t>
            </a:r>
            <a:r>
              <a:rPr dirty="0" sz="10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25" b="1">
                <a:solidFill>
                  <a:srgbClr val="C00000"/>
                </a:solidFill>
                <a:latin typeface="Arial"/>
                <a:cs typeface="Arial"/>
              </a:rPr>
              <a:t>DO </a:t>
            </a:r>
            <a:r>
              <a:rPr dirty="0" sz="1000" spc="70" b="1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dirty="0" sz="1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DUPLICATE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69713" y="4523316"/>
            <a:ext cx="9063990" cy="1009650"/>
            <a:chOff x="1669713" y="4523316"/>
            <a:chExt cx="9063990" cy="1009650"/>
          </a:xfrm>
        </p:grpSpPr>
        <p:sp>
          <p:nvSpPr>
            <p:cNvPr id="3" name="object 3" descr=""/>
            <p:cNvSpPr/>
            <p:nvPr/>
          </p:nvSpPr>
          <p:spPr>
            <a:xfrm>
              <a:off x="1676063" y="4529666"/>
              <a:ext cx="9051290" cy="996950"/>
            </a:xfrm>
            <a:custGeom>
              <a:avLst/>
              <a:gdLst/>
              <a:ahLst/>
              <a:cxnLst/>
              <a:rect l="l" t="t" r="r" b="b"/>
              <a:pathLst>
                <a:path w="9051290" h="996950">
                  <a:moveTo>
                    <a:pt x="8884843" y="0"/>
                  </a:moveTo>
                  <a:lnTo>
                    <a:pt x="166103" y="0"/>
                  </a:lnTo>
                  <a:lnTo>
                    <a:pt x="121947" y="5933"/>
                  </a:lnTo>
                  <a:lnTo>
                    <a:pt x="82269" y="22678"/>
                  </a:lnTo>
                  <a:lnTo>
                    <a:pt x="48652" y="48652"/>
                  </a:lnTo>
                  <a:lnTo>
                    <a:pt x="22678" y="82269"/>
                  </a:lnTo>
                  <a:lnTo>
                    <a:pt x="5933" y="121947"/>
                  </a:lnTo>
                  <a:lnTo>
                    <a:pt x="0" y="166103"/>
                  </a:lnTo>
                  <a:lnTo>
                    <a:pt x="0" y="830516"/>
                  </a:lnTo>
                  <a:lnTo>
                    <a:pt x="5933" y="874671"/>
                  </a:lnTo>
                  <a:lnTo>
                    <a:pt x="22678" y="914350"/>
                  </a:lnTo>
                  <a:lnTo>
                    <a:pt x="48652" y="947967"/>
                  </a:lnTo>
                  <a:lnTo>
                    <a:pt x="82269" y="973940"/>
                  </a:lnTo>
                  <a:lnTo>
                    <a:pt x="121947" y="990686"/>
                  </a:lnTo>
                  <a:lnTo>
                    <a:pt x="166103" y="996619"/>
                  </a:lnTo>
                  <a:lnTo>
                    <a:pt x="8884843" y="996619"/>
                  </a:lnTo>
                  <a:lnTo>
                    <a:pt x="8929003" y="990686"/>
                  </a:lnTo>
                  <a:lnTo>
                    <a:pt x="8968683" y="973940"/>
                  </a:lnTo>
                  <a:lnTo>
                    <a:pt x="9002299" y="947967"/>
                  </a:lnTo>
                  <a:lnTo>
                    <a:pt x="9028271" y="914350"/>
                  </a:lnTo>
                  <a:lnTo>
                    <a:pt x="9045014" y="874671"/>
                  </a:lnTo>
                  <a:lnTo>
                    <a:pt x="9050947" y="830516"/>
                  </a:lnTo>
                  <a:lnTo>
                    <a:pt x="9050947" y="166103"/>
                  </a:lnTo>
                  <a:lnTo>
                    <a:pt x="9045014" y="121947"/>
                  </a:lnTo>
                  <a:lnTo>
                    <a:pt x="9028271" y="82269"/>
                  </a:lnTo>
                  <a:lnTo>
                    <a:pt x="9002299" y="48652"/>
                  </a:lnTo>
                  <a:lnTo>
                    <a:pt x="8968683" y="22678"/>
                  </a:lnTo>
                  <a:lnTo>
                    <a:pt x="8929003" y="5933"/>
                  </a:lnTo>
                  <a:lnTo>
                    <a:pt x="8884843" y="0"/>
                  </a:lnTo>
                  <a:close/>
                </a:path>
              </a:pathLst>
            </a:custGeom>
            <a:solidFill>
              <a:srgbClr val="056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76063" y="4529666"/>
              <a:ext cx="9051290" cy="996950"/>
            </a:xfrm>
            <a:custGeom>
              <a:avLst/>
              <a:gdLst/>
              <a:ahLst/>
              <a:cxnLst/>
              <a:rect l="l" t="t" r="r" b="b"/>
              <a:pathLst>
                <a:path w="9051290" h="996950">
                  <a:moveTo>
                    <a:pt x="0" y="166103"/>
                  </a:moveTo>
                  <a:lnTo>
                    <a:pt x="5933" y="121947"/>
                  </a:lnTo>
                  <a:lnTo>
                    <a:pt x="22678" y="82269"/>
                  </a:lnTo>
                  <a:lnTo>
                    <a:pt x="48652" y="48652"/>
                  </a:lnTo>
                  <a:lnTo>
                    <a:pt x="82269" y="22678"/>
                  </a:lnTo>
                  <a:lnTo>
                    <a:pt x="121947" y="5933"/>
                  </a:lnTo>
                  <a:lnTo>
                    <a:pt x="166103" y="0"/>
                  </a:lnTo>
                  <a:lnTo>
                    <a:pt x="8884843" y="0"/>
                  </a:lnTo>
                  <a:lnTo>
                    <a:pt x="8929003" y="5933"/>
                  </a:lnTo>
                  <a:lnTo>
                    <a:pt x="8968683" y="22678"/>
                  </a:lnTo>
                  <a:lnTo>
                    <a:pt x="9002299" y="48652"/>
                  </a:lnTo>
                  <a:lnTo>
                    <a:pt x="9028271" y="82269"/>
                  </a:lnTo>
                  <a:lnTo>
                    <a:pt x="9045014" y="121947"/>
                  </a:lnTo>
                  <a:lnTo>
                    <a:pt x="9050947" y="166103"/>
                  </a:lnTo>
                  <a:lnTo>
                    <a:pt x="9050947" y="830516"/>
                  </a:lnTo>
                  <a:lnTo>
                    <a:pt x="9045014" y="874671"/>
                  </a:lnTo>
                  <a:lnTo>
                    <a:pt x="9028271" y="914350"/>
                  </a:lnTo>
                  <a:lnTo>
                    <a:pt x="9002299" y="947967"/>
                  </a:lnTo>
                  <a:lnTo>
                    <a:pt x="8968683" y="973940"/>
                  </a:lnTo>
                  <a:lnTo>
                    <a:pt x="8929003" y="990686"/>
                  </a:lnTo>
                  <a:lnTo>
                    <a:pt x="8884843" y="996619"/>
                  </a:lnTo>
                  <a:lnTo>
                    <a:pt x="166103" y="996619"/>
                  </a:lnTo>
                  <a:lnTo>
                    <a:pt x="121947" y="990686"/>
                  </a:lnTo>
                  <a:lnTo>
                    <a:pt x="82269" y="973940"/>
                  </a:lnTo>
                  <a:lnTo>
                    <a:pt x="48652" y="947967"/>
                  </a:lnTo>
                  <a:lnTo>
                    <a:pt x="22678" y="914350"/>
                  </a:lnTo>
                  <a:lnTo>
                    <a:pt x="5933" y="874671"/>
                  </a:lnTo>
                  <a:lnTo>
                    <a:pt x="0" y="830516"/>
                  </a:lnTo>
                  <a:lnTo>
                    <a:pt x="0" y="166103"/>
                  </a:lnTo>
                  <a:close/>
                </a:path>
              </a:pathLst>
            </a:custGeom>
            <a:ln w="12700">
              <a:solidFill>
                <a:srgbClr val="040A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044700" y="4652563"/>
            <a:ext cx="631126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2000" spc="55" b="1">
                <a:solidFill>
                  <a:srgbClr val="FFFFFF"/>
                </a:solidFill>
                <a:latin typeface="Arial"/>
                <a:cs typeface="Arial"/>
              </a:rPr>
              <a:t>Grant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Funding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Sources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Prop</a:t>
            </a:r>
            <a:r>
              <a:rPr dirty="0" sz="15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4=</a:t>
            </a:r>
            <a:r>
              <a:rPr dirty="0" sz="15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$10B;</a:t>
            </a:r>
            <a:r>
              <a:rPr dirty="0" sz="15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IRA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5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IIJA</a:t>
            </a:r>
            <a:r>
              <a:rPr dirty="0" sz="15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5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$1.6T+]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[For</a:t>
            </a:r>
            <a:r>
              <a:rPr dirty="0" sz="15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infrastructure,</a:t>
            </a:r>
            <a:r>
              <a:rPr dirty="0" sz="15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energy,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climate</a:t>
            </a:r>
            <a:r>
              <a:rPr dirty="0" sz="15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35" b="1">
                <a:solidFill>
                  <a:srgbClr val="FFFFFF"/>
                </a:solidFill>
                <a:latin typeface="Arial"/>
                <a:cs typeface="Arial"/>
              </a:rPr>
              <a:t>focused</a:t>
            </a:r>
            <a:r>
              <a:rPr dirty="0" sz="15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r>
              <a:rPr dirty="0" sz="15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5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projects]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584450" y="1620564"/>
            <a:ext cx="8136890" cy="738505"/>
            <a:chOff x="2584450" y="1620564"/>
            <a:chExt cx="8136890" cy="738505"/>
          </a:xfrm>
        </p:grpSpPr>
        <p:sp>
          <p:nvSpPr>
            <p:cNvPr id="7" name="object 7" descr=""/>
            <p:cNvSpPr/>
            <p:nvPr/>
          </p:nvSpPr>
          <p:spPr>
            <a:xfrm>
              <a:off x="2590800" y="1626914"/>
              <a:ext cx="8124190" cy="725805"/>
            </a:xfrm>
            <a:custGeom>
              <a:avLst/>
              <a:gdLst/>
              <a:ahLst/>
              <a:cxnLst/>
              <a:rect l="l" t="t" r="r" b="b"/>
              <a:pathLst>
                <a:path w="8124190" h="725805">
                  <a:moveTo>
                    <a:pt x="8002879" y="0"/>
                  </a:moveTo>
                  <a:lnTo>
                    <a:pt x="120929" y="0"/>
                  </a:lnTo>
                  <a:lnTo>
                    <a:pt x="73857" y="9502"/>
                  </a:lnTo>
                  <a:lnTo>
                    <a:pt x="35418" y="35418"/>
                  </a:lnTo>
                  <a:lnTo>
                    <a:pt x="9502" y="73857"/>
                  </a:lnTo>
                  <a:lnTo>
                    <a:pt x="0" y="120929"/>
                  </a:lnTo>
                  <a:lnTo>
                    <a:pt x="0" y="604646"/>
                  </a:lnTo>
                  <a:lnTo>
                    <a:pt x="9502" y="651718"/>
                  </a:lnTo>
                  <a:lnTo>
                    <a:pt x="35418" y="690157"/>
                  </a:lnTo>
                  <a:lnTo>
                    <a:pt x="73857" y="716073"/>
                  </a:lnTo>
                  <a:lnTo>
                    <a:pt x="120929" y="725576"/>
                  </a:lnTo>
                  <a:lnTo>
                    <a:pt x="8002879" y="725576"/>
                  </a:lnTo>
                  <a:lnTo>
                    <a:pt x="8049951" y="716073"/>
                  </a:lnTo>
                  <a:lnTo>
                    <a:pt x="8088390" y="690157"/>
                  </a:lnTo>
                  <a:lnTo>
                    <a:pt x="8114306" y="651718"/>
                  </a:lnTo>
                  <a:lnTo>
                    <a:pt x="8123808" y="604646"/>
                  </a:lnTo>
                  <a:lnTo>
                    <a:pt x="8123808" y="120929"/>
                  </a:lnTo>
                  <a:lnTo>
                    <a:pt x="8114306" y="73857"/>
                  </a:lnTo>
                  <a:lnTo>
                    <a:pt x="8088390" y="35418"/>
                  </a:lnTo>
                  <a:lnTo>
                    <a:pt x="8049951" y="9502"/>
                  </a:lnTo>
                  <a:lnTo>
                    <a:pt x="8002879" y="0"/>
                  </a:lnTo>
                  <a:close/>
                </a:path>
              </a:pathLst>
            </a:custGeom>
            <a:solidFill>
              <a:srgbClr val="1629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590800" y="1626914"/>
              <a:ext cx="8124190" cy="725805"/>
            </a:xfrm>
            <a:custGeom>
              <a:avLst/>
              <a:gdLst/>
              <a:ahLst/>
              <a:cxnLst/>
              <a:rect l="l" t="t" r="r" b="b"/>
              <a:pathLst>
                <a:path w="8124190" h="725805">
                  <a:moveTo>
                    <a:pt x="0" y="120929"/>
                  </a:moveTo>
                  <a:lnTo>
                    <a:pt x="9502" y="73857"/>
                  </a:lnTo>
                  <a:lnTo>
                    <a:pt x="35418" y="35418"/>
                  </a:lnTo>
                  <a:lnTo>
                    <a:pt x="73857" y="9502"/>
                  </a:lnTo>
                  <a:lnTo>
                    <a:pt x="120929" y="0"/>
                  </a:lnTo>
                  <a:lnTo>
                    <a:pt x="8002879" y="0"/>
                  </a:lnTo>
                  <a:lnTo>
                    <a:pt x="8049951" y="9502"/>
                  </a:lnTo>
                  <a:lnTo>
                    <a:pt x="8088390" y="35418"/>
                  </a:lnTo>
                  <a:lnTo>
                    <a:pt x="8114306" y="73857"/>
                  </a:lnTo>
                  <a:lnTo>
                    <a:pt x="8123808" y="120929"/>
                  </a:lnTo>
                  <a:lnTo>
                    <a:pt x="8123808" y="604646"/>
                  </a:lnTo>
                  <a:lnTo>
                    <a:pt x="8114306" y="651718"/>
                  </a:lnTo>
                  <a:lnTo>
                    <a:pt x="8088390" y="690157"/>
                  </a:lnTo>
                  <a:lnTo>
                    <a:pt x="8049951" y="716073"/>
                  </a:lnTo>
                  <a:lnTo>
                    <a:pt x="8002879" y="725576"/>
                  </a:lnTo>
                  <a:lnTo>
                    <a:pt x="120929" y="725576"/>
                  </a:lnTo>
                  <a:lnTo>
                    <a:pt x="73857" y="716073"/>
                  </a:lnTo>
                  <a:lnTo>
                    <a:pt x="35418" y="690157"/>
                  </a:lnTo>
                  <a:lnTo>
                    <a:pt x="9502" y="651718"/>
                  </a:lnTo>
                  <a:lnTo>
                    <a:pt x="0" y="604646"/>
                  </a:lnTo>
                  <a:lnTo>
                    <a:pt x="0" y="120929"/>
                  </a:lnTo>
                  <a:close/>
                </a:path>
              </a:pathLst>
            </a:custGeom>
            <a:ln w="12700">
              <a:solidFill>
                <a:srgbClr val="6145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563173" y="1701158"/>
            <a:ext cx="4117975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032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Zoning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Currency: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[Value</a:t>
            </a:r>
            <a:r>
              <a:rPr dirty="0" sz="16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Capture</a:t>
            </a:r>
            <a:r>
              <a:rPr dirty="0" sz="16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dirty="0" sz="16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Zoning/Specific</a:t>
            </a:r>
            <a:r>
              <a:rPr dirty="0" sz="16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Plan]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584450" y="2561576"/>
            <a:ext cx="8136890" cy="738505"/>
            <a:chOff x="2584450" y="2561576"/>
            <a:chExt cx="8136890" cy="738505"/>
          </a:xfrm>
        </p:grpSpPr>
        <p:sp>
          <p:nvSpPr>
            <p:cNvPr id="11" name="object 11" descr=""/>
            <p:cNvSpPr/>
            <p:nvPr/>
          </p:nvSpPr>
          <p:spPr>
            <a:xfrm>
              <a:off x="2590800" y="2567926"/>
              <a:ext cx="8124190" cy="725805"/>
            </a:xfrm>
            <a:custGeom>
              <a:avLst/>
              <a:gdLst/>
              <a:ahLst/>
              <a:cxnLst/>
              <a:rect l="l" t="t" r="r" b="b"/>
              <a:pathLst>
                <a:path w="8124190" h="725804">
                  <a:moveTo>
                    <a:pt x="8002879" y="0"/>
                  </a:moveTo>
                  <a:lnTo>
                    <a:pt x="120929" y="0"/>
                  </a:lnTo>
                  <a:lnTo>
                    <a:pt x="73857" y="9502"/>
                  </a:lnTo>
                  <a:lnTo>
                    <a:pt x="35418" y="35418"/>
                  </a:lnTo>
                  <a:lnTo>
                    <a:pt x="9502" y="73857"/>
                  </a:lnTo>
                  <a:lnTo>
                    <a:pt x="0" y="120929"/>
                  </a:lnTo>
                  <a:lnTo>
                    <a:pt x="0" y="604646"/>
                  </a:lnTo>
                  <a:lnTo>
                    <a:pt x="9502" y="651718"/>
                  </a:lnTo>
                  <a:lnTo>
                    <a:pt x="35418" y="690157"/>
                  </a:lnTo>
                  <a:lnTo>
                    <a:pt x="73857" y="716073"/>
                  </a:lnTo>
                  <a:lnTo>
                    <a:pt x="120929" y="725576"/>
                  </a:lnTo>
                  <a:lnTo>
                    <a:pt x="8002879" y="725576"/>
                  </a:lnTo>
                  <a:lnTo>
                    <a:pt x="8049951" y="716073"/>
                  </a:lnTo>
                  <a:lnTo>
                    <a:pt x="8088390" y="690157"/>
                  </a:lnTo>
                  <a:lnTo>
                    <a:pt x="8114306" y="651718"/>
                  </a:lnTo>
                  <a:lnTo>
                    <a:pt x="8123808" y="604646"/>
                  </a:lnTo>
                  <a:lnTo>
                    <a:pt x="8123808" y="120929"/>
                  </a:lnTo>
                  <a:lnTo>
                    <a:pt x="8114306" y="73857"/>
                  </a:lnTo>
                  <a:lnTo>
                    <a:pt x="8088390" y="35418"/>
                  </a:lnTo>
                  <a:lnTo>
                    <a:pt x="8049951" y="9502"/>
                  </a:lnTo>
                  <a:lnTo>
                    <a:pt x="8002879" y="0"/>
                  </a:lnTo>
                  <a:close/>
                </a:path>
              </a:pathLst>
            </a:custGeom>
            <a:solidFill>
              <a:srgbClr val="C1CA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90800" y="2567926"/>
              <a:ext cx="8124190" cy="725805"/>
            </a:xfrm>
            <a:custGeom>
              <a:avLst/>
              <a:gdLst/>
              <a:ahLst/>
              <a:cxnLst/>
              <a:rect l="l" t="t" r="r" b="b"/>
              <a:pathLst>
                <a:path w="8124190" h="725804">
                  <a:moveTo>
                    <a:pt x="0" y="120929"/>
                  </a:moveTo>
                  <a:lnTo>
                    <a:pt x="9502" y="73857"/>
                  </a:lnTo>
                  <a:lnTo>
                    <a:pt x="35418" y="35418"/>
                  </a:lnTo>
                  <a:lnTo>
                    <a:pt x="73857" y="9502"/>
                  </a:lnTo>
                  <a:lnTo>
                    <a:pt x="120929" y="0"/>
                  </a:lnTo>
                  <a:lnTo>
                    <a:pt x="8002879" y="0"/>
                  </a:lnTo>
                  <a:lnTo>
                    <a:pt x="8049951" y="9502"/>
                  </a:lnTo>
                  <a:lnTo>
                    <a:pt x="8088390" y="35418"/>
                  </a:lnTo>
                  <a:lnTo>
                    <a:pt x="8114306" y="73857"/>
                  </a:lnTo>
                  <a:lnTo>
                    <a:pt x="8123808" y="120929"/>
                  </a:lnTo>
                  <a:lnTo>
                    <a:pt x="8123808" y="604646"/>
                  </a:lnTo>
                  <a:lnTo>
                    <a:pt x="8114306" y="651718"/>
                  </a:lnTo>
                  <a:lnTo>
                    <a:pt x="8088390" y="690157"/>
                  </a:lnTo>
                  <a:lnTo>
                    <a:pt x="8049951" y="716073"/>
                  </a:lnTo>
                  <a:lnTo>
                    <a:pt x="8002879" y="725576"/>
                  </a:lnTo>
                  <a:lnTo>
                    <a:pt x="120929" y="725576"/>
                  </a:lnTo>
                  <a:lnTo>
                    <a:pt x="73857" y="716073"/>
                  </a:lnTo>
                  <a:lnTo>
                    <a:pt x="35418" y="690157"/>
                  </a:lnTo>
                  <a:lnTo>
                    <a:pt x="9502" y="651718"/>
                  </a:lnTo>
                  <a:lnTo>
                    <a:pt x="0" y="604646"/>
                  </a:lnTo>
                  <a:lnTo>
                    <a:pt x="0" y="120929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433378" y="2542759"/>
            <a:ext cx="2439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Value Capture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via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TIF: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88194" y="2733183"/>
            <a:ext cx="4866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5" b="1">
                <a:latin typeface="Arial"/>
                <a:cs typeface="Arial"/>
              </a:rPr>
              <a:t>New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Tax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Increment</a:t>
            </a:r>
            <a:r>
              <a:rPr dirty="0" sz="1800" spc="60" b="1">
                <a:latin typeface="Arial"/>
                <a:cs typeface="Arial"/>
              </a:rPr>
              <a:t> </a:t>
            </a:r>
            <a:r>
              <a:rPr dirty="0" sz="1800" spc="-55" b="1">
                <a:latin typeface="Arial"/>
                <a:cs typeface="Arial"/>
              </a:rPr>
              <a:t>Financing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55" b="1">
                <a:latin typeface="Arial"/>
                <a:cs typeface="Arial"/>
              </a:rPr>
              <a:t>(TIF)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Districts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591874" y="2949667"/>
            <a:ext cx="21209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[EIFDs,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CRDs,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CRIAs]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584450" y="3592788"/>
            <a:ext cx="8111490" cy="738505"/>
            <a:chOff x="2584450" y="3592788"/>
            <a:chExt cx="8111490" cy="738505"/>
          </a:xfrm>
        </p:grpSpPr>
        <p:sp>
          <p:nvSpPr>
            <p:cNvPr id="17" name="object 17" descr=""/>
            <p:cNvSpPr/>
            <p:nvPr/>
          </p:nvSpPr>
          <p:spPr>
            <a:xfrm>
              <a:off x="2590800" y="3599138"/>
              <a:ext cx="8098790" cy="725805"/>
            </a:xfrm>
            <a:custGeom>
              <a:avLst/>
              <a:gdLst/>
              <a:ahLst/>
              <a:cxnLst/>
              <a:rect l="l" t="t" r="r" b="b"/>
              <a:pathLst>
                <a:path w="8098790" h="725804">
                  <a:moveTo>
                    <a:pt x="7977746" y="0"/>
                  </a:moveTo>
                  <a:lnTo>
                    <a:pt x="120929" y="0"/>
                  </a:lnTo>
                  <a:lnTo>
                    <a:pt x="73857" y="9502"/>
                  </a:lnTo>
                  <a:lnTo>
                    <a:pt x="35418" y="35418"/>
                  </a:lnTo>
                  <a:lnTo>
                    <a:pt x="9502" y="73857"/>
                  </a:lnTo>
                  <a:lnTo>
                    <a:pt x="0" y="120929"/>
                  </a:lnTo>
                  <a:lnTo>
                    <a:pt x="0" y="604646"/>
                  </a:lnTo>
                  <a:lnTo>
                    <a:pt x="9502" y="651718"/>
                  </a:lnTo>
                  <a:lnTo>
                    <a:pt x="35418" y="690157"/>
                  </a:lnTo>
                  <a:lnTo>
                    <a:pt x="73857" y="716073"/>
                  </a:lnTo>
                  <a:lnTo>
                    <a:pt x="120929" y="725576"/>
                  </a:lnTo>
                  <a:lnTo>
                    <a:pt x="7977746" y="725576"/>
                  </a:lnTo>
                  <a:lnTo>
                    <a:pt x="8024818" y="716073"/>
                  </a:lnTo>
                  <a:lnTo>
                    <a:pt x="8063256" y="690157"/>
                  </a:lnTo>
                  <a:lnTo>
                    <a:pt x="8089172" y="651718"/>
                  </a:lnTo>
                  <a:lnTo>
                    <a:pt x="8098675" y="604646"/>
                  </a:lnTo>
                  <a:lnTo>
                    <a:pt x="8098675" y="120929"/>
                  </a:lnTo>
                  <a:lnTo>
                    <a:pt x="8089172" y="73857"/>
                  </a:lnTo>
                  <a:lnTo>
                    <a:pt x="8063256" y="35418"/>
                  </a:lnTo>
                  <a:lnTo>
                    <a:pt x="8024818" y="9502"/>
                  </a:lnTo>
                  <a:lnTo>
                    <a:pt x="797774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590800" y="3599138"/>
              <a:ext cx="8098790" cy="725805"/>
            </a:xfrm>
            <a:custGeom>
              <a:avLst/>
              <a:gdLst/>
              <a:ahLst/>
              <a:cxnLst/>
              <a:rect l="l" t="t" r="r" b="b"/>
              <a:pathLst>
                <a:path w="8098790" h="725804">
                  <a:moveTo>
                    <a:pt x="0" y="120929"/>
                  </a:moveTo>
                  <a:lnTo>
                    <a:pt x="9502" y="73857"/>
                  </a:lnTo>
                  <a:lnTo>
                    <a:pt x="35418" y="35418"/>
                  </a:lnTo>
                  <a:lnTo>
                    <a:pt x="73857" y="9502"/>
                  </a:lnTo>
                  <a:lnTo>
                    <a:pt x="120929" y="0"/>
                  </a:lnTo>
                  <a:lnTo>
                    <a:pt x="7977746" y="0"/>
                  </a:lnTo>
                  <a:lnTo>
                    <a:pt x="8024818" y="9502"/>
                  </a:lnTo>
                  <a:lnTo>
                    <a:pt x="8063256" y="35418"/>
                  </a:lnTo>
                  <a:lnTo>
                    <a:pt x="8089172" y="73857"/>
                  </a:lnTo>
                  <a:lnTo>
                    <a:pt x="8098675" y="120929"/>
                  </a:lnTo>
                  <a:lnTo>
                    <a:pt x="8098675" y="604646"/>
                  </a:lnTo>
                  <a:lnTo>
                    <a:pt x="8089172" y="651718"/>
                  </a:lnTo>
                  <a:lnTo>
                    <a:pt x="8063256" y="690157"/>
                  </a:lnTo>
                  <a:lnTo>
                    <a:pt x="8024818" y="716073"/>
                  </a:lnTo>
                  <a:lnTo>
                    <a:pt x="7977746" y="725576"/>
                  </a:lnTo>
                  <a:lnTo>
                    <a:pt x="120929" y="725576"/>
                  </a:lnTo>
                  <a:lnTo>
                    <a:pt x="73857" y="716073"/>
                  </a:lnTo>
                  <a:lnTo>
                    <a:pt x="35418" y="690157"/>
                  </a:lnTo>
                  <a:lnTo>
                    <a:pt x="9502" y="651718"/>
                  </a:lnTo>
                  <a:lnTo>
                    <a:pt x="0" y="604646"/>
                  </a:lnTo>
                  <a:lnTo>
                    <a:pt x="0" y="120929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384999" y="3673383"/>
            <a:ext cx="4508500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Estate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(Surplus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Land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Act)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[Capture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dirty="0" sz="16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dirty="0" sz="16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16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owned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properties]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669714" y="1620563"/>
            <a:ext cx="732155" cy="738505"/>
            <a:chOff x="1669714" y="1620563"/>
            <a:chExt cx="732155" cy="738505"/>
          </a:xfrm>
        </p:grpSpPr>
        <p:sp>
          <p:nvSpPr>
            <p:cNvPr id="21" name="object 21" descr=""/>
            <p:cNvSpPr/>
            <p:nvPr/>
          </p:nvSpPr>
          <p:spPr>
            <a:xfrm>
              <a:off x="1676064" y="1626913"/>
              <a:ext cx="719455" cy="725805"/>
            </a:xfrm>
            <a:custGeom>
              <a:avLst/>
              <a:gdLst/>
              <a:ahLst/>
              <a:cxnLst/>
              <a:rect l="l" t="t" r="r" b="b"/>
              <a:pathLst>
                <a:path w="719455" h="725805">
                  <a:moveTo>
                    <a:pt x="599186" y="0"/>
                  </a:moveTo>
                  <a:lnTo>
                    <a:pt x="119837" y="0"/>
                  </a:lnTo>
                  <a:lnTo>
                    <a:pt x="73193" y="9418"/>
                  </a:lnTo>
                  <a:lnTo>
                    <a:pt x="35101" y="35101"/>
                  </a:lnTo>
                  <a:lnTo>
                    <a:pt x="9418" y="73193"/>
                  </a:lnTo>
                  <a:lnTo>
                    <a:pt x="0" y="119837"/>
                  </a:lnTo>
                  <a:lnTo>
                    <a:pt x="0" y="605739"/>
                  </a:lnTo>
                  <a:lnTo>
                    <a:pt x="9418" y="652388"/>
                  </a:lnTo>
                  <a:lnTo>
                    <a:pt x="35101" y="690479"/>
                  </a:lnTo>
                  <a:lnTo>
                    <a:pt x="73193" y="716160"/>
                  </a:lnTo>
                  <a:lnTo>
                    <a:pt x="119837" y="725576"/>
                  </a:lnTo>
                  <a:lnTo>
                    <a:pt x="599186" y="725576"/>
                  </a:lnTo>
                  <a:lnTo>
                    <a:pt x="645830" y="716160"/>
                  </a:lnTo>
                  <a:lnTo>
                    <a:pt x="683921" y="690479"/>
                  </a:lnTo>
                  <a:lnTo>
                    <a:pt x="709605" y="652388"/>
                  </a:lnTo>
                  <a:lnTo>
                    <a:pt x="719023" y="605739"/>
                  </a:lnTo>
                  <a:lnTo>
                    <a:pt x="719023" y="119837"/>
                  </a:lnTo>
                  <a:lnTo>
                    <a:pt x="709605" y="73193"/>
                  </a:lnTo>
                  <a:lnTo>
                    <a:pt x="683921" y="35101"/>
                  </a:lnTo>
                  <a:lnTo>
                    <a:pt x="645830" y="9418"/>
                  </a:lnTo>
                  <a:lnTo>
                    <a:pt x="599186" y="0"/>
                  </a:lnTo>
                  <a:close/>
                </a:path>
              </a:pathLst>
            </a:custGeom>
            <a:solidFill>
              <a:srgbClr val="1629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676064" y="1626913"/>
              <a:ext cx="719455" cy="725805"/>
            </a:xfrm>
            <a:custGeom>
              <a:avLst/>
              <a:gdLst/>
              <a:ahLst/>
              <a:cxnLst/>
              <a:rect l="l" t="t" r="r" b="b"/>
              <a:pathLst>
                <a:path w="719455" h="725805">
                  <a:moveTo>
                    <a:pt x="0" y="119837"/>
                  </a:moveTo>
                  <a:lnTo>
                    <a:pt x="9418" y="73193"/>
                  </a:lnTo>
                  <a:lnTo>
                    <a:pt x="35101" y="35101"/>
                  </a:lnTo>
                  <a:lnTo>
                    <a:pt x="73193" y="9418"/>
                  </a:lnTo>
                  <a:lnTo>
                    <a:pt x="119837" y="0"/>
                  </a:lnTo>
                  <a:lnTo>
                    <a:pt x="599186" y="0"/>
                  </a:lnTo>
                  <a:lnTo>
                    <a:pt x="645830" y="9418"/>
                  </a:lnTo>
                  <a:lnTo>
                    <a:pt x="683921" y="35101"/>
                  </a:lnTo>
                  <a:lnTo>
                    <a:pt x="709605" y="73193"/>
                  </a:lnTo>
                  <a:lnTo>
                    <a:pt x="719023" y="119837"/>
                  </a:lnTo>
                  <a:lnTo>
                    <a:pt x="719023" y="605739"/>
                  </a:lnTo>
                  <a:lnTo>
                    <a:pt x="709605" y="652388"/>
                  </a:lnTo>
                  <a:lnTo>
                    <a:pt x="683921" y="690479"/>
                  </a:lnTo>
                  <a:lnTo>
                    <a:pt x="645830" y="716160"/>
                  </a:lnTo>
                  <a:lnTo>
                    <a:pt x="599186" y="725576"/>
                  </a:lnTo>
                  <a:lnTo>
                    <a:pt x="119837" y="725576"/>
                  </a:lnTo>
                  <a:lnTo>
                    <a:pt x="73193" y="716160"/>
                  </a:lnTo>
                  <a:lnTo>
                    <a:pt x="35101" y="690479"/>
                  </a:lnTo>
                  <a:lnTo>
                    <a:pt x="9418" y="652388"/>
                  </a:lnTo>
                  <a:lnTo>
                    <a:pt x="0" y="605739"/>
                  </a:lnTo>
                  <a:lnTo>
                    <a:pt x="0" y="119837"/>
                  </a:lnTo>
                  <a:close/>
                </a:path>
              </a:pathLst>
            </a:custGeom>
            <a:ln w="12700">
              <a:solidFill>
                <a:srgbClr val="3901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936610" y="1771262"/>
            <a:ext cx="1981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669714" y="2561574"/>
            <a:ext cx="732155" cy="738505"/>
            <a:chOff x="1669714" y="2561574"/>
            <a:chExt cx="732155" cy="738505"/>
          </a:xfrm>
        </p:grpSpPr>
        <p:sp>
          <p:nvSpPr>
            <p:cNvPr id="25" name="object 25" descr=""/>
            <p:cNvSpPr/>
            <p:nvPr/>
          </p:nvSpPr>
          <p:spPr>
            <a:xfrm>
              <a:off x="1676064" y="2567924"/>
              <a:ext cx="719455" cy="725805"/>
            </a:xfrm>
            <a:custGeom>
              <a:avLst/>
              <a:gdLst/>
              <a:ahLst/>
              <a:cxnLst/>
              <a:rect l="l" t="t" r="r" b="b"/>
              <a:pathLst>
                <a:path w="719455" h="725804">
                  <a:moveTo>
                    <a:pt x="599186" y="0"/>
                  </a:moveTo>
                  <a:lnTo>
                    <a:pt x="119837" y="0"/>
                  </a:lnTo>
                  <a:lnTo>
                    <a:pt x="73193" y="9418"/>
                  </a:lnTo>
                  <a:lnTo>
                    <a:pt x="35101" y="35101"/>
                  </a:lnTo>
                  <a:lnTo>
                    <a:pt x="9418" y="73193"/>
                  </a:lnTo>
                  <a:lnTo>
                    <a:pt x="0" y="119837"/>
                  </a:lnTo>
                  <a:lnTo>
                    <a:pt x="0" y="605739"/>
                  </a:lnTo>
                  <a:lnTo>
                    <a:pt x="9418" y="652388"/>
                  </a:lnTo>
                  <a:lnTo>
                    <a:pt x="35101" y="690479"/>
                  </a:lnTo>
                  <a:lnTo>
                    <a:pt x="73193" y="716160"/>
                  </a:lnTo>
                  <a:lnTo>
                    <a:pt x="119837" y="725576"/>
                  </a:lnTo>
                  <a:lnTo>
                    <a:pt x="599186" y="725576"/>
                  </a:lnTo>
                  <a:lnTo>
                    <a:pt x="645830" y="716160"/>
                  </a:lnTo>
                  <a:lnTo>
                    <a:pt x="683921" y="690479"/>
                  </a:lnTo>
                  <a:lnTo>
                    <a:pt x="709605" y="652388"/>
                  </a:lnTo>
                  <a:lnTo>
                    <a:pt x="719023" y="605739"/>
                  </a:lnTo>
                  <a:lnTo>
                    <a:pt x="719023" y="119837"/>
                  </a:lnTo>
                  <a:lnTo>
                    <a:pt x="709605" y="73193"/>
                  </a:lnTo>
                  <a:lnTo>
                    <a:pt x="683921" y="35101"/>
                  </a:lnTo>
                  <a:lnTo>
                    <a:pt x="645830" y="9418"/>
                  </a:lnTo>
                  <a:lnTo>
                    <a:pt x="599186" y="0"/>
                  </a:lnTo>
                  <a:close/>
                </a:path>
              </a:pathLst>
            </a:custGeom>
            <a:solidFill>
              <a:srgbClr val="C1CA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676064" y="2567924"/>
              <a:ext cx="719455" cy="725805"/>
            </a:xfrm>
            <a:custGeom>
              <a:avLst/>
              <a:gdLst/>
              <a:ahLst/>
              <a:cxnLst/>
              <a:rect l="l" t="t" r="r" b="b"/>
              <a:pathLst>
                <a:path w="719455" h="725804">
                  <a:moveTo>
                    <a:pt x="0" y="119837"/>
                  </a:moveTo>
                  <a:lnTo>
                    <a:pt x="9418" y="73193"/>
                  </a:lnTo>
                  <a:lnTo>
                    <a:pt x="35101" y="35101"/>
                  </a:lnTo>
                  <a:lnTo>
                    <a:pt x="73193" y="9418"/>
                  </a:lnTo>
                  <a:lnTo>
                    <a:pt x="119837" y="0"/>
                  </a:lnTo>
                  <a:lnTo>
                    <a:pt x="599186" y="0"/>
                  </a:lnTo>
                  <a:lnTo>
                    <a:pt x="645830" y="9418"/>
                  </a:lnTo>
                  <a:lnTo>
                    <a:pt x="683921" y="35101"/>
                  </a:lnTo>
                  <a:lnTo>
                    <a:pt x="709605" y="73193"/>
                  </a:lnTo>
                  <a:lnTo>
                    <a:pt x="719023" y="119837"/>
                  </a:lnTo>
                  <a:lnTo>
                    <a:pt x="719023" y="605739"/>
                  </a:lnTo>
                  <a:lnTo>
                    <a:pt x="709605" y="652388"/>
                  </a:lnTo>
                  <a:lnTo>
                    <a:pt x="683921" y="690479"/>
                  </a:lnTo>
                  <a:lnTo>
                    <a:pt x="645830" y="716160"/>
                  </a:lnTo>
                  <a:lnTo>
                    <a:pt x="599186" y="725576"/>
                  </a:lnTo>
                  <a:lnTo>
                    <a:pt x="119837" y="725576"/>
                  </a:lnTo>
                  <a:lnTo>
                    <a:pt x="73193" y="716160"/>
                  </a:lnTo>
                  <a:lnTo>
                    <a:pt x="35101" y="690479"/>
                  </a:lnTo>
                  <a:lnTo>
                    <a:pt x="9418" y="652388"/>
                  </a:lnTo>
                  <a:lnTo>
                    <a:pt x="0" y="605739"/>
                  </a:lnTo>
                  <a:lnTo>
                    <a:pt x="0" y="119837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1936610" y="2712274"/>
            <a:ext cx="1981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669713" y="3536453"/>
            <a:ext cx="732155" cy="738505"/>
            <a:chOff x="1669713" y="3536453"/>
            <a:chExt cx="732155" cy="738505"/>
          </a:xfrm>
        </p:grpSpPr>
        <p:sp>
          <p:nvSpPr>
            <p:cNvPr id="29" name="object 29" descr=""/>
            <p:cNvSpPr/>
            <p:nvPr/>
          </p:nvSpPr>
          <p:spPr>
            <a:xfrm>
              <a:off x="1676063" y="3542803"/>
              <a:ext cx="719455" cy="725805"/>
            </a:xfrm>
            <a:custGeom>
              <a:avLst/>
              <a:gdLst/>
              <a:ahLst/>
              <a:cxnLst/>
              <a:rect l="l" t="t" r="r" b="b"/>
              <a:pathLst>
                <a:path w="719455" h="725804">
                  <a:moveTo>
                    <a:pt x="599186" y="0"/>
                  </a:moveTo>
                  <a:lnTo>
                    <a:pt x="119837" y="0"/>
                  </a:lnTo>
                  <a:lnTo>
                    <a:pt x="73193" y="9418"/>
                  </a:lnTo>
                  <a:lnTo>
                    <a:pt x="35101" y="35101"/>
                  </a:lnTo>
                  <a:lnTo>
                    <a:pt x="9418" y="73193"/>
                  </a:lnTo>
                  <a:lnTo>
                    <a:pt x="0" y="119837"/>
                  </a:lnTo>
                  <a:lnTo>
                    <a:pt x="0" y="605739"/>
                  </a:lnTo>
                  <a:lnTo>
                    <a:pt x="9418" y="652388"/>
                  </a:lnTo>
                  <a:lnTo>
                    <a:pt x="35101" y="690479"/>
                  </a:lnTo>
                  <a:lnTo>
                    <a:pt x="73193" y="716160"/>
                  </a:lnTo>
                  <a:lnTo>
                    <a:pt x="119837" y="725576"/>
                  </a:lnTo>
                  <a:lnTo>
                    <a:pt x="599186" y="725576"/>
                  </a:lnTo>
                  <a:lnTo>
                    <a:pt x="645830" y="716160"/>
                  </a:lnTo>
                  <a:lnTo>
                    <a:pt x="683921" y="690479"/>
                  </a:lnTo>
                  <a:lnTo>
                    <a:pt x="709605" y="652388"/>
                  </a:lnTo>
                  <a:lnTo>
                    <a:pt x="719023" y="605739"/>
                  </a:lnTo>
                  <a:lnTo>
                    <a:pt x="719023" y="119837"/>
                  </a:lnTo>
                  <a:lnTo>
                    <a:pt x="709605" y="73193"/>
                  </a:lnTo>
                  <a:lnTo>
                    <a:pt x="683921" y="35101"/>
                  </a:lnTo>
                  <a:lnTo>
                    <a:pt x="645830" y="9418"/>
                  </a:lnTo>
                  <a:lnTo>
                    <a:pt x="59918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676063" y="3542803"/>
              <a:ext cx="719455" cy="725805"/>
            </a:xfrm>
            <a:custGeom>
              <a:avLst/>
              <a:gdLst/>
              <a:ahLst/>
              <a:cxnLst/>
              <a:rect l="l" t="t" r="r" b="b"/>
              <a:pathLst>
                <a:path w="719455" h="725804">
                  <a:moveTo>
                    <a:pt x="0" y="119837"/>
                  </a:moveTo>
                  <a:lnTo>
                    <a:pt x="9418" y="73193"/>
                  </a:lnTo>
                  <a:lnTo>
                    <a:pt x="35101" y="35101"/>
                  </a:lnTo>
                  <a:lnTo>
                    <a:pt x="73193" y="9418"/>
                  </a:lnTo>
                  <a:lnTo>
                    <a:pt x="119837" y="0"/>
                  </a:lnTo>
                  <a:lnTo>
                    <a:pt x="599186" y="0"/>
                  </a:lnTo>
                  <a:lnTo>
                    <a:pt x="645830" y="9418"/>
                  </a:lnTo>
                  <a:lnTo>
                    <a:pt x="683921" y="35101"/>
                  </a:lnTo>
                  <a:lnTo>
                    <a:pt x="709605" y="73193"/>
                  </a:lnTo>
                  <a:lnTo>
                    <a:pt x="719023" y="119837"/>
                  </a:lnTo>
                  <a:lnTo>
                    <a:pt x="719023" y="605739"/>
                  </a:lnTo>
                  <a:lnTo>
                    <a:pt x="709605" y="652388"/>
                  </a:lnTo>
                  <a:lnTo>
                    <a:pt x="683921" y="690479"/>
                  </a:lnTo>
                  <a:lnTo>
                    <a:pt x="645830" y="716160"/>
                  </a:lnTo>
                  <a:lnTo>
                    <a:pt x="599186" y="725576"/>
                  </a:lnTo>
                  <a:lnTo>
                    <a:pt x="119837" y="725576"/>
                  </a:lnTo>
                  <a:lnTo>
                    <a:pt x="73193" y="716160"/>
                  </a:lnTo>
                  <a:lnTo>
                    <a:pt x="35101" y="690479"/>
                  </a:lnTo>
                  <a:lnTo>
                    <a:pt x="9418" y="652388"/>
                  </a:lnTo>
                  <a:lnTo>
                    <a:pt x="0" y="605739"/>
                  </a:lnTo>
                  <a:lnTo>
                    <a:pt x="0" y="119837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1936609" y="3687152"/>
            <a:ext cx="1981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2269439" y="4747514"/>
            <a:ext cx="7900670" cy="567690"/>
          </a:xfrm>
          <a:custGeom>
            <a:avLst/>
            <a:gdLst/>
            <a:ahLst/>
            <a:cxnLst/>
            <a:rect l="l" t="t" r="r" b="b"/>
            <a:pathLst>
              <a:path w="7900670" h="567689">
                <a:moveTo>
                  <a:pt x="262089" y="394233"/>
                </a:moveTo>
                <a:lnTo>
                  <a:pt x="261048" y="358495"/>
                </a:lnTo>
                <a:lnTo>
                  <a:pt x="249580" y="324891"/>
                </a:lnTo>
                <a:lnTo>
                  <a:pt x="234505" y="306120"/>
                </a:lnTo>
                <a:lnTo>
                  <a:pt x="227037" y="296811"/>
                </a:lnTo>
                <a:lnTo>
                  <a:pt x="219964" y="291858"/>
                </a:lnTo>
                <a:lnTo>
                  <a:pt x="219964" y="376796"/>
                </a:lnTo>
                <a:lnTo>
                  <a:pt x="217182" y="399516"/>
                </a:lnTo>
                <a:lnTo>
                  <a:pt x="195135" y="438950"/>
                </a:lnTo>
                <a:lnTo>
                  <a:pt x="161328" y="460095"/>
                </a:lnTo>
                <a:lnTo>
                  <a:pt x="148386" y="463689"/>
                </a:lnTo>
                <a:lnTo>
                  <a:pt x="148386" y="306120"/>
                </a:lnTo>
                <a:lnTo>
                  <a:pt x="187934" y="323278"/>
                </a:lnTo>
                <a:lnTo>
                  <a:pt x="215760" y="354723"/>
                </a:lnTo>
                <a:lnTo>
                  <a:pt x="219964" y="376796"/>
                </a:lnTo>
                <a:lnTo>
                  <a:pt x="219964" y="291858"/>
                </a:lnTo>
                <a:lnTo>
                  <a:pt x="209207" y="284314"/>
                </a:lnTo>
                <a:lnTo>
                  <a:pt x="189636" y="274675"/>
                </a:lnTo>
                <a:lnTo>
                  <a:pt x="169113" y="266992"/>
                </a:lnTo>
                <a:lnTo>
                  <a:pt x="148386" y="260337"/>
                </a:lnTo>
                <a:lnTo>
                  <a:pt x="148386" y="247675"/>
                </a:lnTo>
                <a:lnTo>
                  <a:pt x="148386" y="104609"/>
                </a:lnTo>
                <a:lnTo>
                  <a:pt x="148386" y="100850"/>
                </a:lnTo>
                <a:lnTo>
                  <a:pt x="167970" y="104470"/>
                </a:lnTo>
                <a:lnTo>
                  <a:pt x="186474" y="111379"/>
                </a:lnTo>
                <a:lnTo>
                  <a:pt x="203517" y="121386"/>
                </a:lnTo>
                <a:lnTo>
                  <a:pt x="218668" y="134289"/>
                </a:lnTo>
                <a:lnTo>
                  <a:pt x="250304" y="103949"/>
                </a:lnTo>
                <a:lnTo>
                  <a:pt x="203644" y="71221"/>
                </a:lnTo>
                <a:lnTo>
                  <a:pt x="148386" y="57315"/>
                </a:lnTo>
                <a:lnTo>
                  <a:pt x="148386" y="0"/>
                </a:lnTo>
                <a:lnTo>
                  <a:pt x="108839" y="0"/>
                </a:lnTo>
                <a:lnTo>
                  <a:pt x="108839" y="59829"/>
                </a:lnTo>
                <a:lnTo>
                  <a:pt x="108839" y="104609"/>
                </a:lnTo>
                <a:lnTo>
                  <a:pt x="108839" y="247675"/>
                </a:lnTo>
                <a:lnTo>
                  <a:pt x="100037" y="244055"/>
                </a:lnTo>
                <a:lnTo>
                  <a:pt x="56896" y="201739"/>
                </a:lnTo>
                <a:lnTo>
                  <a:pt x="53378" y="169621"/>
                </a:lnTo>
                <a:lnTo>
                  <a:pt x="63855" y="138620"/>
                </a:lnTo>
                <a:lnTo>
                  <a:pt x="86880" y="114706"/>
                </a:lnTo>
                <a:lnTo>
                  <a:pt x="93700" y="110337"/>
                </a:lnTo>
                <a:lnTo>
                  <a:pt x="101092" y="106934"/>
                </a:lnTo>
                <a:lnTo>
                  <a:pt x="108839" y="104609"/>
                </a:lnTo>
                <a:lnTo>
                  <a:pt x="108839" y="59829"/>
                </a:lnTo>
                <a:lnTo>
                  <a:pt x="70078" y="73672"/>
                </a:lnTo>
                <a:lnTo>
                  <a:pt x="37528" y="100266"/>
                </a:lnTo>
                <a:lnTo>
                  <a:pt x="16167" y="136245"/>
                </a:lnTo>
                <a:lnTo>
                  <a:pt x="8013" y="177215"/>
                </a:lnTo>
                <a:lnTo>
                  <a:pt x="15100" y="218782"/>
                </a:lnTo>
                <a:lnTo>
                  <a:pt x="30886" y="245922"/>
                </a:lnTo>
                <a:lnTo>
                  <a:pt x="53098" y="266153"/>
                </a:lnTo>
                <a:lnTo>
                  <a:pt x="79743" y="281203"/>
                </a:lnTo>
                <a:lnTo>
                  <a:pt x="108839" y="292798"/>
                </a:lnTo>
                <a:lnTo>
                  <a:pt x="108839" y="465467"/>
                </a:lnTo>
                <a:lnTo>
                  <a:pt x="86347" y="460095"/>
                </a:lnTo>
                <a:lnTo>
                  <a:pt x="86575" y="460095"/>
                </a:lnTo>
                <a:lnTo>
                  <a:pt x="66662" y="450634"/>
                </a:lnTo>
                <a:lnTo>
                  <a:pt x="48298" y="437642"/>
                </a:lnTo>
                <a:lnTo>
                  <a:pt x="31648" y="422135"/>
                </a:lnTo>
                <a:lnTo>
                  <a:pt x="0" y="452412"/>
                </a:lnTo>
                <a:lnTo>
                  <a:pt x="38442" y="485902"/>
                </a:lnTo>
                <a:lnTo>
                  <a:pt x="80264" y="504647"/>
                </a:lnTo>
                <a:lnTo>
                  <a:pt x="108839" y="509397"/>
                </a:lnTo>
                <a:lnTo>
                  <a:pt x="108839" y="567245"/>
                </a:lnTo>
                <a:lnTo>
                  <a:pt x="148386" y="567245"/>
                </a:lnTo>
                <a:lnTo>
                  <a:pt x="148386" y="507885"/>
                </a:lnTo>
                <a:lnTo>
                  <a:pt x="181406" y="498462"/>
                </a:lnTo>
                <a:lnTo>
                  <a:pt x="211150" y="481838"/>
                </a:lnTo>
                <a:lnTo>
                  <a:pt x="228371" y="465467"/>
                </a:lnTo>
                <a:lnTo>
                  <a:pt x="230238" y="463689"/>
                </a:lnTo>
                <a:lnTo>
                  <a:pt x="235750" y="458457"/>
                </a:lnTo>
                <a:lnTo>
                  <a:pt x="253339" y="428726"/>
                </a:lnTo>
                <a:lnTo>
                  <a:pt x="262089" y="394233"/>
                </a:lnTo>
                <a:close/>
              </a:path>
              <a:path w="7900670" h="567689">
                <a:moveTo>
                  <a:pt x="7900517" y="394233"/>
                </a:moveTo>
                <a:lnTo>
                  <a:pt x="7899476" y="358495"/>
                </a:lnTo>
                <a:lnTo>
                  <a:pt x="7887995" y="324891"/>
                </a:lnTo>
                <a:lnTo>
                  <a:pt x="7872920" y="306120"/>
                </a:lnTo>
                <a:lnTo>
                  <a:pt x="7865453" y="296811"/>
                </a:lnTo>
                <a:lnTo>
                  <a:pt x="7858392" y="291871"/>
                </a:lnTo>
                <a:lnTo>
                  <a:pt x="7858392" y="376796"/>
                </a:lnTo>
                <a:lnTo>
                  <a:pt x="7855610" y="399516"/>
                </a:lnTo>
                <a:lnTo>
                  <a:pt x="7833550" y="438950"/>
                </a:lnTo>
                <a:lnTo>
                  <a:pt x="7799756" y="460095"/>
                </a:lnTo>
                <a:lnTo>
                  <a:pt x="7786814" y="463689"/>
                </a:lnTo>
                <a:lnTo>
                  <a:pt x="7786814" y="306120"/>
                </a:lnTo>
                <a:lnTo>
                  <a:pt x="7826362" y="323278"/>
                </a:lnTo>
                <a:lnTo>
                  <a:pt x="7854188" y="354723"/>
                </a:lnTo>
                <a:lnTo>
                  <a:pt x="7858392" y="376796"/>
                </a:lnTo>
                <a:lnTo>
                  <a:pt x="7858392" y="291871"/>
                </a:lnTo>
                <a:lnTo>
                  <a:pt x="7847622" y="284314"/>
                </a:lnTo>
                <a:lnTo>
                  <a:pt x="7828064" y="274675"/>
                </a:lnTo>
                <a:lnTo>
                  <a:pt x="7807541" y="266992"/>
                </a:lnTo>
                <a:lnTo>
                  <a:pt x="7786814" y="260337"/>
                </a:lnTo>
                <a:lnTo>
                  <a:pt x="7786814" y="247675"/>
                </a:lnTo>
                <a:lnTo>
                  <a:pt x="7786814" y="104609"/>
                </a:lnTo>
                <a:lnTo>
                  <a:pt x="7786814" y="100850"/>
                </a:lnTo>
                <a:lnTo>
                  <a:pt x="7806385" y="104470"/>
                </a:lnTo>
                <a:lnTo>
                  <a:pt x="7824902" y="111379"/>
                </a:lnTo>
                <a:lnTo>
                  <a:pt x="7841932" y="121386"/>
                </a:lnTo>
                <a:lnTo>
                  <a:pt x="7857083" y="134289"/>
                </a:lnTo>
                <a:lnTo>
                  <a:pt x="7888732" y="103949"/>
                </a:lnTo>
                <a:lnTo>
                  <a:pt x="7842072" y="71221"/>
                </a:lnTo>
                <a:lnTo>
                  <a:pt x="7786814" y="57315"/>
                </a:lnTo>
                <a:lnTo>
                  <a:pt x="7786814" y="0"/>
                </a:lnTo>
                <a:lnTo>
                  <a:pt x="7747267" y="0"/>
                </a:lnTo>
                <a:lnTo>
                  <a:pt x="7747267" y="59829"/>
                </a:lnTo>
                <a:lnTo>
                  <a:pt x="7747267" y="104609"/>
                </a:lnTo>
                <a:lnTo>
                  <a:pt x="7747267" y="247675"/>
                </a:lnTo>
                <a:lnTo>
                  <a:pt x="7738465" y="244055"/>
                </a:lnTo>
                <a:lnTo>
                  <a:pt x="7695324" y="201739"/>
                </a:lnTo>
                <a:lnTo>
                  <a:pt x="7691793" y="169621"/>
                </a:lnTo>
                <a:lnTo>
                  <a:pt x="7702283" y="138620"/>
                </a:lnTo>
                <a:lnTo>
                  <a:pt x="7725308" y="114706"/>
                </a:lnTo>
                <a:lnTo>
                  <a:pt x="7732115" y="110337"/>
                </a:lnTo>
                <a:lnTo>
                  <a:pt x="7739507" y="106934"/>
                </a:lnTo>
                <a:lnTo>
                  <a:pt x="7747267" y="104609"/>
                </a:lnTo>
                <a:lnTo>
                  <a:pt x="7747267" y="59829"/>
                </a:lnTo>
                <a:lnTo>
                  <a:pt x="7708493" y="73672"/>
                </a:lnTo>
                <a:lnTo>
                  <a:pt x="7675943" y="100266"/>
                </a:lnTo>
                <a:lnTo>
                  <a:pt x="7654582" y="136245"/>
                </a:lnTo>
                <a:lnTo>
                  <a:pt x="7646441" y="177215"/>
                </a:lnTo>
                <a:lnTo>
                  <a:pt x="7653515" y="218782"/>
                </a:lnTo>
                <a:lnTo>
                  <a:pt x="7669314" y="245922"/>
                </a:lnTo>
                <a:lnTo>
                  <a:pt x="7691514" y="266153"/>
                </a:lnTo>
                <a:lnTo>
                  <a:pt x="7718158" y="281203"/>
                </a:lnTo>
                <a:lnTo>
                  <a:pt x="7747267" y="292798"/>
                </a:lnTo>
                <a:lnTo>
                  <a:pt x="7747267" y="465467"/>
                </a:lnTo>
                <a:lnTo>
                  <a:pt x="7724775" y="460095"/>
                </a:lnTo>
                <a:lnTo>
                  <a:pt x="7725003" y="460095"/>
                </a:lnTo>
                <a:lnTo>
                  <a:pt x="7705077" y="450634"/>
                </a:lnTo>
                <a:lnTo>
                  <a:pt x="7686713" y="437642"/>
                </a:lnTo>
                <a:lnTo>
                  <a:pt x="7670063" y="422135"/>
                </a:lnTo>
                <a:lnTo>
                  <a:pt x="7638428" y="452412"/>
                </a:lnTo>
                <a:lnTo>
                  <a:pt x="7676870" y="485902"/>
                </a:lnTo>
                <a:lnTo>
                  <a:pt x="7718692" y="504647"/>
                </a:lnTo>
                <a:lnTo>
                  <a:pt x="7747267" y="509397"/>
                </a:lnTo>
                <a:lnTo>
                  <a:pt x="7747267" y="567245"/>
                </a:lnTo>
                <a:lnTo>
                  <a:pt x="7786814" y="567245"/>
                </a:lnTo>
                <a:lnTo>
                  <a:pt x="7786814" y="507885"/>
                </a:lnTo>
                <a:lnTo>
                  <a:pt x="7819822" y="498462"/>
                </a:lnTo>
                <a:lnTo>
                  <a:pt x="7849578" y="481838"/>
                </a:lnTo>
                <a:lnTo>
                  <a:pt x="7866799" y="465467"/>
                </a:lnTo>
                <a:lnTo>
                  <a:pt x="7868666" y="463689"/>
                </a:lnTo>
                <a:lnTo>
                  <a:pt x="7874178" y="458457"/>
                </a:lnTo>
                <a:lnTo>
                  <a:pt x="7891767" y="428726"/>
                </a:lnTo>
                <a:lnTo>
                  <a:pt x="7900517" y="3942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 descr=""/>
          <p:cNvGrpSpPr/>
          <p:nvPr/>
        </p:nvGrpSpPr>
        <p:grpSpPr>
          <a:xfrm>
            <a:off x="10970466" y="1906278"/>
            <a:ext cx="601980" cy="3286125"/>
            <a:chOff x="10970466" y="1906278"/>
            <a:chExt cx="601980" cy="3286125"/>
          </a:xfrm>
        </p:grpSpPr>
        <p:sp>
          <p:nvSpPr>
            <p:cNvPr id="34" name="object 34" descr=""/>
            <p:cNvSpPr/>
            <p:nvPr/>
          </p:nvSpPr>
          <p:spPr>
            <a:xfrm>
              <a:off x="10976816" y="3003445"/>
              <a:ext cx="589280" cy="1186180"/>
            </a:xfrm>
            <a:custGeom>
              <a:avLst/>
              <a:gdLst/>
              <a:ahLst/>
              <a:cxnLst/>
              <a:rect l="l" t="t" r="r" b="b"/>
              <a:pathLst>
                <a:path w="589279" h="1186179">
                  <a:moveTo>
                    <a:pt x="147294" y="0"/>
                  </a:moveTo>
                  <a:lnTo>
                    <a:pt x="0" y="115646"/>
                  </a:lnTo>
                  <a:lnTo>
                    <a:pt x="147294" y="294576"/>
                  </a:lnTo>
                  <a:lnTo>
                    <a:pt x="147294" y="220929"/>
                  </a:lnTo>
                  <a:lnTo>
                    <a:pt x="180770" y="237332"/>
                  </a:lnTo>
                  <a:lnTo>
                    <a:pt x="244851" y="279332"/>
                  </a:lnTo>
                  <a:lnTo>
                    <a:pt x="275355" y="304705"/>
                  </a:lnTo>
                  <a:lnTo>
                    <a:pt x="304765" y="332846"/>
                  </a:lnTo>
                  <a:lnTo>
                    <a:pt x="333032" y="363643"/>
                  </a:lnTo>
                  <a:lnTo>
                    <a:pt x="360104" y="396984"/>
                  </a:lnTo>
                  <a:lnTo>
                    <a:pt x="385930" y="432759"/>
                  </a:lnTo>
                  <a:lnTo>
                    <a:pt x="410459" y="470856"/>
                  </a:lnTo>
                  <a:lnTo>
                    <a:pt x="433641" y="511164"/>
                  </a:lnTo>
                  <a:lnTo>
                    <a:pt x="455424" y="553571"/>
                  </a:lnTo>
                  <a:lnTo>
                    <a:pt x="475757" y="597966"/>
                  </a:lnTo>
                  <a:lnTo>
                    <a:pt x="494590" y="644239"/>
                  </a:lnTo>
                  <a:lnTo>
                    <a:pt x="511871" y="692277"/>
                  </a:lnTo>
                  <a:lnTo>
                    <a:pt x="527550" y="741969"/>
                  </a:lnTo>
                  <a:lnTo>
                    <a:pt x="541574" y="793205"/>
                  </a:lnTo>
                  <a:lnTo>
                    <a:pt x="553895" y="845872"/>
                  </a:lnTo>
                  <a:lnTo>
                    <a:pt x="564459" y="899860"/>
                  </a:lnTo>
                  <a:lnTo>
                    <a:pt x="573218" y="955057"/>
                  </a:lnTo>
                  <a:lnTo>
                    <a:pt x="580118" y="1011351"/>
                  </a:lnTo>
                  <a:lnTo>
                    <a:pt x="585110" y="1068633"/>
                  </a:lnTo>
                  <a:lnTo>
                    <a:pt x="588143" y="1126789"/>
                  </a:lnTo>
                  <a:lnTo>
                    <a:pt x="589165" y="1185710"/>
                  </a:lnTo>
                  <a:lnTo>
                    <a:pt x="589165" y="1038428"/>
                  </a:lnTo>
                  <a:lnTo>
                    <a:pt x="588143" y="979507"/>
                  </a:lnTo>
                  <a:lnTo>
                    <a:pt x="585110" y="921351"/>
                  </a:lnTo>
                  <a:lnTo>
                    <a:pt x="580118" y="864069"/>
                  </a:lnTo>
                  <a:lnTo>
                    <a:pt x="573218" y="807775"/>
                  </a:lnTo>
                  <a:lnTo>
                    <a:pt x="564459" y="752578"/>
                  </a:lnTo>
                  <a:lnTo>
                    <a:pt x="553895" y="698590"/>
                  </a:lnTo>
                  <a:lnTo>
                    <a:pt x="541574" y="645923"/>
                  </a:lnTo>
                  <a:lnTo>
                    <a:pt x="527550" y="594687"/>
                  </a:lnTo>
                  <a:lnTo>
                    <a:pt x="511871" y="544994"/>
                  </a:lnTo>
                  <a:lnTo>
                    <a:pt x="494590" y="496956"/>
                  </a:lnTo>
                  <a:lnTo>
                    <a:pt x="475757" y="450683"/>
                  </a:lnTo>
                  <a:lnTo>
                    <a:pt x="455424" y="406287"/>
                  </a:lnTo>
                  <a:lnTo>
                    <a:pt x="433641" y="363879"/>
                  </a:lnTo>
                  <a:lnTo>
                    <a:pt x="410459" y="323571"/>
                  </a:lnTo>
                  <a:lnTo>
                    <a:pt x="385930" y="285473"/>
                  </a:lnTo>
                  <a:lnTo>
                    <a:pt x="360104" y="249698"/>
                  </a:lnTo>
                  <a:lnTo>
                    <a:pt x="333032" y="216356"/>
                  </a:lnTo>
                  <a:lnTo>
                    <a:pt x="304765" y="185558"/>
                  </a:lnTo>
                  <a:lnTo>
                    <a:pt x="275355" y="157416"/>
                  </a:lnTo>
                  <a:lnTo>
                    <a:pt x="244851" y="132042"/>
                  </a:lnTo>
                  <a:lnTo>
                    <a:pt x="213306" y="109546"/>
                  </a:lnTo>
                  <a:lnTo>
                    <a:pt x="147294" y="73634"/>
                  </a:lnTo>
                  <a:lnTo>
                    <a:pt x="147294" y="0"/>
                  </a:lnTo>
                  <a:close/>
                </a:path>
              </a:pathLst>
            </a:custGeom>
            <a:solidFill>
              <a:srgbClr val="056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976820" y="4115507"/>
              <a:ext cx="589280" cy="1070610"/>
            </a:xfrm>
            <a:custGeom>
              <a:avLst/>
              <a:gdLst/>
              <a:ahLst/>
              <a:cxnLst/>
              <a:rect l="l" t="t" r="r" b="b"/>
              <a:pathLst>
                <a:path w="589279" h="1070610">
                  <a:moveTo>
                    <a:pt x="587552" y="0"/>
                  </a:moveTo>
                  <a:lnTo>
                    <a:pt x="583896" y="59497"/>
                  </a:lnTo>
                  <a:lnTo>
                    <a:pt x="578230" y="117851"/>
                  </a:lnTo>
                  <a:lnTo>
                    <a:pt x="570615" y="174965"/>
                  </a:lnTo>
                  <a:lnTo>
                    <a:pt x="561113" y="230742"/>
                  </a:lnTo>
                  <a:lnTo>
                    <a:pt x="549787" y="285084"/>
                  </a:lnTo>
                  <a:lnTo>
                    <a:pt x="536698" y="337894"/>
                  </a:lnTo>
                  <a:lnTo>
                    <a:pt x="521908" y="389075"/>
                  </a:lnTo>
                  <a:lnTo>
                    <a:pt x="505479" y="438529"/>
                  </a:lnTo>
                  <a:lnTo>
                    <a:pt x="487473" y="486161"/>
                  </a:lnTo>
                  <a:lnTo>
                    <a:pt x="467951" y="531872"/>
                  </a:lnTo>
                  <a:lnTo>
                    <a:pt x="446976" y="575565"/>
                  </a:lnTo>
                  <a:lnTo>
                    <a:pt x="424610" y="617144"/>
                  </a:lnTo>
                  <a:lnTo>
                    <a:pt x="400913" y="656510"/>
                  </a:lnTo>
                  <a:lnTo>
                    <a:pt x="375949" y="693568"/>
                  </a:lnTo>
                  <a:lnTo>
                    <a:pt x="349778" y="728219"/>
                  </a:lnTo>
                  <a:lnTo>
                    <a:pt x="322464" y="760367"/>
                  </a:lnTo>
                  <a:lnTo>
                    <a:pt x="294067" y="789914"/>
                  </a:lnTo>
                  <a:lnTo>
                    <a:pt x="264649" y="816763"/>
                  </a:lnTo>
                  <a:lnTo>
                    <a:pt x="234274" y="840818"/>
                  </a:lnTo>
                  <a:lnTo>
                    <a:pt x="170894" y="880154"/>
                  </a:lnTo>
                  <a:lnTo>
                    <a:pt x="104422" y="907144"/>
                  </a:lnTo>
                  <a:lnTo>
                    <a:pt x="35353" y="921012"/>
                  </a:lnTo>
                  <a:lnTo>
                    <a:pt x="0" y="922782"/>
                  </a:lnTo>
                  <a:lnTo>
                    <a:pt x="0" y="1070076"/>
                  </a:lnTo>
                  <a:lnTo>
                    <a:pt x="43548" y="1067346"/>
                  </a:lnTo>
                  <a:lnTo>
                    <a:pt x="111774" y="1052071"/>
                  </a:lnTo>
                  <a:lnTo>
                    <a:pt x="177114" y="1024213"/>
                  </a:lnTo>
                  <a:lnTo>
                    <a:pt x="239161" y="984575"/>
                  </a:lnTo>
                  <a:lnTo>
                    <a:pt x="268821" y="960587"/>
                  </a:lnTo>
                  <a:lnTo>
                    <a:pt x="297506" y="933955"/>
                  </a:lnTo>
                  <a:lnTo>
                    <a:pt x="325162" y="904778"/>
                  </a:lnTo>
                  <a:lnTo>
                    <a:pt x="351740" y="873156"/>
                  </a:lnTo>
                  <a:lnTo>
                    <a:pt x="377189" y="839189"/>
                  </a:lnTo>
                  <a:lnTo>
                    <a:pt x="401457" y="802977"/>
                  </a:lnTo>
                  <a:lnTo>
                    <a:pt x="424494" y="764621"/>
                  </a:lnTo>
                  <a:lnTo>
                    <a:pt x="446247" y="724220"/>
                  </a:lnTo>
                  <a:lnTo>
                    <a:pt x="466668" y="681875"/>
                  </a:lnTo>
                  <a:lnTo>
                    <a:pt x="485703" y="637686"/>
                  </a:lnTo>
                  <a:lnTo>
                    <a:pt x="503303" y="591752"/>
                  </a:lnTo>
                  <a:lnTo>
                    <a:pt x="519416" y="544175"/>
                  </a:lnTo>
                  <a:lnTo>
                    <a:pt x="533991" y="495053"/>
                  </a:lnTo>
                  <a:lnTo>
                    <a:pt x="546978" y="444488"/>
                  </a:lnTo>
                  <a:lnTo>
                    <a:pt x="558325" y="392579"/>
                  </a:lnTo>
                  <a:lnTo>
                    <a:pt x="567981" y="339426"/>
                  </a:lnTo>
                  <a:lnTo>
                    <a:pt x="575895" y="285130"/>
                  </a:lnTo>
                  <a:lnTo>
                    <a:pt x="582016" y="229791"/>
                  </a:lnTo>
                  <a:lnTo>
                    <a:pt x="586294" y="173508"/>
                  </a:lnTo>
                  <a:lnTo>
                    <a:pt x="588676" y="116381"/>
                  </a:lnTo>
                  <a:lnTo>
                    <a:pt x="589113" y="58512"/>
                  </a:lnTo>
                  <a:lnTo>
                    <a:pt x="587552" y="0"/>
                  </a:lnTo>
                  <a:close/>
                </a:path>
              </a:pathLst>
            </a:custGeom>
            <a:solidFill>
              <a:srgbClr val="0453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976816" y="3003445"/>
              <a:ext cx="589280" cy="2182495"/>
            </a:xfrm>
            <a:custGeom>
              <a:avLst/>
              <a:gdLst/>
              <a:ahLst/>
              <a:cxnLst/>
              <a:rect l="l" t="t" r="r" b="b"/>
              <a:pathLst>
                <a:path w="589279" h="2182495">
                  <a:moveTo>
                    <a:pt x="589165" y="1185710"/>
                  </a:moveTo>
                  <a:lnTo>
                    <a:pt x="588143" y="1126789"/>
                  </a:lnTo>
                  <a:lnTo>
                    <a:pt x="585110" y="1068633"/>
                  </a:lnTo>
                  <a:lnTo>
                    <a:pt x="580118" y="1011351"/>
                  </a:lnTo>
                  <a:lnTo>
                    <a:pt x="573218" y="955057"/>
                  </a:lnTo>
                  <a:lnTo>
                    <a:pt x="564459" y="899860"/>
                  </a:lnTo>
                  <a:lnTo>
                    <a:pt x="553895" y="845872"/>
                  </a:lnTo>
                  <a:lnTo>
                    <a:pt x="541574" y="793205"/>
                  </a:lnTo>
                  <a:lnTo>
                    <a:pt x="527550" y="741969"/>
                  </a:lnTo>
                  <a:lnTo>
                    <a:pt x="511871" y="692277"/>
                  </a:lnTo>
                  <a:lnTo>
                    <a:pt x="494590" y="644239"/>
                  </a:lnTo>
                  <a:lnTo>
                    <a:pt x="475757" y="597966"/>
                  </a:lnTo>
                  <a:lnTo>
                    <a:pt x="455424" y="553571"/>
                  </a:lnTo>
                  <a:lnTo>
                    <a:pt x="433641" y="511164"/>
                  </a:lnTo>
                  <a:lnTo>
                    <a:pt x="410459" y="470856"/>
                  </a:lnTo>
                  <a:lnTo>
                    <a:pt x="385930" y="432759"/>
                  </a:lnTo>
                  <a:lnTo>
                    <a:pt x="360104" y="396984"/>
                  </a:lnTo>
                  <a:lnTo>
                    <a:pt x="333032" y="363643"/>
                  </a:lnTo>
                  <a:lnTo>
                    <a:pt x="304765" y="332846"/>
                  </a:lnTo>
                  <a:lnTo>
                    <a:pt x="275355" y="304705"/>
                  </a:lnTo>
                  <a:lnTo>
                    <a:pt x="244851" y="279332"/>
                  </a:lnTo>
                  <a:lnTo>
                    <a:pt x="213306" y="256837"/>
                  </a:lnTo>
                  <a:lnTo>
                    <a:pt x="147294" y="220929"/>
                  </a:lnTo>
                  <a:lnTo>
                    <a:pt x="147294" y="294576"/>
                  </a:lnTo>
                  <a:lnTo>
                    <a:pt x="0" y="115646"/>
                  </a:lnTo>
                  <a:lnTo>
                    <a:pt x="147294" y="0"/>
                  </a:lnTo>
                  <a:lnTo>
                    <a:pt x="147294" y="73634"/>
                  </a:lnTo>
                  <a:lnTo>
                    <a:pt x="180770" y="90039"/>
                  </a:lnTo>
                  <a:lnTo>
                    <a:pt x="244851" y="132042"/>
                  </a:lnTo>
                  <a:lnTo>
                    <a:pt x="275355" y="157416"/>
                  </a:lnTo>
                  <a:lnTo>
                    <a:pt x="304765" y="185558"/>
                  </a:lnTo>
                  <a:lnTo>
                    <a:pt x="333032" y="216356"/>
                  </a:lnTo>
                  <a:lnTo>
                    <a:pt x="360104" y="249698"/>
                  </a:lnTo>
                  <a:lnTo>
                    <a:pt x="385930" y="285473"/>
                  </a:lnTo>
                  <a:lnTo>
                    <a:pt x="410459" y="323571"/>
                  </a:lnTo>
                  <a:lnTo>
                    <a:pt x="433641" y="363879"/>
                  </a:lnTo>
                  <a:lnTo>
                    <a:pt x="455424" y="406287"/>
                  </a:lnTo>
                  <a:lnTo>
                    <a:pt x="475757" y="450683"/>
                  </a:lnTo>
                  <a:lnTo>
                    <a:pt x="494590" y="496956"/>
                  </a:lnTo>
                  <a:lnTo>
                    <a:pt x="511871" y="544994"/>
                  </a:lnTo>
                  <a:lnTo>
                    <a:pt x="527550" y="594687"/>
                  </a:lnTo>
                  <a:lnTo>
                    <a:pt x="541574" y="645923"/>
                  </a:lnTo>
                  <a:lnTo>
                    <a:pt x="553895" y="698590"/>
                  </a:lnTo>
                  <a:lnTo>
                    <a:pt x="564459" y="752578"/>
                  </a:lnTo>
                  <a:lnTo>
                    <a:pt x="573218" y="807775"/>
                  </a:lnTo>
                  <a:lnTo>
                    <a:pt x="580118" y="864069"/>
                  </a:lnTo>
                  <a:lnTo>
                    <a:pt x="585110" y="921351"/>
                  </a:lnTo>
                  <a:lnTo>
                    <a:pt x="588143" y="979507"/>
                  </a:lnTo>
                  <a:lnTo>
                    <a:pt x="589165" y="1038428"/>
                  </a:lnTo>
                  <a:lnTo>
                    <a:pt x="589165" y="1185710"/>
                  </a:lnTo>
                  <a:lnTo>
                    <a:pt x="588090" y="1246408"/>
                  </a:lnTo>
                  <a:lnTo>
                    <a:pt x="584905" y="1306145"/>
                  </a:lnTo>
                  <a:lnTo>
                    <a:pt x="579673" y="1364817"/>
                  </a:lnTo>
                  <a:lnTo>
                    <a:pt x="572454" y="1422318"/>
                  </a:lnTo>
                  <a:lnTo>
                    <a:pt x="563311" y="1478544"/>
                  </a:lnTo>
                  <a:lnTo>
                    <a:pt x="552305" y="1533392"/>
                  </a:lnTo>
                  <a:lnTo>
                    <a:pt x="539498" y="1586758"/>
                  </a:lnTo>
                  <a:lnTo>
                    <a:pt x="524951" y="1638536"/>
                  </a:lnTo>
                  <a:lnTo>
                    <a:pt x="508727" y="1688623"/>
                  </a:lnTo>
                  <a:lnTo>
                    <a:pt x="490886" y="1736914"/>
                  </a:lnTo>
                  <a:lnTo>
                    <a:pt x="471490" y="1783305"/>
                  </a:lnTo>
                  <a:lnTo>
                    <a:pt x="450601" y="1827693"/>
                  </a:lnTo>
                  <a:lnTo>
                    <a:pt x="428280" y="1869972"/>
                  </a:lnTo>
                  <a:lnTo>
                    <a:pt x="404590" y="1910038"/>
                  </a:lnTo>
                  <a:lnTo>
                    <a:pt x="379591" y="1947788"/>
                  </a:lnTo>
                  <a:lnTo>
                    <a:pt x="353346" y="1983117"/>
                  </a:lnTo>
                  <a:lnTo>
                    <a:pt x="325916" y="2015921"/>
                  </a:lnTo>
                  <a:lnTo>
                    <a:pt x="297362" y="2046095"/>
                  </a:lnTo>
                  <a:lnTo>
                    <a:pt x="267747" y="2073536"/>
                  </a:lnTo>
                  <a:lnTo>
                    <a:pt x="237132" y="2098138"/>
                  </a:lnTo>
                  <a:lnTo>
                    <a:pt x="205578" y="2119799"/>
                  </a:lnTo>
                  <a:lnTo>
                    <a:pt x="139902" y="2153876"/>
                  </a:lnTo>
                  <a:lnTo>
                    <a:pt x="71211" y="2174934"/>
                  </a:lnTo>
                  <a:lnTo>
                    <a:pt x="0" y="2182139"/>
                  </a:lnTo>
                  <a:lnTo>
                    <a:pt x="0" y="2034844"/>
                  </a:lnTo>
                  <a:lnTo>
                    <a:pt x="35353" y="2033074"/>
                  </a:lnTo>
                  <a:lnTo>
                    <a:pt x="70181" y="2027830"/>
                  </a:lnTo>
                  <a:lnTo>
                    <a:pt x="138013" y="2007303"/>
                  </a:lnTo>
                  <a:lnTo>
                    <a:pt x="203001" y="1974043"/>
                  </a:lnTo>
                  <a:lnTo>
                    <a:pt x="264649" y="1928826"/>
                  </a:lnTo>
                  <a:lnTo>
                    <a:pt x="294067" y="1901977"/>
                  </a:lnTo>
                  <a:lnTo>
                    <a:pt x="322464" y="1872429"/>
                  </a:lnTo>
                  <a:lnTo>
                    <a:pt x="349778" y="1840282"/>
                  </a:lnTo>
                  <a:lnTo>
                    <a:pt x="375949" y="1805630"/>
                  </a:lnTo>
                  <a:lnTo>
                    <a:pt x="400913" y="1768573"/>
                  </a:lnTo>
                  <a:lnTo>
                    <a:pt x="424610" y="1729206"/>
                  </a:lnTo>
                  <a:lnTo>
                    <a:pt x="446976" y="1687628"/>
                  </a:lnTo>
                  <a:lnTo>
                    <a:pt x="467951" y="1643934"/>
                  </a:lnTo>
                  <a:lnTo>
                    <a:pt x="487473" y="1598224"/>
                  </a:lnTo>
                  <a:lnTo>
                    <a:pt x="505479" y="1550592"/>
                  </a:lnTo>
                  <a:lnTo>
                    <a:pt x="521908" y="1501137"/>
                  </a:lnTo>
                  <a:lnTo>
                    <a:pt x="536698" y="1449956"/>
                  </a:lnTo>
                  <a:lnTo>
                    <a:pt x="549787" y="1397146"/>
                  </a:lnTo>
                  <a:lnTo>
                    <a:pt x="561113" y="1342805"/>
                  </a:lnTo>
                  <a:lnTo>
                    <a:pt x="570615" y="1287028"/>
                  </a:lnTo>
                  <a:lnTo>
                    <a:pt x="578230" y="1229914"/>
                  </a:lnTo>
                  <a:lnTo>
                    <a:pt x="583896" y="1171560"/>
                  </a:lnTo>
                  <a:lnTo>
                    <a:pt x="587552" y="1112062"/>
                  </a:lnTo>
                </a:path>
              </a:pathLst>
            </a:custGeom>
            <a:ln w="12700">
              <a:solidFill>
                <a:srgbClr val="0128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976816" y="1912628"/>
              <a:ext cx="589280" cy="1707514"/>
            </a:xfrm>
            <a:custGeom>
              <a:avLst/>
              <a:gdLst/>
              <a:ahLst/>
              <a:cxnLst/>
              <a:rect l="l" t="t" r="r" b="b"/>
              <a:pathLst>
                <a:path w="589279" h="1707514">
                  <a:moveTo>
                    <a:pt x="147294" y="0"/>
                  </a:moveTo>
                  <a:lnTo>
                    <a:pt x="0" y="98552"/>
                  </a:lnTo>
                  <a:lnTo>
                    <a:pt x="147294" y="294589"/>
                  </a:lnTo>
                  <a:lnTo>
                    <a:pt x="147294" y="220941"/>
                  </a:lnTo>
                  <a:lnTo>
                    <a:pt x="170723" y="238041"/>
                  </a:lnTo>
                  <a:lnTo>
                    <a:pt x="216216" y="279220"/>
                  </a:lnTo>
                  <a:lnTo>
                    <a:pt x="259774" y="329318"/>
                  </a:lnTo>
                  <a:lnTo>
                    <a:pt x="301260" y="387872"/>
                  </a:lnTo>
                  <a:lnTo>
                    <a:pt x="340536" y="454415"/>
                  </a:lnTo>
                  <a:lnTo>
                    <a:pt x="359301" y="490538"/>
                  </a:lnTo>
                  <a:lnTo>
                    <a:pt x="377463" y="528485"/>
                  </a:lnTo>
                  <a:lnTo>
                    <a:pt x="395002" y="568197"/>
                  </a:lnTo>
                  <a:lnTo>
                    <a:pt x="411903" y="609617"/>
                  </a:lnTo>
                  <a:lnTo>
                    <a:pt x="428148" y="652685"/>
                  </a:lnTo>
                  <a:lnTo>
                    <a:pt x="443719" y="697345"/>
                  </a:lnTo>
                  <a:lnTo>
                    <a:pt x="458599" y="743539"/>
                  </a:lnTo>
                  <a:lnTo>
                    <a:pt x="472772" y="791207"/>
                  </a:lnTo>
                  <a:lnTo>
                    <a:pt x="486219" y="840293"/>
                  </a:lnTo>
                  <a:lnTo>
                    <a:pt x="498924" y="890738"/>
                  </a:lnTo>
                  <a:lnTo>
                    <a:pt x="510869" y="942483"/>
                  </a:lnTo>
                  <a:lnTo>
                    <a:pt x="522037" y="995472"/>
                  </a:lnTo>
                  <a:lnTo>
                    <a:pt x="532411" y="1049646"/>
                  </a:lnTo>
                  <a:lnTo>
                    <a:pt x="541973" y="1104946"/>
                  </a:lnTo>
                  <a:lnTo>
                    <a:pt x="550707" y="1161315"/>
                  </a:lnTo>
                  <a:lnTo>
                    <a:pt x="558594" y="1218696"/>
                  </a:lnTo>
                  <a:lnTo>
                    <a:pt x="565618" y="1277028"/>
                  </a:lnTo>
                  <a:lnTo>
                    <a:pt x="571762" y="1336256"/>
                  </a:lnTo>
                  <a:lnTo>
                    <a:pt x="577008" y="1396320"/>
                  </a:lnTo>
                  <a:lnTo>
                    <a:pt x="581338" y="1457163"/>
                  </a:lnTo>
                  <a:lnTo>
                    <a:pt x="584737" y="1518726"/>
                  </a:lnTo>
                  <a:lnTo>
                    <a:pt x="587185" y="1580952"/>
                  </a:lnTo>
                  <a:lnTo>
                    <a:pt x="588667" y="1643782"/>
                  </a:lnTo>
                  <a:lnTo>
                    <a:pt x="589165" y="1707159"/>
                  </a:lnTo>
                  <a:lnTo>
                    <a:pt x="589165" y="1559877"/>
                  </a:lnTo>
                  <a:lnTo>
                    <a:pt x="588667" y="1496499"/>
                  </a:lnTo>
                  <a:lnTo>
                    <a:pt x="587185" y="1433668"/>
                  </a:lnTo>
                  <a:lnTo>
                    <a:pt x="584737" y="1371441"/>
                  </a:lnTo>
                  <a:lnTo>
                    <a:pt x="581338" y="1309877"/>
                  </a:lnTo>
                  <a:lnTo>
                    <a:pt x="577008" y="1249034"/>
                  </a:lnTo>
                  <a:lnTo>
                    <a:pt x="571762" y="1188969"/>
                  </a:lnTo>
                  <a:lnTo>
                    <a:pt x="565618" y="1129741"/>
                  </a:lnTo>
                  <a:lnTo>
                    <a:pt x="558594" y="1071408"/>
                  </a:lnTo>
                  <a:lnTo>
                    <a:pt x="550707" y="1014028"/>
                  </a:lnTo>
                  <a:lnTo>
                    <a:pt x="541973" y="957658"/>
                  </a:lnTo>
                  <a:lnTo>
                    <a:pt x="532411" y="902358"/>
                  </a:lnTo>
                  <a:lnTo>
                    <a:pt x="522037" y="848184"/>
                  </a:lnTo>
                  <a:lnTo>
                    <a:pt x="510869" y="795195"/>
                  </a:lnTo>
                  <a:lnTo>
                    <a:pt x="498924" y="743449"/>
                  </a:lnTo>
                  <a:lnTo>
                    <a:pt x="486219" y="693005"/>
                  </a:lnTo>
                  <a:lnTo>
                    <a:pt x="472772" y="643919"/>
                  </a:lnTo>
                  <a:lnTo>
                    <a:pt x="458599" y="596250"/>
                  </a:lnTo>
                  <a:lnTo>
                    <a:pt x="443719" y="550057"/>
                  </a:lnTo>
                  <a:lnTo>
                    <a:pt x="428148" y="505397"/>
                  </a:lnTo>
                  <a:lnTo>
                    <a:pt x="411903" y="462328"/>
                  </a:lnTo>
                  <a:lnTo>
                    <a:pt x="395002" y="420909"/>
                  </a:lnTo>
                  <a:lnTo>
                    <a:pt x="377463" y="381197"/>
                  </a:lnTo>
                  <a:lnTo>
                    <a:pt x="359301" y="343250"/>
                  </a:lnTo>
                  <a:lnTo>
                    <a:pt x="340536" y="307126"/>
                  </a:lnTo>
                  <a:lnTo>
                    <a:pt x="321183" y="272884"/>
                  </a:lnTo>
                  <a:lnTo>
                    <a:pt x="280785" y="210277"/>
                  </a:lnTo>
                  <a:lnTo>
                    <a:pt x="238245" y="155892"/>
                  </a:lnTo>
                  <a:lnTo>
                    <a:pt x="193702" y="110194"/>
                  </a:lnTo>
                  <a:lnTo>
                    <a:pt x="147294" y="73647"/>
                  </a:lnTo>
                  <a:lnTo>
                    <a:pt x="147294" y="0"/>
                  </a:lnTo>
                  <a:close/>
                </a:path>
              </a:pathLst>
            </a:custGeom>
            <a:solidFill>
              <a:srgbClr val="056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976820" y="3546149"/>
              <a:ext cx="589280" cy="1609090"/>
            </a:xfrm>
            <a:custGeom>
              <a:avLst/>
              <a:gdLst/>
              <a:ahLst/>
              <a:cxnLst/>
              <a:rect l="l" t="t" r="r" b="b"/>
              <a:pathLst>
                <a:path w="589279" h="1609089">
                  <a:moveTo>
                    <a:pt x="588479" y="0"/>
                  </a:moveTo>
                  <a:lnTo>
                    <a:pt x="586663" y="67764"/>
                  </a:lnTo>
                  <a:lnTo>
                    <a:pt x="583741" y="134659"/>
                  </a:lnTo>
                  <a:lnTo>
                    <a:pt x="579738" y="200622"/>
                  </a:lnTo>
                  <a:lnTo>
                    <a:pt x="574679" y="265595"/>
                  </a:lnTo>
                  <a:lnTo>
                    <a:pt x="568587" y="329517"/>
                  </a:lnTo>
                  <a:lnTo>
                    <a:pt x="561487" y="392328"/>
                  </a:lnTo>
                  <a:lnTo>
                    <a:pt x="553404" y="453967"/>
                  </a:lnTo>
                  <a:lnTo>
                    <a:pt x="544361" y="514375"/>
                  </a:lnTo>
                  <a:lnTo>
                    <a:pt x="534382" y="573491"/>
                  </a:lnTo>
                  <a:lnTo>
                    <a:pt x="523493" y="631254"/>
                  </a:lnTo>
                  <a:lnTo>
                    <a:pt x="511716" y="687606"/>
                  </a:lnTo>
                  <a:lnTo>
                    <a:pt x="499078" y="742485"/>
                  </a:lnTo>
                  <a:lnTo>
                    <a:pt x="485600" y="795831"/>
                  </a:lnTo>
                  <a:lnTo>
                    <a:pt x="471309" y="847585"/>
                  </a:lnTo>
                  <a:lnTo>
                    <a:pt x="456227" y="897685"/>
                  </a:lnTo>
                  <a:lnTo>
                    <a:pt x="440381" y="946072"/>
                  </a:lnTo>
                  <a:lnTo>
                    <a:pt x="423792" y="992686"/>
                  </a:lnTo>
                  <a:lnTo>
                    <a:pt x="406487" y="1037466"/>
                  </a:lnTo>
                  <a:lnTo>
                    <a:pt x="388489" y="1080352"/>
                  </a:lnTo>
                  <a:lnTo>
                    <a:pt x="369822" y="1121284"/>
                  </a:lnTo>
                  <a:lnTo>
                    <a:pt x="350510" y="1160201"/>
                  </a:lnTo>
                  <a:lnTo>
                    <a:pt x="330579" y="1197045"/>
                  </a:lnTo>
                  <a:lnTo>
                    <a:pt x="310051" y="1231753"/>
                  </a:lnTo>
                  <a:lnTo>
                    <a:pt x="288952" y="1264267"/>
                  </a:lnTo>
                  <a:lnTo>
                    <a:pt x="245136" y="1322468"/>
                  </a:lnTo>
                  <a:lnTo>
                    <a:pt x="199324" y="1371168"/>
                  </a:lnTo>
                  <a:lnTo>
                    <a:pt x="151711" y="1409884"/>
                  </a:lnTo>
                  <a:lnTo>
                    <a:pt x="102490" y="1438134"/>
                  </a:lnTo>
                  <a:lnTo>
                    <a:pt x="51854" y="1455437"/>
                  </a:lnTo>
                  <a:lnTo>
                    <a:pt x="0" y="1461312"/>
                  </a:lnTo>
                  <a:lnTo>
                    <a:pt x="0" y="1608607"/>
                  </a:lnTo>
                  <a:lnTo>
                    <a:pt x="53770" y="1602218"/>
                  </a:lnTo>
                  <a:lnTo>
                    <a:pt x="103763" y="1584778"/>
                  </a:lnTo>
                  <a:lnTo>
                    <a:pt x="152271" y="1556780"/>
                  </a:lnTo>
                  <a:lnTo>
                    <a:pt x="199125" y="1518707"/>
                  </a:lnTo>
                  <a:lnTo>
                    <a:pt x="244157" y="1471041"/>
                  </a:lnTo>
                  <a:lnTo>
                    <a:pt x="287200" y="1414264"/>
                  </a:lnTo>
                  <a:lnTo>
                    <a:pt x="328085" y="1348859"/>
                  </a:lnTo>
                  <a:lnTo>
                    <a:pt x="347665" y="1313072"/>
                  </a:lnTo>
                  <a:lnTo>
                    <a:pt x="366643" y="1275309"/>
                  </a:lnTo>
                  <a:lnTo>
                    <a:pt x="384998" y="1235630"/>
                  </a:lnTo>
                  <a:lnTo>
                    <a:pt x="402708" y="1194095"/>
                  </a:lnTo>
                  <a:lnTo>
                    <a:pt x="419752" y="1150765"/>
                  </a:lnTo>
                  <a:lnTo>
                    <a:pt x="436110" y="1105700"/>
                  </a:lnTo>
                  <a:lnTo>
                    <a:pt x="451759" y="1058960"/>
                  </a:lnTo>
                  <a:lnTo>
                    <a:pt x="466681" y="1010606"/>
                  </a:lnTo>
                  <a:lnTo>
                    <a:pt x="480852" y="960697"/>
                  </a:lnTo>
                  <a:lnTo>
                    <a:pt x="494253" y="909295"/>
                  </a:lnTo>
                  <a:lnTo>
                    <a:pt x="506862" y="856459"/>
                  </a:lnTo>
                  <a:lnTo>
                    <a:pt x="518658" y="802250"/>
                  </a:lnTo>
                  <a:lnTo>
                    <a:pt x="529621" y="746728"/>
                  </a:lnTo>
                  <a:lnTo>
                    <a:pt x="539728" y="689954"/>
                  </a:lnTo>
                  <a:lnTo>
                    <a:pt x="548960" y="631987"/>
                  </a:lnTo>
                  <a:lnTo>
                    <a:pt x="557295" y="572888"/>
                  </a:lnTo>
                  <a:lnTo>
                    <a:pt x="564712" y="512717"/>
                  </a:lnTo>
                  <a:lnTo>
                    <a:pt x="571190" y="451534"/>
                  </a:lnTo>
                  <a:lnTo>
                    <a:pt x="576708" y="389401"/>
                  </a:lnTo>
                  <a:lnTo>
                    <a:pt x="581245" y="326376"/>
                  </a:lnTo>
                  <a:lnTo>
                    <a:pt x="584780" y="262521"/>
                  </a:lnTo>
                  <a:lnTo>
                    <a:pt x="587292" y="197895"/>
                  </a:lnTo>
                  <a:lnTo>
                    <a:pt x="588760" y="132560"/>
                  </a:lnTo>
                  <a:lnTo>
                    <a:pt x="589163" y="66574"/>
                  </a:lnTo>
                  <a:lnTo>
                    <a:pt x="588479" y="0"/>
                  </a:lnTo>
                  <a:close/>
                </a:path>
              </a:pathLst>
            </a:custGeom>
            <a:solidFill>
              <a:srgbClr val="0453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0976816" y="1912628"/>
              <a:ext cx="589280" cy="3242310"/>
            </a:xfrm>
            <a:custGeom>
              <a:avLst/>
              <a:gdLst/>
              <a:ahLst/>
              <a:cxnLst/>
              <a:rect l="l" t="t" r="r" b="b"/>
              <a:pathLst>
                <a:path w="589279" h="3242310">
                  <a:moveTo>
                    <a:pt x="589165" y="1707159"/>
                  </a:moveTo>
                  <a:lnTo>
                    <a:pt x="588667" y="1643782"/>
                  </a:lnTo>
                  <a:lnTo>
                    <a:pt x="587185" y="1580952"/>
                  </a:lnTo>
                  <a:lnTo>
                    <a:pt x="584737" y="1518726"/>
                  </a:lnTo>
                  <a:lnTo>
                    <a:pt x="581338" y="1457163"/>
                  </a:lnTo>
                  <a:lnTo>
                    <a:pt x="577008" y="1396320"/>
                  </a:lnTo>
                  <a:lnTo>
                    <a:pt x="571762" y="1336256"/>
                  </a:lnTo>
                  <a:lnTo>
                    <a:pt x="565618" y="1277028"/>
                  </a:lnTo>
                  <a:lnTo>
                    <a:pt x="558594" y="1218696"/>
                  </a:lnTo>
                  <a:lnTo>
                    <a:pt x="550707" y="1161315"/>
                  </a:lnTo>
                  <a:lnTo>
                    <a:pt x="541973" y="1104946"/>
                  </a:lnTo>
                  <a:lnTo>
                    <a:pt x="532411" y="1049646"/>
                  </a:lnTo>
                  <a:lnTo>
                    <a:pt x="522037" y="995472"/>
                  </a:lnTo>
                  <a:lnTo>
                    <a:pt x="510869" y="942483"/>
                  </a:lnTo>
                  <a:lnTo>
                    <a:pt x="498924" y="890738"/>
                  </a:lnTo>
                  <a:lnTo>
                    <a:pt x="486219" y="840293"/>
                  </a:lnTo>
                  <a:lnTo>
                    <a:pt x="472772" y="791207"/>
                  </a:lnTo>
                  <a:lnTo>
                    <a:pt x="458599" y="743539"/>
                  </a:lnTo>
                  <a:lnTo>
                    <a:pt x="443719" y="697345"/>
                  </a:lnTo>
                  <a:lnTo>
                    <a:pt x="428148" y="652685"/>
                  </a:lnTo>
                  <a:lnTo>
                    <a:pt x="411903" y="609617"/>
                  </a:lnTo>
                  <a:lnTo>
                    <a:pt x="395002" y="568197"/>
                  </a:lnTo>
                  <a:lnTo>
                    <a:pt x="377463" y="528485"/>
                  </a:lnTo>
                  <a:lnTo>
                    <a:pt x="359301" y="490538"/>
                  </a:lnTo>
                  <a:lnTo>
                    <a:pt x="340536" y="454415"/>
                  </a:lnTo>
                  <a:lnTo>
                    <a:pt x="321183" y="420174"/>
                  </a:lnTo>
                  <a:lnTo>
                    <a:pt x="280785" y="357567"/>
                  </a:lnTo>
                  <a:lnTo>
                    <a:pt x="238245" y="303183"/>
                  </a:lnTo>
                  <a:lnTo>
                    <a:pt x="193702" y="257487"/>
                  </a:lnTo>
                  <a:lnTo>
                    <a:pt x="147294" y="220941"/>
                  </a:lnTo>
                  <a:lnTo>
                    <a:pt x="147294" y="294589"/>
                  </a:lnTo>
                  <a:lnTo>
                    <a:pt x="0" y="98552"/>
                  </a:lnTo>
                  <a:lnTo>
                    <a:pt x="147294" y="0"/>
                  </a:lnTo>
                  <a:lnTo>
                    <a:pt x="147294" y="73647"/>
                  </a:lnTo>
                  <a:lnTo>
                    <a:pt x="170723" y="90748"/>
                  </a:lnTo>
                  <a:lnTo>
                    <a:pt x="216216" y="131928"/>
                  </a:lnTo>
                  <a:lnTo>
                    <a:pt x="259774" y="182028"/>
                  </a:lnTo>
                  <a:lnTo>
                    <a:pt x="301260" y="240582"/>
                  </a:lnTo>
                  <a:lnTo>
                    <a:pt x="340536" y="307126"/>
                  </a:lnTo>
                  <a:lnTo>
                    <a:pt x="359301" y="343250"/>
                  </a:lnTo>
                  <a:lnTo>
                    <a:pt x="377463" y="381197"/>
                  </a:lnTo>
                  <a:lnTo>
                    <a:pt x="395002" y="420909"/>
                  </a:lnTo>
                  <a:lnTo>
                    <a:pt x="411903" y="462328"/>
                  </a:lnTo>
                  <a:lnTo>
                    <a:pt x="428148" y="505397"/>
                  </a:lnTo>
                  <a:lnTo>
                    <a:pt x="443719" y="550057"/>
                  </a:lnTo>
                  <a:lnTo>
                    <a:pt x="458599" y="596250"/>
                  </a:lnTo>
                  <a:lnTo>
                    <a:pt x="472772" y="643919"/>
                  </a:lnTo>
                  <a:lnTo>
                    <a:pt x="486219" y="693005"/>
                  </a:lnTo>
                  <a:lnTo>
                    <a:pt x="498924" y="743449"/>
                  </a:lnTo>
                  <a:lnTo>
                    <a:pt x="510869" y="795195"/>
                  </a:lnTo>
                  <a:lnTo>
                    <a:pt x="522037" y="848184"/>
                  </a:lnTo>
                  <a:lnTo>
                    <a:pt x="532411" y="902358"/>
                  </a:lnTo>
                  <a:lnTo>
                    <a:pt x="541973" y="957658"/>
                  </a:lnTo>
                  <a:lnTo>
                    <a:pt x="550707" y="1014028"/>
                  </a:lnTo>
                  <a:lnTo>
                    <a:pt x="558594" y="1071408"/>
                  </a:lnTo>
                  <a:lnTo>
                    <a:pt x="565618" y="1129741"/>
                  </a:lnTo>
                  <a:lnTo>
                    <a:pt x="571762" y="1188969"/>
                  </a:lnTo>
                  <a:lnTo>
                    <a:pt x="577008" y="1249034"/>
                  </a:lnTo>
                  <a:lnTo>
                    <a:pt x="581338" y="1309877"/>
                  </a:lnTo>
                  <a:lnTo>
                    <a:pt x="584737" y="1371441"/>
                  </a:lnTo>
                  <a:lnTo>
                    <a:pt x="587185" y="1433668"/>
                  </a:lnTo>
                  <a:lnTo>
                    <a:pt x="588667" y="1496499"/>
                  </a:lnTo>
                  <a:lnTo>
                    <a:pt x="589165" y="1559877"/>
                  </a:lnTo>
                  <a:lnTo>
                    <a:pt x="589165" y="1707159"/>
                  </a:lnTo>
                  <a:lnTo>
                    <a:pt x="588621" y="1773742"/>
                  </a:lnTo>
                  <a:lnTo>
                    <a:pt x="587003" y="1839602"/>
                  </a:lnTo>
                  <a:lnTo>
                    <a:pt x="584333" y="1904678"/>
                  </a:lnTo>
                  <a:lnTo>
                    <a:pt x="580633" y="1968916"/>
                  </a:lnTo>
                  <a:lnTo>
                    <a:pt x="575925" y="2032255"/>
                  </a:lnTo>
                  <a:lnTo>
                    <a:pt x="570232" y="2094640"/>
                  </a:lnTo>
                  <a:lnTo>
                    <a:pt x="563576" y="2156013"/>
                  </a:lnTo>
                  <a:lnTo>
                    <a:pt x="555979" y="2216315"/>
                  </a:lnTo>
                  <a:lnTo>
                    <a:pt x="547462" y="2275489"/>
                  </a:lnTo>
                  <a:lnTo>
                    <a:pt x="538048" y="2333479"/>
                  </a:lnTo>
                  <a:lnTo>
                    <a:pt x="527759" y="2390225"/>
                  </a:lnTo>
                  <a:lnTo>
                    <a:pt x="516617" y="2445671"/>
                  </a:lnTo>
                  <a:lnTo>
                    <a:pt x="504645" y="2499759"/>
                  </a:lnTo>
                  <a:lnTo>
                    <a:pt x="491864" y="2552431"/>
                  </a:lnTo>
                  <a:lnTo>
                    <a:pt x="478296" y="2603630"/>
                  </a:lnTo>
                  <a:lnTo>
                    <a:pt x="463964" y="2653298"/>
                  </a:lnTo>
                  <a:lnTo>
                    <a:pt x="448890" y="2701377"/>
                  </a:lnTo>
                  <a:lnTo>
                    <a:pt x="433095" y="2747811"/>
                  </a:lnTo>
                  <a:lnTo>
                    <a:pt x="416602" y="2792541"/>
                  </a:lnTo>
                  <a:lnTo>
                    <a:pt x="399434" y="2835509"/>
                  </a:lnTo>
                  <a:lnTo>
                    <a:pt x="381611" y="2876659"/>
                  </a:lnTo>
                  <a:lnTo>
                    <a:pt x="363156" y="2915932"/>
                  </a:lnTo>
                  <a:lnTo>
                    <a:pt x="344092" y="2953272"/>
                  </a:lnTo>
                  <a:lnTo>
                    <a:pt x="324441" y="2988620"/>
                  </a:lnTo>
                  <a:lnTo>
                    <a:pt x="304223" y="3021918"/>
                  </a:lnTo>
                  <a:lnTo>
                    <a:pt x="262181" y="3082138"/>
                  </a:lnTo>
                  <a:lnTo>
                    <a:pt x="218142" y="3133469"/>
                  </a:lnTo>
                  <a:lnTo>
                    <a:pt x="172283" y="3175452"/>
                  </a:lnTo>
                  <a:lnTo>
                    <a:pt x="124781" y="3207625"/>
                  </a:lnTo>
                  <a:lnTo>
                    <a:pt x="75813" y="3229528"/>
                  </a:lnTo>
                  <a:lnTo>
                    <a:pt x="25556" y="3240701"/>
                  </a:lnTo>
                  <a:lnTo>
                    <a:pt x="0" y="3242119"/>
                  </a:lnTo>
                  <a:lnTo>
                    <a:pt x="0" y="3094837"/>
                  </a:lnTo>
                  <a:lnTo>
                    <a:pt x="26067" y="3093358"/>
                  </a:lnTo>
                  <a:lnTo>
                    <a:pt x="51854" y="3088962"/>
                  </a:lnTo>
                  <a:lnTo>
                    <a:pt x="102490" y="3071659"/>
                  </a:lnTo>
                  <a:lnTo>
                    <a:pt x="151711" y="3043408"/>
                  </a:lnTo>
                  <a:lnTo>
                    <a:pt x="199324" y="3004692"/>
                  </a:lnTo>
                  <a:lnTo>
                    <a:pt x="245136" y="2955993"/>
                  </a:lnTo>
                  <a:lnTo>
                    <a:pt x="288953" y="2897791"/>
                  </a:lnTo>
                  <a:lnTo>
                    <a:pt x="310052" y="2865277"/>
                  </a:lnTo>
                  <a:lnTo>
                    <a:pt x="330579" y="2830569"/>
                  </a:lnTo>
                  <a:lnTo>
                    <a:pt x="350511" y="2793725"/>
                  </a:lnTo>
                  <a:lnTo>
                    <a:pt x="369823" y="2754807"/>
                  </a:lnTo>
                  <a:lnTo>
                    <a:pt x="388490" y="2713875"/>
                  </a:lnTo>
                  <a:lnTo>
                    <a:pt x="406488" y="2670989"/>
                  </a:lnTo>
                  <a:lnTo>
                    <a:pt x="423794" y="2626209"/>
                  </a:lnTo>
                  <a:lnTo>
                    <a:pt x="440383" y="2579595"/>
                  </a:lnTo>
                  <a:lnTo>
                    <a:pt x="456230" y="2531207"/>
                  </a:lnTo>
                  <a:lnTo>
                    <a:pt x="471312" y="2481106"/>
                  </a:lnTo>
                  <a:lnTo>
                    <a:pt x="485604" y="2429353"/>
                  </a:lnTo>
                  <a:lnTo>
                    <a:pt x="499081" y="2376006"/>
                  </a:lnTo>
                  <a:lnTo>
                    <a:pt x="511721" y="2321126"/>
                  </a:lnTo>
                  <a:lnTo>
                    <a:pt x="523498" y="2264774"/>
                  </a:lnTo>
                  <a:lnTo>
                    <a:pt x="534388" y="2207010"/>
                  </a:lnTo>
                  <a:lnTo>
                    <a:pt x="544367" y="2147894"/>
                  </a:lnTo>
                  <a:lnTo>
                    <a:pt x="553411" y="2087485"/>
                  </a:lnTo>
                  <a:lnTo>
                    <a:pt x="561495" y="2025845"/>
                  </a:lnTo>
                  <a:lnTo>
                    <a:pt x="568595" y="1963034"/>
                  </a:lnTo>
                  <a:lnTo>
                    <a:pt x="574688" y="1899111"/>
                  </a:lnTo>
                  <a:lnTo>
                    <a:pt x="579748" y="1834137"/>
                  </a:lnTo>
                  <a:lnTo>
                    <a:pt x="583751" y="1768173"/>
                  </a:lnTo>
                  <a:lnTo>
                    <a:pt x="586674" y="1701277"/>
                  </a:lnTo>
                  <a:lnTo>
                    <a:pt x="588492" y="1633512"/>
                  </a:lnTo>
                </a:path>
              </a:pathLst>
            </a:custGeom>
            <a:ln w="12700">
              <a:solidFill>
                <a:srgbClr val="0128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866504" y="3821987"/>
            <a:ext cx="601980" cy="1370330"/>
            <a:chOff x="866504" y="3821987"/>
            <a:chExt cx="601980" cy="1370330"/>
          </a:xfrm>
        </p:grpSpPr>
        <p:sp>
          <p:nvSpPr>
            <p:cNvPr id="41" name="object 41" descr=""/>
            <p:cNvSpPr/>
            <p:nvPr/>
          </p:nvSpPr>
          <p:spPr>
            <a:xfrm>
              <a:off x="872854" y="3828337"/>
              <a:ext cx="589280" cy="780415"/>
            </a:xfrm>
            <a:custGeom>
              <a:avLst/>
              <a:gdLst/>
              <a:ahLst/>
              <a:cxnLst/>
              <a:rect l="l" t="t" r="r" b="b"/>
              <a:pathLst>
                <a:path w="589280" h="780414">
                  <a:moveTo>
                    <a:pt x="441871" y="0"/>
                  </a:moveTo>
                  <a:lnTo>
                    <a:pt x="441871" y="73634"/>
                  </a:lnTo>
                  <a:lnTo>
                    <a:pt x="394041" y="87867"/>
                  </a:lnTo>
                  <a:lnTo>
                    <a:pt x="348201" y="105754"/>
                  </a:lnTo>
                  <a:lnTo>
                    <a:pt x="304500" y="127104"/>
                  </a:lnTo>
                  <a:lnTo>
                    <a:pt x="263090" y="151725"/>
                  </a:lnTo>
                  <a:lnTo>
                    <a:pt x="224122" y="179426"/>
                  </a:lnTo>
                  <a:lnTo>
                    <a:pt x="187749" y="210015"/>
                  </a:lnTo>
                  <a:lnTo>
                    <a:pt x="154121" y="243301"/>
                  </a:lnTo>
                  <a:lnTo>
                    <a:pt x="123390" y="279092"/>
                  </a:lnTo>
                  <a:lnTo>
                    <a:pt x="95707" y="317196"/>
                  </a:lnTo>
                  <a:lnTo>
                    <a:pt x="71224" y="357423"/>
                  </a:lnTo>
                  <a:lnTo>
                    <a:pt x="50092" y="399580"/>
                  </a:lnTo>
                  <a:lnTo>
                    <a:pt x="32462" y="443477"/>
                  </a:lnTo>
                  <a:lnTo>
                    <a:pt x="18487" y="488921"/>
                  </a:lnTo>
                  <a:lnTo>
                    <a:pt x="8317" y="535721"/>
                  </a:lnTo>
                  <a:lnTo>
                    <a:pt x="2104" y="583686"/>
                  </a:lnTo>
                  <a:lnTo>
                    <a:pt x="0" y="632625"/>
                  </a:lnTo>
                  <a:lnTo>
                    <a:pt x="0" y="779919"/>
                  </a:lnTo>
                  <a:lnTo>
                    <a:pt x="2104" y="730981"/>
                  </a:lnTo>
                  <a:lnTo>
                    <a:pt x="8317" y="683015"/>
                  </a:lnTo>
                  <a:lnTo>
                    <a:pt x="18487" y="636214"/>
                  </a:lnTo>
                  <a:lnTo>
                    <a:pt x="32462" y="590770"/>
                  </a:lnTo>
                  <a:lnTo>
                    <a:pt x="50092" y="546872"/>
                  </a:lnTo>
                  <a:lnTo>
                    <a:pt x="71224" y="504714"/>
                  </a:lnTo>
                  <a:lnTo>
                    <a:pt x="95707" y="464487"/>
                  </a:lnTo>
                  <a:lnTo>
                    <a:pt x="123390" y="426381"/>
                  </a:lnTo>
                  <a:lnTo>
                    <a:pt x="154121" y="390590"/>
                  </a:lnTo>
                  <a:lnTo>
                    <a:pt x="187749" y="357304"/>
                  </a:lnTo>
                  <a:lnTo>
                    <a:pt x="224122" y="326715"/>
                  </a:lnTo>
                  <a:lnTo>
                    <a:pt x="263090" y="299014"/>
                  </a:lnTo>
                  <a:lnTo>
                    <a:pt x="304500" y="274394"/>
                  </a:lnTo>
                  <a:lnTo>
                    <a:pt x="348201" y="253045"/>
                  </a:lnTo>
                  <a:lnTo>
                    <a:pt x="394041" y="235160"/>
                  </a:lnTo>
                  <a:lnTo>
                    <a:pt x="441871" y="220929"/>
                  </a:lnTo>
                  <a:lnTo>
                    <a:pt x="441871" y="294576"/>
                  </a:lnTo>
                  <a:lnTo>
                    <a:pt x="589165" y="128955"/>
                  </a:lnTo>
                  <a:lnTo>
                    <a:pt x="441871" y="0"/>
                  </a:lnTo>
                  <a:close/>
                </a:path>
              </a:pathLst>
            </a:custGeom>
            <a:solidFill>
              <a:srgbClr val="056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73122" y="4534608"/>
              <a:ext cx="589280" cy="651510"/>
            </a:xfrm>
            <a:custGeom>
              <a:avLst/>
              <a:gdLst/>
              <a:ahLst/>
              <a:cxnLst/>
              <a:rect l="l" t="t" r="r" b="b"/>
              <a:pathLst>
                <a:path w="589280" h="651510">
                  <a:moveTo>
                    <a:pt x="4541" y="0"/>
                  </a:moveTo>
                  <a:lnTo>
                    <a:pt x="315" y="47206"/>
                  </a:lnTo>
                  <a:lnTo>
                    <a:pt x="0" y="93844"/>
                  </a:lnTo>
                  <a:lnTo>
                    <a:pt x="3465" y="139745"/>
                  </a:lnTo>
                  <a:lnTo>
                    <a:pt x="10579" y="184743"/>
                  </a:lnTo>
                  <a:lnTo>
                    <a:pt x="21211" y="228673"/>
                  </a:lnTo>
                  <a:lnTo>
                    <a:pt x="35230" y="271367"/>
                  </a:lnTo>
                  <a:lnTo>
                    <a:pt x="52505" y="312660"/>
                  </a:lnTo>
                  <a:lnTo>
                    <a:pt x="72904" y="352385"/>
                  </a:lnTo>
                  <a:lnTo>
                    <a:pt x="96298" y="390377"/>
                  </a:lnTo>
                  <a:lnTo>
                    <a:pt x="122554" y="426467"/>
                  </a:lnTo>
                  <a:lnTo>
                    <a:pt x="151542" y="460491"/>
                  </a:lnTo>
                  <a:lnTo>
                    <a:pt x="183131" y="492281"/>
                  </a:lnTo>
                  <a:lnTo>
                    <a:pt x="217189" y="521672"/>
                  </a:lnTo>
                  <a:lnTo>
                    <a:pt x="253585" y="548498"/>
                  </a:lnTo>
                  <a:lnTo>
                    <a:pt x="292189" y="572591"/>
                  </a:lnTo>
                  <a:lnTo>
                    <a:pt x="332870" y="593785"/>
                  </a:lnTo>
                  <a:lnTo>
                    <a:pt x="375496" y="611915"/>
                  </a:lnTo>
                  <a:lnTo>
                    <a:pt x="419936" y="626813"/>
                  </a:lnTo>
                  <a:lnTo>
                    <a:pt x="466059" y="638315"/>
                  </a:lnTo>
                  <a:lnTo>
                    <a:pt x="513735" y="646252"/>
                  </a:lnTo>
                  <a:lnTo>
                    <a:pt x="570052" y="650681"/>
                  </a:lnTo>
                  <a:lnTo>
                    <a:pt x="588893" y="650976"/>
                  </a:lnTo>
                  <a:lnTo>
                    <a:pt x="588893" y="503682"/>
                  </a:lnTo>
                  <a:lnTo>
                    <a:pt x="539961" y="501709"/>
                  </a:lnTo>
                  <a:lnTo>
                    <a:pt x="492053" y="495890"/>
                  </a:lnTo>
                  <a:lnTo>
                    <a:pt x="445341" y="486372"/>
                  </a:lnTo>
                  <a:lnTo>
                    <a:pt x="399997" y="473303"/>
                  </a:lnTo>
                  <a:lnTo>
                    <a:pt x="356191" y="456830"/>
                  </a:lnTo>
                  <a:lnTo>
                    <a:pt x="314094" y="437100"/>
                  </a:lnTo>
                  <a:lnTo>
                    <a:pt x="273878" y="414260"/>
                  </a:lnTo>
                  <a:lnTo>
                    <a:pt x="235714" y="388460"/>
                  </a:lnTo>
                  <a:lnTo>
                    <a:pt x="199772" y="359844"/>
                  </a:lnTo>
                  <a:lnTo>
                    <a:pt x="166223" y="328563"/>
                  </a:lnTo>
                  <a:lnTo>
                    <a:pt x="135240" y="294761"/>
                  </a:lnTo>
                  <a:lnTo>
                    <a:pt x="106992" y="258588"/>
                  </a:lnTo>
                  <a:lnTo>
                    <a:pt x="81652" y="220191"/>
                  </a:lnTo>
                  <a:lnTo>
                    <a:pt x="59389" y="179717"/>
                  </a:lnTo>
                  <a:lnTo>
                    <a:pt x="40376" y="137313"/>
                  </a:lnTo>
                  <a:lnTo>
                    <a:pt x="24782" y="93127"/>
                  </a:lnTo>
                  <a:lnTo>
                    <a:pt x="12780" y="47307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0453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72854" y="3828337"/>
              <a:ext cx="589280" cy="1357630"/>
            </a:xfrm>
            <a:custGeom>
              <a:avLst/>
              <a:gdLst/>
              <a:ahLst/>
              <a:cxnLst/>
              <a:rect l="l" t="t" r="r" b="b"/>
              <a:pathLst>
                <a:path w="589280" h="1357629">
                  <a:moveTo>
                    <a:pt x="0" y="779919"/>
                  </a:moveTo>
                  <a:lnTo>
                    <a:pt x="2104" y="730981"/>
                  </a:lnTo>
                  <a:lnTo>
                    <a:pt x="8317" y="683015"/>
                  </a:lnTo>
                  <a:lnTo>
                    <a:pt x="18487" y="636214"/>
                  </a:lnTo>
                  <a:lnTo>
                    <a:pt x="32462" y="590770"/>
                  </a:lnTo>
                  <a:lnTo>
                    <a:pt x="50092" y="546872"/>
                  </a:lnTo>
                  <a:lnTo>
                    <a:pt x="71224" y="504714"/>
                  </a:lnTo>
                  <a:lnTo>
                    <a:pt x="95707" y="464487"/>
                  </a:lnTo>
                  <a:lnTo>
                    <a:pt x="123390" y="426381"/>
                  </a:lnTo>
                  <a:lnTo>
                    <a:pt x="154121" y="390590"/>
                  </a:lnTo>
                  <a:lnTo>
                    <a:pt x="187749" y="357304"/>
                  </a:lnTo>
                  <a:lnTo>
                    <a:pt x="224122" y="326715"/>
                  </a:lnTo>
                  <a:lnTo>
                    <a:pt x="263090" y="299014"/>
                  </a:lnTo>
                  <a:lnTo>
                    <a:pt x="304500" y="274394"/>
                  </a:lnTo>
                  <a:lnTo>
                    <a:pt x="348201" y="253045"/>
                  </a:lnTo>
                  <a:lnTo>
                    <a:pt x="394041" y="235160"/>
                  </a:lnTo>
                  <a:lnTo>
                    <a:pt x="441871" y="220929"/>
                  </a:lnTo>
                  <a:lnTo>
                    <a:pt x="441871" y="294576"/>
                  </a:lnTo>
                  <a:lnTo>
                    <a:pt x="589165" y="128955"/>
                  </a:lnTo>
                  <a:lnTo>
                    <a:pt x="441871" y="0"/>
                  </a:lnTo>
                  <a:lnTo>
                    <a:pt x="441871" y="73634"/>
                  </a:lnTo>
                  <a:lnTo>
                    <a:pt x="394041" y="87867"/>
                  </a:lnTo>
                  <a:lnTo>
                    <a:pt x="348201" y="105754"/>
                  </a:lnTo>
                  <a:lnTo>
                    <a:pt x="304500" y="127104"/>
                  </a:lnTo>
                  <a:lnTo>
                    <a:pt x="263090" y="151725"/>
                  </a:lnTo>
                  <a:lnTo>
                    <a:pt x="224122" y="179426"/>
                  </a:lnTo>
                  <a:lnTo>
                    <a:pt x="187749" y="210015"/>
                  </a:lnTo>
                  <a:lnTo>
                    <a:pt x="154121" y="243301"/>
                  </a:lnTo>
                  <a:lnTo>
                    <a:pt x="123390" y="279092"/>
                  </a:lnTo>
                  <a:lnTo>
                    <a:pt x="95707" y="317196"/>
                  </a:lnTo>
                  <a:lnTo>
                    <a:pt x="71224" y="357423"/>
                  </a:lnTo>
                  <a:lnTo>
                    <a:pt x="50092" y="399580"/>
                  </a:lnTo>
                  <a:lnTo>
                    <a:pt x="32462" y="443477"/>
                  </a:lnTo>
                  <a:lnTo>
                    <a:pt x="18487" y="488921"/>
                  </a:lnTo>
                  <a:lnTo>
                    <a:pt x="8317" y="535721"/>
                  </a:lnTo>
                  <a:lnTo>
                    <a:pt x="2104" y="583686"/>
                  </a:lnTo>
                  <a:lnTo>
                    <a:pt x="0" y="632625"/>
                  </a:lnTo>
                  <a:lnTo>
                    <a:pt x="0" y="779919"/>
                  </a:lnTo>
                  <a:lnTo>
                    <a:pt x="1953" y="827269"/>
                  </a:lnTo>
                  <a:lnTo>
                    <a:pt x="7711" y="873564"/>
                  </a:lnTo>
                  <a:lnTo>
                    <a:pt x="17122" y="918656"/>
                  </a:lnTo>
                  <a:lnTo>
                    <a:pt x="30036" y="962397"/>
                  </a:lnTo>
                  <a:lnTo>
                    <a:pt x="46299" y="1004638"/>
                  </a:lnTo>
                  <a:lnTo>
                    <a:pt x="65761" y="1045231"/>
                  </a:lnTo>
                  <a:lnTo>
                    <a:pt x="88270" y="1084026"/>
                  </a:lnTo>
                  <a:lnTo>
                    <a:pt x="113674" y="1120876"/>
                  </a:lnTo>
                  <a:lnTo>
                    <a:pt x="141822" y="1155632"/>
                  </a:lnTo>
                  <a:lnTo>
                    <a:pt x="172562" y="1188145"/>
                  </a:lnTo>
                  <a:lnTo>
                    <a:pt x="205743" y="1218266"/>
                  </a:lnTo>
                  <a:lnTo>
                    <a:pt x="241212" y="1245848"/>
                  </a:lnTo>
                  <a:lnTo>
                    <a:pt x="278818" y="1270741"/>
                  </a:lnTo>
                  <a:lnTo>
                    <a:pt x="318410" y="1292797"/>
                  </a:lnTo>
                  <a:lnTo>
                    <a:pt x="359836" y="1311868"/>
                  </a:lnTo>
                  <a:lnTo>
                    <a:pt x="402943" y="1327804"/>
                  </a:lnTo>
                  <a:lnTo>
                    <a:pt x="447582" y="1340458"/>
                  </a:lnTo>
                  <a:lnTo>
                    <a:pt x="493600" y="1349680"/>
                  </a:lnTo>
                  <a:lnTo>
                    <a:pt x="540845" y="1355322"/>
                  </a:lnTo>
                  <a:lnTo>
                    <a:pt x="589165" y="1357236"/>
                  </a:lnTo>
                  <a:lnTo>
                    <a:pt x="589165" y="1209954"/>
                  </a:lnTo>
                  <a:lnTo>
                    <a:pt x="540232" y="1207982"/>
                  </a:lnTo>
                  <a:lnTo>
                    <a:pt x="492324" y="1202163"/>
                  </a:lnTo>
                  <a:lnTo>
                    <a:pt x="445612" y="1192645"/>
                  </a:lnTo>
                  <a:lnTo>
                    <a:pt x="400268" y="1179576"/>
                  </a:lnTo>
                  <a:lnTo>
                    <a:pt x="356461" y="1163102"/>
                  </a:lnTo>
                  <a:lnTo>
                    <a:pt x="314364" y="1143372"/>
                  </a:lnTo>
                  <a:lnTo>
                    <a:pt x="274147" y="1120533"/>
                  </a:lnTo>
                  <a:lnTo>
                    <a:pt x="235981" y="1094732"/>
                  </a:lnTo>
                  <a:lnTo>
                    <a:pt x="200039" y="1066117"/>
                  </a:lnTo>
                  <a:lnTo>
                    <a:pt x="166490" y="1034835"/>
                  </a:lnTo>
                  <a:lnTo>
                    <a:pt x="135506" y="1001034"/>
                  </a:lnTo>
                  <a:lnTo>
                    <a:pt x="107259" y="964861"/>
                  </a:lnTo>
                  <a:lnTo>
                    <a:pt x="81918" y="926463"/>
                  </a:lnTo>
                  <a:lnTo>
                    <a:pt x="59656" y="885989"/>
                  </a:lnTo>
                  <a:lnTo>
                    <a:pt x="40643" y="843585"/>
                  </a:lnTo>
                  <a:lnTo>
                    <a:pt x="25051" y="799400"/>
                  </a:lnTo>
                  <a:lnTo>
                    <a:pt x="13050" y="753579"/>
                  </a:lnTo>
                  <a:lnTo>
                    <a:pt x="4813" y="706272"/>
                  </a:lnTo>
                </a:path>
              </a:pathLst>
            </a:custGeom>
            <a:ln w="12700">
              <a:solidFill>
                <a:srgbClr val="0128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/>
          <p:nvPr/>
        </p:nvSpPr>
        <p:spPr>
          <a:xfrm>
            <a:off x="233920" y="6143625"/>
            <a:ext cx="11749405" cy="0"/>
          </a:xfrm>
          <a:custGeom>
            <a:avLst/>
            <a:gdLst/>
            <a:ahLst/>
            <a:cxnLst/>
            <a:rect l="l" t="t" r="r" b="b"/>
            <a:pathLst>
              <a:path w="11749405" h="0">
                <a:moveTo>
                  <a:pt x="11748973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16297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5" name="object 4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21" y="6218288"/>
            <a:ext cx="681342" cy="555775"/>
          </a:xfrm>
          <a:prstGeom prst="rect">
            <a:avLst/>
          </a:prstGeom>
        </p:spPr>
      </p:pic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2930" rIns="0" bIns="0" rtlCol="0" vert="horz">
            <a:spAutoFit/>
          </a:bodyPr>
          <a:lstStyle/>
          <a:p>
            <a:pPr marL="104139">
              <a:lnSpc>
                <a:spcPts val="3200"/>
              </a:lnSpc>
              <a:spcBef>
                <a:spcPts val="95"/>
              </a:spcBef>
            </a:pPr>
            <a:r>
              <a:rPr dirty="0" sz="2800" spc="55"/>
              <a:t>The</a:t>
            </a:r>
            <a:r>
              <a:rPr dirty="0" sz="2800" spc="-15"/>
              <a:t> </a:t>
            </a:r>
            <a:r>
              <a:rPr dirty="0" sz="2800"/>
              <a:t>2025</a:t>
            </a:r>
            <a:r>
              <a:rPr dirty="0" sz="2800" spc="-15"/>
              <a:t> </a:t>
            </a:r>
            <a:r>
              <a:rPr dirty="0" sz="2800" spc="150"/>
              <a:t>ECON</a:t>
            </a:r>
            <a:r>
              <a:rPr dirty="0" sz="2800" spc="-25"/>
              <a:t> </a:t>
            </a:r>
            <a:r>
              <a:rPr dirty="0" sz="2800" spc="80"/>
              <a:t>DEV</a:t>
            </a:r>
            <a:r>
              <a:rPr dirty="0" sz="2800" spc="-15"/>
              <a:t> </a:t>
            </a:r>
            <a:r>
              <a:rPr dirty="0" sz="2800" spc="-10"/>
              <a:t>PLAYBOOK:</a:t>
            </a:r>
            <a:endParaRPr sz="2800"/>
          </a:p>
          <a:p>
            <a:pPr marL="107314">
              <a:lnSpc>
                <a:spcPts val="3080"/>
              </a:lnSpc>
            </a:pPr>
            <a:r>
              <a:rPr dirty="0" sz="2700" spc="-35"/>
              <a:t>value</a:t>
            </a:r>
            <a:r>
              <a:rPr dirty="0" sz="2700" spc="-155"/>
              <a:t> </a:t>
            </a:r>
            <a:r>
              <a:rPr dirty="0" sz="2700"/>
              <a:t>capture</a:t>
            </a:r>
            <a:r>
              <a:rPr dirty="0" sz="2700" spc="-65"/>
              <a:t> </a:t>
            </a:r>
            <a:r>
              <a:rPr dirty="0" sz="2700" spc="-60"/>
              <a:t>tools,</a:t>
            </a:r>
            <a:r>
              <a:rPr dirty="0" sz="2700" spc="-275"/>
              <a:t> </a:t>
            </a:r>
            <a:r>
              <a:rPr dirty="0" sz="2700" spc="-120"/>
              <a:t>housing,</a:t>
            </a:r>
            <a:r>
              <a:rPr dirty="0" sz="2700" spc="-260"/>
              <a:t> </a:t>
            </a:r>
            <a:r>
              <a:rPr dirty="0" sz="2700" spc="-90"/>
              <a:t>sustainability,</a:t>
            </a:r>
            <a:r>
              <a:rPr dirty="0" sz="2700" spc="-225"/>
              <a:t> </a:t>
            </a:r>
            <a:r>
              <a:rPr dirty="0" sz="2700" spc="-35"/>
              <a:t>grants…</a:t>
            </a:r>
            <a:r>
              <a:rPr dirty="0" sz="2700" spc="-35" i="1">
                <a:latin typeface="Arial"/>
                <a:cs typeface="Arial"/>
              </a:rPr>
              <a:t>to</a:t>
            </a:r>
            <a:r>
              <a:rPr dirty="0" sz="2700" spc="-30" i="1">
                <a:latin typeface="Arial"/>
                <a:cs typeface="Arial"/>
              </a:rPr>
              <a:t> </a:t>
            </a:r>
            <a:r>
              <a:rPr dirty="0" sz="2700" spc="-85" i="1">
                <a:latin typeface="Arial"/>
                <a:cs typeface="Arial"/>
              </a:rPr>
              <a:t>reel</a:t>
            </a:r>
            <a:r>
              <a:rPr dirty="0" sz="2700" spc="-75" i="1">
                <a:latin typeface="Arial"/>
                <a:cs typeface="Arial"/>
              </a:rPr>
              <a:t> </a:t>
            </a:r>
            <a:r>
              <a:rPr dirty="0" sz="2700" spc="-55" i="1">
                <a:latin typeface="Arial"/>
                <a:cs typeface="Arial"/>
              </a:rPr>
              <a:t>in</a:t>
            </a:r>
            <a:r>
              <a:rPr dirty="0" sz="2700" spc="-65" i="1">
                <a:latin typeface="Arial"/>
                <a:cs typeface="Arial"/>
              </a:rPr>
              <a:t> </a:t>
            </a:r>
            <a:r>
              <a:rPr dirty="0" sz="2700" spc="-80" i="1">
                <a:latin typeface="Arial"/>
                <a:cs typeface="Arial"/>
              </a:rPr>
              <a:t>private</a:t>
            </a:r>
            <a:r>
              <a:rPr dirty="0" sz="2700" spc="-55" i="1">
                <a:latin typeface="Arial"/>
                <a:cs typeface="Arial"/>
              </a:rPr>
              <a:t> </a:t>
            </a:r>
            <a:r>
              <a:rPr dirty="0" sz="2700" spc="-25" i="1">
                <a:latin typeface="Arial"/>
                <a:cs typeface="Arial"/>
              </a:rPr>
              <a:t>$$</a:t>
            </a:r>
            <a:endParaRPr sz="2700">
              <a:latin typeface="Arial"/>
              <a:cs typeface="Arial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233914" y="1128026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576" y="0"/>
                </a:lnTo>
              </a:path>
            </a:pathLst>
          </a:custGeom>
          <a:ln w="54864">
            <a:solidFill>
              <a:srgbClr val="0568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11264177" y="6348793"/>
            <a:ext cx="154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9264646" y="6357076"/>
            <a:ext cx="1162685" cy="2997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60"/>
              </a:lnSpc>
              <a:spcBef>
                <a:spcPts val="325"/>
              </a:spcBef>
            </a:pP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PROPRIETARY</a:t>
            </a:r>
            <a:r>
              <a:rPr dirty="0" sz="10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25" b="1">
                <a:solidFill>
                  <a:srgbClr val="C00000"/>
                </a:solidFill>
                <a:latin typeface="Arial"/>
                <a:cs typeface="Arial"/>
              </a:rPr>
              <a:t>DO </a:t>
            </a:r>
            <a:r>
              <a:rPr dirty="0" sz="1000" spc="70" b="1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dirty="0" sz="1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DUPLICATE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7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258" y="927832"/>
            <a:ext cx="5915660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pc="290"/>
              <a:t>WHAT</a:t>
            </a:r>
            <a:r>
              <a:rPr dirty="0" spc="-5"/>
              <a:t> </a:t>
            </a:r>
            <a:r>
              <a:rPr dirty="0" spc="-25"/>
              <a:t>IS</a:t>
            </a:r>
            <a:r>
              <a:rPr dirty="0" spc="-315"/>
              <a:t> </a:t>
            </a:r>
            <a:r>
              <a:rPr dirty="0" spc="185"/>
              <a:t>A</a:t>
            </a:r>
            <a:r>
              <a:rPr dirty="0" spc="-480"/>
              <a:t> </a:t>
            </a:r>
            <a:r>
              <a:rPr dirty="0" spc="195"/>
              <a:t>TAX</a:t>
            </a:r>
            <a:r>
              <a:rPr dirty="0" spc="-5"/>
              <a:t> </a:t>
            </a:r>
            <a:r>
              <a:rPr dirty="0" spc="114"/>
              <a:t>INCREMENT </a:t>
            </a:r>
            <a:r>
              <a:rPr dirty="0" spc="200"/>
              <a:t>FINANCING</a:t>
            </a:r>
            <a:r>
              <a:rPr dirty="0" spc="-5"/>
              <a:t> </a:t>
            </a:r>
            <a:r>
              <a:rPr dirty="0" spc="160"/>
              <a:t>(TIF)</a:t>
            </a:r>
            <a:r>
              <a:rPr dirty="0" spc="25"/>
              <a:t> </a:t>
            </a:r>
            <a:r>
              <a:rPr dirty="0" spc="-10"/>
              <a:t>DISTRICT?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32790" y="2124265"/>
            <a:ext cx="6574790" cy="1772285"/>
          </a:xfrm>
          <a:prstGeom prst="rect">
            <a:avLst/>
          </a:prstGeom>
          <a:solidFill>
            <a:srgbClr val="D9D9D9">
              <a:alpha val="47056"/>
            </a:srgbClr>
          </a:solidFill>
        </p:spPr>
        <p:txBody>
          <a:bodyPr wrap="square" lIns="0" tIns="28575" rIns="0" bIns="0" rtlCol="0" vert="horz">
            <a:spAutoFit/>
          </a:bodyPr>
          <a:lstStyle/>
          <a:p>
            <a:pPr marL="159385">
              <a:lnSpc>
                <a:spcPct val="100000"/>
              </a:lnSpc>
              <a:spcBef>
                <a:spcPts val="225"/>
              </a:spcBef>
            </a:pPr>
            <a:r>
              <a:rPr dirty="0" sz="1800" b="1">
                <a:latin typeface="Arial"/>
                <a:cs typeface="Arial"/>
              </a:rPr>
              <a:t>TIF</a:t>
            </a:r>
            <a:r>
              <a:rPr dirty="0" sz="1800" spc="1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Fundamentals</a:t>
            </a:r>
            <a:endParaRPr sz="1800">
              <a:latin typeface="Arial"/>
              <a:cs typeface="Arial"/>
            </a:endParaRPr>
          </a:p>
          <a:p>
            <a:pPr marL="159385" marR="263525">
              <a:lnSpc>
                <a:spcPts val="2160"/>
              </a:lnSpc>
              <a:spcBef>
                <a:spcPts val="675"/>
              </a:spcBef>
            </a:pPr>
            <a:r>
              <a:rPr dirty="0" sz="1900" spc="-240" i="1">
                <a:latin typeface="Arial"/>
                <a:cs typeface="Arial"/>
              </a:rPr>
              <a:t>TIF</a:t>
            </a:r>
            <a:r>
              <a:rPr dirty="0" sz="1900" spc="-85" i="1">
                <a:latin typeface="Arial"/>
                <a:cs typeface="Arial"/>
              </a:rPr>
              <a:t> </a:t>
            </a:r>
            <a:r>
              <a:rPr dirty="0" sz="1900" spc="-170" i="1">
                <a:latin typeface="Arial"/>
                <a:cs typeface="Arial"/>
              </a:rPr>
              <a:t>is</a:t>
            </a:r>
            <a:r>
              <a:rPr dirty="0" sz="1900" spc="-40" i="1">
                <a:latin typeface="Arial"/>
                <a:cs typeface="Arial"/>
              </a:rPr>
              <a:t> </a:t>
            </a:r>
            <a:r>
              <a:rPr dirty="0" sz="1900" spc="-310" i="1">
                <a:latin typeface="Arial"/>
                <a:cs typeface="Arial"/>
              </a:rPr>
              <a:t>a</a:t>
            </a:r>
            <a:r>
              <a:rPr dirty="0" sz="1900" spc="95" i="1">
                <a:latin typeface="Arial"/>
                <a:cs typeface="Arial"/>
              </a:rPr>
              <a:t> </a:t>
            </a:r>
            <a:r>
              <a:rPr dirty="0" sz="1900" spc="-185" i="1">
                <a:latin typeface="Arial"/>
                <a:cs typeface="Arial"/>
              </a:rPr>
              <a:t>method</a:t>
            </a:r>
            <a:r>
              <a:rPr dirty="0" sz="1900" spc="-60" i="1">
                <a:latin typeface="Arial"/>
                <a:cs typeface="Arial"/>
              </a:rPr>
              <a:t> </a:t>
            </a:r>
            <a:r>
              <a:rPr dirty="0" sz="1900" spc="-170" i="1">
                <a:latin typeface="Arial"/>
                <a:cs typeface="Arial"/>
              </a:rPr>
              <a:t>of</a:t>
            </a:r>
            <a:r>
              <a:rPr dirty="0" sz="1900" spc="35" i="1">
                <a:latin typeface="Arial"/>
                <a:cs typeface="Arial"/>
              </a:rPr>
              <a:t> </a:t>
            </a:r>
            <a:r>
              <a:rPr dirty="0" sz="1900" spc="-170" i="1">
                <a:latin typeface="Arial"/>
                <a:cs typeface="Arial"/>
              </a:rPr>
              <a:t>capturing</a:t>
            </a:r>
            <a:r>
              <a:rPr dirty="0" sz="1900" spc="10" i="1">
                <a:latin typeface="Arial"/>
                <a:cs typeface="Arial"/>
              </a:rPr>
              <a:t> </a:t>
            </a:r>
            <a:r>
              <a:rPr dirty="0" sz="1900" spc="-210" i="1">
                <a:latin typeface="Arial"/>
                <a:cs typeface="Arial"/>
              </a:rPr>
              <a:t>increased</a:t>
            </a:r>
            <a:r>
              <a:rPr dirty="0" sz="1900" spc="-75" i="1">
                <a:latin typeface="Arial"/>
                <a:cs typeface="Arial"/>
              </a:rPr>
              <a:t> </a:t>
            </a:r>
            <a:r>
              <a:rPr dirty="0" sz="1900" spc="-145" i="1">
                <a:latin typeface="Arial"/>
                <a:cs typeface="Arial"/>
              </a:rPr>
              <a:t>property</a:t>
            </a:r>
            <a:r>
              <a:rPr dirty="0" sz="1900" spc="-114" i="1">
                <a:latin typeface="Arial"/>
                <a:cs typeface="Arial"/>
              </a:rPr>
              <a:t> </a:t>
            </a:r>
            <a:r>
              <a:rPr dirty="0" sz="1900" spc="-85" i="1">
                <a:latin typeface="Arial"/>
                <a:cs typeface="Arial"/>
              </a:rPr>
              <a:t>tax</a:t>
            </a:r>
            <a:r>
              <a:rPr dirty="0" sz="1900" spc="-140" i="1">
                <a:latin typeface="Arial"/>
                <a:cs typeface="Arial"/>
              </a:rPr>
              <a:t> </a:t>
            </a:r>
            <a:r>
              <a:rPr dirty="0" sz="1900" spc="-225" i="1">
                <a:latin typeface="Arial"/>
                <a:cs typeface="Arial"/>
              </a:rPr>
              <a:t>revenue</a:t>
            </a:r>
            <a:r>
              <a:rPr dirty="0" sz="1900" spc="-80" i="1">
                <a:latin typeface="Arial"/>
                <a:cs typeface="Arial"/>
              </a:rPr>
              <a:t> </a:t>
            </a:r>
            <a:r>
              <a:rPr dirty="0" sz="1900" spc="-155" i="1">
                <a:latin typeface="Arial"/>
                <a:cs typeface="Arial"/>
              </a:rPr>
              <a:t>from</a:t>
            </a:r>
            <a:r>
              <a:rPr dirty="0" sz="1900" spc="-50" i="1">
                <a:latin typeface="Arial"/>
                <a:cs typeface="Arial"/>
              </a:rPr>
              <a:t> </a:t>
            </a:r>
            <a:r>
              <a:rPr dirty="0" sz="1900" spc="-65" i="1">
                <a:latin typeface="Arial"/>
                <a:cs typeface="Arial"/>
              </a:rPr>
              <a:t>new </a:t>
            </a:r>
            <a:r>
              <a:rPr dirty="0" sz="1900" spc="-200" i="1">
                <a:latin typeface="Arial"/>
                <a:cs typeface="Arial"/>
              </a:rPr>
              <a:t>development</a:t>
            </a:r>
            <a:r>
              <a:rPr dirty="0" sz="1900" spc="-55" i="1">
                <a:latin typeface="Arial"/>
                <a:cs typeface="Arial"/>
              </a:rPr>
              <a:t> </a:t>
            </a:r>
            <a:r>
              <a:rPr dirty="0" sz="1900" spc="-110" i="1">
                <a:latin typeface="Arial"/>
                <a:cs typeface="Arial"/>
              </a:rPr>
              <a:t>or</a:t>
            </a:r>
            <a:r>
              <a:rPr dirty="0" sz="1900" spc="-140" i="1">
                <a:latin typeface="Arial"/>
                <a:cs typeface="Arial"/>
              </a:rPr>
              <a:t> </a:t>
            </a:r>
            <a:r>
              <a:rPr dirty="0" sz="1900" spc="-145" i="1">
                <a:latin typeface="Arial"/>
                <a:cs typeface="Arial"/>
              </a:rPr>
              <a:t>property</a:t>
            </a:r>
            <a:r>
              <a:rPr dirty="0" sz="1900" spc="-114" i="1">
                <a:latin typeface="Arial"/>
                <a:cs typeface="Arial"/>
              </a:rPr>
              <a:t> </a:t>
            </a:r>
            <a:r>
              <a:rPr dirty="0" sz="1900" spc="-200" i="1">
                <a:latin typeface="Arial"/>
                <a:cs typeface="Arial"/>
              </a:rPr>
              <a:t>value</a:t>
            </a:r>
            <a:r>
              <a:rPr dirty="0" sz="1900" spc="-70" i="1">
                <a:latin typeface="Arial"/>
                <a:cs typeface="Arial"/>
              </a:rPr>
              <a:t> </a:t>
            </a:r>
            <a:r>
              <a:rPr dirty="0" sz="1900" spc="-215" i="1">
                <a:latin typeface="Arial"/>
                <a:cs typeface="Arial"/>
              </a:rPr>
              <a:t>increases</a:t>
            </a:r>
            <a:r>
              <a:rPr dirty="0" sz="1900" spc="-65" i="1">
                <a:latin typeface="Arial"/>
                <a:cs typeface="Arial"/>
              </a:rPr>
              <a:t> </a:t>
            </a:r>
            <a:r>
              <a:rPr dirty="0" sz="1900" spc="-120" i="1">
                <a:latin typeface="Arial"/>
                <a:cs typeface="Arial"/>
              </a:rPr>
              <a:t>within</a:t>
            </a:r>
            <a:r>
              <a:rPr dirty="0" sz="1900" spc="-30" i="1">
                <a:latin typeface="Arial"/>
                <a:cs typeface="Arial"/>
              </a:rPr>
              <a:t> </a:t>
            </a:r>
            <a:r>
              <a:rPr dirty="0" sz="1900" spc="-310" i="1">
                <a:latin typeface="Arial"/>
                <a:cs typeface="Arial"/>
              </a:rPr>
              <a:t>a</a:t>
            </a:r>
            <a:r>
              <a:rPr dirty="0" sz="1900" spc="85" i="1">
                <a:latin typeface="Arial"/>
                <a:cs typeface="Arial"/>
              </a:rPr>
              <a:t> </a:t>
            </a:r>
            <a:r>
              <a:rPr dirty="0" sz="1900" spc="-200" i="1">
                <a:latin typeface="Arial"/>
                <a:cs typeface="Arial"/>
              </a:rPr>
              <a:t>designated</a:t>
            </a:r>
            <a:r>
              <a:rPr dirty="0" sz="1900" spc="-80" i="1">
                <a:latin typeface="Arial"/>
                <a:cs typeface="Arial"/>
              </a:rPr>
              <a:t> </a:t>
            </a:r>
            <a:r>
              <a:rPr dirty="0" sz="1900" spc="-229" i="1">
                <a:latin typeface="Arial"/>
                <a:cs typeface="Arial"/>
              </a:rPr>
              <a:t>area</a:t>
            </a:r>
            <a:r>
              <a:rPr dirty="0" sz="1900" spc="80" i="1">
                <a:latin typeface="Arial"/>
                <a:cs typeface="Arial"/>
              </a:rPr>
              <a:t> </a:t>
            </a:r>
            <a:r>
              <a:rPr dirty="0" sz="1900" spc="-25" i="1">
                <a:latin typeface="Arial"/>
                <a:cs typeface="Arial"/>
              </a:rPr>
              <a:t>to </a:t>
            </a:r>
            <a:r>
              <a:rPr dirty="0" sz="1900" spc="-160" i="1">
                <a:latin typeface="Arial"/>
                <a:cs typeface="Arial"/>
              </a:rPr>
              <a:t>fund</a:t>
            </a:r>
            <a:r>
              <a:rPr dirty="0" sz="1900" spc="-70" i="1">
                <a:latin typeface="Arial"/>
                <a:cs typeface="Arial"/>
              </a:rPr>
              <a:t> </a:t>
            </a:r>
            <a:r>
              <a:rPr dirty="0" sz="1900" spc="-155" i="1">
                <a:latin typeface="Arial"/>
                <a:cs typeface="Arial"/>
              </a:rPr>
              <a:t>public</a:t>
            </a:r>
            <a:r>
              <a:rPr dirty="0" sz="1900" spc="-80" i="1">
                <a:latin typeface="Arial"/>
                <a:cs typeface="Arial"/>
              </a:rPr>
              <a:t> </a:t>
            </a:r>
            <a:r>
              <a:rPr dirty="0" sz="1900" spc="-195" i="1">
                <a:latin typeface="Arial"/>
                <a:cs typeface="Arial"/>
              </a:rPr>
              <a:t>improvements</a:t>
            </a:r>
            <a:r>
              <a:rPr dirty="0" sz="1900" spc="-20" i="1">
                <a:latin typeface="Arial"/>
                <a:cs typeface="Arial"/>
              </a:rPr>
              <a:t> </a:t>
            </a:r>
            <a:r>
              <a:rPr dirty="0" sz="1900" spc="-110" i="1">
                <a:latin typeface="Arial"/>
                <a:cs typeface="Arial"/>
              </a:rPr>
              <a:t>or</a:t>
            </a:r>
            <a:r>
              <a:rPr dirty="0" sz="1900" spc="-130" i="1">
                <a:latin typeface="Arial"/>
                <a:cs typeface="Arial"/>
              </a:rPr>
              <a:t> </a:t>
            </a:r>
            <a:r>
              <a:rPr dirty="0" sz="1900" spc="-190" i="1">
                <a:latin typeface="Arial"/>
                <a:cs typeface="Arial"/>
              </a:rPr>
              <a:t>those</a:t>
            </a:r>
            <a:r>
              <a:rPr dirty="0" sz="1900" spc="-75" i="1">
                <a:latin typeface="Arial"/>
                <a:cs typeface="Arial"/>
              </a:rPr>
              <a:t> that</a:t>
            </a:r>
            <a:r>
              <a:rPr dirty="0" sz="1900" spc="-30" i="1">
                <a:latin typeface="Arial"/>
                <a:cs typeface="Arial"/>
              </a:rPr>
              <a:t> </a:t>
            </a:r>
            <a:r>
              <a:rPr dirty="0" sz="1900" spc="-170" i="1">
                <a:latin typeface="Arial"/>
                <a:cs typeface="Arial"/>
              </a:rPr>
              <a:t>implement</a:t>
            </a:r>
            <a:r>
              <a:rPr dirty="0" sz="1900" spc="-35" i="1">
                <a:latin typeface="Arial"/>
                <a:cs typeface="Arial"/>
              </a:rPr>
              <a:t> </a:t>
            </a:r>
            <a:r>
              <a:rPr dirty="0" sz="1900" spc="-155" i="1">
                <a:latin typeface="Arial"/>
                <a:cs typeface="Arial"/>
              </a:rPr>
              <a:t>public</a:t>
            </a:r>
            <a:r>
              <a:rPr dirty="0" sz="1900" spc="-85" i="1">
                <a:latin typeface="Arial"/>
                <a:cs typeface="Arial"/>
              </a:rPr>
              <a:t> </a:t>
            </a:r>
            <a:r>
              <a:rPr dirty="0" sz="1900" spc="-185" i="1">
                <a:latin typeface="Arial"/>
                <a:cs typeface="Arial"/>
              </a:rPr>
              <a:t>policy,</a:t>
            </a:r>
            <a:r>
              <a:rPr dirty="0" sz="1900" spc="-10" i="1">
                <a:latin typeface="Arial"/>
                <a:cs typeface="Arial"/>
              </a:rPr>
              <a:t> </a:t>
            </a:r>
            <a:r>
              <a:rPr dirty="0" sz="1900" spc="-45" i="1">
                <a:latin typeface="Arial"/>
                <a:cs typeface="Arial"/>
              </a:rPr>
              <a:t>such </a:t>
            </a:r>
            <a:r>
              <a:rPr dirty="0" sz="1900" spc="-254" i="1">
                <a:latin typeface="Arial"/>
                <a:cs typeface="Arial"/>
              </a:rPr>
              <a:t>as</a:t>
            </a:r>
            <a:r>
              <a:rPr dirty="0" sz="1900" spc="-50" i="1">
                <a:latin typeface="Arial"/>
                <a:cs typeface="Arial"/>
              </a:rPr>
              <a:t> </a:t>
            </a:r>
            <a:r>
              <a:rPr dirty="0" sz="1900" spc="-85" i="1">
                <a:latin typeface="Arial"/>
                <a:cs typeface="Arial"/>
              </a:rPr>
              <a:t>housing.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2790" y="4040289"/>
            <a:ext cx="6574790" cy="1772285"/>
          </a:xfrm>
          <a:prstGeom prst="rect">
            <a:avLst/>
          </a:prstGeom>
          <a:solidFill>
            <a:srgbClr val="D9D9D9">
              <a:alpha val="47056"/>
            </a:srgbClr>
          </a:solidFill>
        </p:spPr>
        <p:txBody>
          <a:bodyPr wrap="square" lIns="0" tIns="28575" rIns="0" bIns="0" rtlCol="0" vert="horz">
            <a:spAutoFit/>
          </a:bodyPr>
          <a:lstStyle/>
          <a:p>
            <a:pPr marL="159385">
              <a:lnSpc>
                <a:spcPct val="100000"/>
              </a:lnSpc>
              <a:spcBef>
                <a:spcPts val="225"/>
              </a:spcBef>
            </a:pPr>
            <a:r>
              <a:rPr dirty="0" sz="1800" spc="60" b="1">
                <a:latin typeface="Arial"/>
                <a:cs typeface="Arial"/>
              </a:rPr>
              <a:t>How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75" b="1">
                <a:latin typeface="Arial"/>
                <a:cs typeface="Arial"/>
              </a:rPr>
              <a:t>it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Works</a:t>
            </a:r>
            <a:endParaRPr sz="1800">
              <a:latin typeface="Arial"/>
              <a:cs typeface="Arial"/>
            </a:endParaRPr>
          </a:p>
          <a:p>
            <a:pPr marL="159385" marR="361950">
              <a:lnSpc>
                <a:spcPts val="2160"/>
              </a:lnSpc>
              <a:spcBef>
                <a:spcPts val="675"/>
              </a:spcBef>
            </a:pPr>
            <a:r>
              <a:rPr dirty="0" sz="1900" spc="-290" i="1">
                <a:latin typeface="Arial"/>
                <a:cs typeface="Arial"/>
              </a:rPr>
              <a:t>As</a:t>
            </a:r>
            <a:r>
              <a:rPr dirty="0" sz="1900" spc="-40" i="1">
                <a:latin typeface="Arial"/>
                <a:cs typeface="Arial"/>
              </a:rPr>
              <a:t> </a:t>
            </a:r>
            <a:r>
              <a:rPr dirty="0" sz="1900" spc="-145" i="1">
                <a:latin typeface="Arial"/>
                <a:cs typeface="Arial"/>
              </a:rPr>
              <a:t>private</a:t>
            </a:r>
            <a:r>
              <a:rPr dirty="0" sz="1900" spc="-55" i="1">
                <a:latin typeface="Arial"/>
                <a:cs typeface="Arial"/>
              </a:rPr>
              <a:t> </a:t>
            </a:r>
            <a:r>
              <a:rPr dirty="0" sz="1900" spc="-145" i="1">
                <a:latin typeface="Arial"/>
                <a:cs typeface="Arial"/>
              </a:rPr>
              <a:t>property</a:t>
            </a:r>
            <a:r>
              <a:rPr dirty="0" sz="1900" spc="-120" i="1">
                <a:latin typeface="Arial"/>
                <a:cs typeface="Arial"/>
              </a:rPr>
              <a:t> </a:t>
            </a:r>
            <a:r>
              <a:rPr dirty="0" sz="1900" spc="-175" i="1">
                <a:latin typeface="Arial"/>
                <a:cs typeface="Arial"/>
              </a:rPr>
              <a:t>investment</a:t>
            </a:r>
            <a:r>
              <a:rPr dirty="0" sz="1900" spc="-70" i="1">
                <a:latin typeface="Arial"/>
                <a:cs typeface="Arial"/>
              </a:rPr>
              <a:t> </a:t>
            </a:r>
            <a:r>
              <a:rPr dirty="0" sz="1900" spc="-210" i="1">
                <a:latin typeface="Arial"/>
                <a:cs typeface="Arial"/>
              </a:rPr>
              <a:t>occurs,</a:t>
            </a:r>
            <a:r>
              <a:rPr dirty="0" sz="1900" spc="-20" i="1">
                <a:latin typeface="Arial"/>
                <a:cs typeface="Arial"/>
              </a:rPr>
              <a:t> </a:t>
            </a:r>
            <a:r>
              <a:rPr dirty="0" sz="1900" spc="-120" i="1">
                <a:latin typeface="Arial"/>
                <a:cs typeface="Arial"/>
              </a:rPr>
              <a:t>the</a:t>
            </a:r>
            <a:r>
              <a:rPr dirty="0" sz="1900" spc="-80" i="1">
                <a:latin typeface="Arial"/>
                <a:cs typeface="Arial"/>
              </a:rPr>
              <a:t> </a:t>
            </a:r>
            <a:r>
              <a:rPr dirty="0" sz="1900" spc="-165" i="1">
                <a:latin typeface="Arial"/>
                <a:cs typeface="Arial"/>
              </a:rPr>
              <a:t>resulting</a:t>
            </a:r>
            <a:r>
              <a:rPr dirty="0" sz="1900" spc="-15" i="1">
                <a:latin typeface="Arial"/>
                <a:cs typeface="Arial"/>
              </a:rPr>
              <a:t> </a:t>
            </a:r>
            <a:r>
              <a:rPr dirty="0" sz="1900" spc="-204" i="1">
                <a:latin typeface="Arial"/>
                <a:cs typeface="Arial"/>
              </a:rPr>
              <a:t>increase</a:t>
            </a:r>
            <a:r>
              <a:rPr dirty="0" sz="1900" spc="-85" i="1">
                <a:latin typeface="Arial"/>
                <a:cs typeface="Arial"/>
              </a:rPr>
              <a:t> </a:t>
            </a:r>
            <a:r>
              <a:rPr dirty="0" sz="1900" spc="-25" i="1">
                <a:latin typeface="Arial"/>
                <a:cs typeface="Arial"/>
              </a:rPr>
              <a:t>in </a:t>
            </a:r>
            <a:r>
              <a:rPr dirty="0" sz="1900" spc="-145" i="1">
                <a:latin typeface="Arial"/>
                <a:cs typeface="Arial"/>
              </a:rPr>
              <a:t>property</a:t>
            </a:r>
            <a:r>
              <a:rPr dirty="0" sz="1900" spc="-114" i="1">
                <a:latin typeface="Arial"/>
                <a:cs typeface="Arial"/>
              </a:rPr>
              <a:t> </a:t>
            </a:r>
            <a:r>
              <a:rPr dirty="0" sz="1900" spc="-85" i="1">
                <a:latin typeface="Arial"/>
                <a:cs typeface="Arial"/>
              </a:rPr>
              <a:t>tax</a:t>
            </a:r>
            <a:r>
              <a:rPr dirty="0" sz="1900" spc="-130" i="1">
                <a:latin typeface="Arial"/>
                <a:cs typeface="Arial"/>
              </a:rPr>
              <a:t> </a:t>
            </a:r>
            <a:r>
              <a:rPr dirty="0" sz="1900" spc="-229" i="1">
                <a:latin typeface="Arial"/>
                <a:cs typeface="Arial"/>
              </a:rPr>
              <a:t>revenue</a:t>
            </a:r>
            <a:r>
              <a:rPr dirty="0" sz="1900" spc="-90" i="1">
                <a:latin typeface="Arial"/>
                <a:cs typeface="Arial"/>
              </a:rPr>
              <a:t> </a:t>
            </a:r>
            <a:r>
              <a:rPr dirty="0" sz="1900" spc="-170" i="1">
                <a:latin typeface="Arial"/>
                <a:cs typeface="Arial"/>
              </a:rPr>
              <a:t>is</a:t>
            </a:r>
            <a:r>
              <a:rPr dirty="0" sz="1900" spc="-30" i="1">
                <a:latin typeface="Arial"/>
                <a:cs typeface="Arial"/>
              </a:rPr>
              <a:t> </a:t>
            </a:r>
            <a:r>
              <a:rPr dirty="0" sz="1900" spc="-130" i="1">
                <a:latin typeface="Arial"/>
                <a:cs typeface="Arial"/>
              </a:rPr>
              <a:t>“captured”</a:t>
            </a:r>
            <a:r>
              <a:rPr dirty="0" sz="1900" spc="-70" i="1">
                <a:latin typeface="Arial"/>
                <a:cs typeface="Arial"/>
              </a:rPr>
              <a:t> </a:t>
            </a:r>
            <a:r>
              <a:rPr dirty="0" sz="1900" spc="-204" i="1">
                <a:latin typeface="Arial"/>
                <a:cs typeface="Arial"/>
              </a:rPr>
              <a:t>and</a:t>
            </a:r>
            <a:r>
              <a:rPr dirty="0" sz="1900" spc="-55" i="1">
                <a:latin typeface="Arial"/>
                <a:cs typeface="Arial"/>
              </a:rPr>
              <a:t> </a:t>
            </a:r>
            <a:r>
              <a:rPr dirty="0" sz="1900" spc="-185" i="1">
                <a:latin typeface="Arial"/>
                <a:cs typeface="Arial"/>
              </a:rPr>
              <a:t>deposited</a:t>
            </a:r>
            <a:r>
              <a:rPr dirty="0" sz="1900" spc="-65" i="1">
                <a:latin typeface="Arial"/>
                <a:cs typeface="Arial"/>
              </a:rPr>
              <a:t> </a:t>
            </a:r>
            <a:r>
              <a:rPr dirty="0" sz="1900" spc="-80" i="1">
                <a:latin typeface="Arial"/>
                <a:cs typeface="Arial"/>
              </a:rPr>
              <a:t>into</a:t>
            </a:r>
            <a:r>
              <a:rPr dirty="0" sz="1900" spc="-190" i="1">
                <a:latin typeface="Arial"/>
                <a:cs typeface="Arial"/>
              </a:rPr>
              <a:t> </a:t>
            </a:r>
            <a:r>
              <a:rPr dirty="0" sz="1900" spc="-310" i="1">
                <a:latin typeface="Arial"/>
                <a:cs typeface="Arial"/>
              </a:rPr>
              <a:t>a</a:t>
            </a:r>
            <a:r>
              <a:rPr dirty="0" sz="1900" spc="114" i="1">
                <a:latin typeface="Arial"/>
                <a:cs typeface="Arial"/>
              </a:rPr>
              <a:t> </a:t>
            </a:r>
            <a:r>
              <a:rPr dirty="0" sz="1900" spc="-185" i="1">
                <a:latin typeface="Arial"/>
                <a:cs typeface="Arial"/>
              </a:rPr>
              <a:t>separate</a:t>
            </a:r>
            <a:r>
              <a:rPr dirty="0" sz="1900" spc="-85" i="1">
                <a:latin typeface="Arial"/>
                <a:cs typeface="Arial"/>
              </a:rPr>
              <a:t> </a:t>
            </a:r>
            <a:r>
              <a:rPr dirty="0" sz="1900" spc="-110" i="1">
                <a:latin typeface="Arial"/>
                <a:cs typeface="Arial"/>
              </a:rPr>
              <a:t>TIF </a:t>
            </a:r>
            <a:r>
              <a:rPr dirty="0" sz="1900" spc="-160" i="1">
                <a:latin typeface="Arial"/>
                <a:cs typeface="Arial"/>
              </a:rPr>
              <a:t>fund</a:t>
            </a:r>
            <a:r>
              <a:rPr dirty="0" sz="1900" spc="-80" i="1">
                <a:latin typeface="Arial"/>
                <a:cs typeface="Arial"/>
              </a:rPr>
              <a:t> </a:t>
            </a:r>
            <a:r>
              <a:rPr dirty="0" sz="1900" spc="-204" i="1">
                <a:latin typeface="Arial"/>
                <a:cs typeface="Arial"/>
              </a:rPr>
              <a:t>and</a:t>
            </a:r>
            <a:r>
              <a:rPr dirty="0" sz="1900" spc="-70" i="1">
                <a:latin typeface="Arial"/>
                <a:cs typeface="Arial"/>
              </a:rPr>
              <a:t> </a:t>
            </a:r>
            <a:r>
              <a:rPr dirty="0" sz="1900" spc="-235" i="1">
                <a:latin typeface="Arial"/>
                <a:cs typeface="Arial"/>
              </a:rPr>
              <a:t>used</a:t>
            </a:r>
            <a:r>
              <a:rPr dirty="0" sz="1900" spc="-95" i="1">
                <a:latin typeface="Arial"/>
                <a:cs typeface="Arial"/>
              </a:rPr>
              <a:t> </a:t>
            </a:r>
            <a:r>
              <a:rPr dirty="0" sz="1900" spc="-20" i="1">
                <a:latin typeface="Arial"/>
                <a:cs typeface="Arial"/>
              </a:rPr>
              <a:t>to</a:t>
            </a:r>
            <a:r>
              <a:rPr dirty="0" sz="1900" spc="-190" i="1">
                <a:latin typeface="Arial"/>
                <a:cs typeface="Arial"/>
              </a:rPr>
              <a:t> </a:t>
            </a:r>
            <a:r>
              <a:rPr dirty="0" sz="1900" spc="-204" i="1">
                <a:latin typeface="Arial"/>
                <a:cs typeface="Arial"/>
              </a:rPr>
              <a:t>pay</a:t>
            </a:r>
            <a:r>
              <a:rPr dirty="0" sz="1900" spc="-125" i="1">
                <a:latin typeface="Arial"/>
                <a:cs typeface="Arial"/>
              </a:rPr>
              <a:t> </a:t>
            </a:r>
            <a:r>
              <a:rPr dirty="0" sz="1900" spc="-95" i="1">
                <a:latin typeface="Arial"/>
                <a:cs typeface="Arial"/>
              </a:rPr>
              <a:t>for</a:t>
            </a:r>
            <a:r>
              <a:rPr dirty="0" sz="1900" spc="-140" i="1">
                <a:latin typeface="Arial"/>
                <a:cs typeface="Arial"/>
              </a:rPr>
              <a:t> </a:t>
            </a:r>
            <a:r>
              <a:rPr dirty="0" sz="1900" spc="-155" i="1">
                <a:latin typeface="Arial"/>
                <a:cs typeface="Arial"/>
              </a:rPr>
              <a:t>public</a:t>
            </a:r>
            <a:r>
              <a:rPr dirty="0" sz="1900" spc="-95" i="1">
                <a:latin typeface="Arial"/>
                <a:cs typeface="Arial"/>
              </a:rPr>
              <a:t> </a:t>
            </a:r>
            <a:r>
              <a:rPr dirty="0" sz="1900" spc="-195" i="1">
                <a:latin typeface="Arial"/>
                <a:cs typeface="Arial"/>
              </a:rPr>
              <a:t>improvements</a:t>
            </a:r>
            <a:r>
              <a:rPr dirty="0" sz="1900" spc="-40" i="1">
                <a:latin typeface="Arial"/>
                <a:cs typeface="Arial"/>
              </a:rPr>
              <a:t> </a:t>
            </a:r>
            <a:r>
              <a:rPr dirty="0" sz="1900" spc="-120" i="1">
                <a:latin typeface="Arial"/>
                <a:cs typeface="Arial"/>
              </a:rPr>
              <a:t>within</a:t>
            </a:r>
            <a:r>
              <a:rPr dirty="0" sz="1900" spc="-30" i="1">
                <a:latin typeface="Arial"/>
                <a:cs typeface="Arial"/>
              </a:rPr>
              <a:t> </a:t>
            </a:r>
            <a:r>
              <a:rPr dirty="0" sz="1900" spc="-310" i="1">
                <a:latin typeface="Arial"/>
                <a:cs typeface="Arial"/>
              </a:rPr>
              <a:t>a</a:t>
            </a:r>
            <a:r>
              <a:rPr dirty="0" sz="1900" spc="85" i="1">
                <a:latin typeface="Arial"/>
                <a:cs typeface="Arial"/>
              </a:rPr>
              <a:t> </a:t>
            </a:r>
            <a:r>
              <a:rPr dirty="0" sz="1900" spc="-10" i="1">
                <a:latin typeface="Arial"/>
                <a:cs typeface="Arial"/>
              </a:rPr>
              <a:t>district.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264543" y="6348793"/>
            <a:ext cx="154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3920" y="6143625"/>
            <a:ext cx="11749405" cy="0"/>
          </a:xfrm>
          <a:custGeom>
            <a:avLst/>
            <a:gdLst/>
            <a:ahLst/>
            <a:cxnLst/>
            <a:rect l="l" t="t" r="r" b="b"/>
            <a:pathLst>
              <a:path w="11749405" h="0">
                <a:moveTo>
                  <a:pt x="11748973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16297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21" y="6218288"/>
            <a:ext cx="681342" cy="55577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241803" y="1668779"/>
            <a:ext cx="8281670" cy="3764279"/>
            <a:chOff x="2241803" y="1668779"/>
            <a:chExt cx="8281670" cy="3764279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1803" y="1668779"/>
              <a:ext cx="8281415" cy="37642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241901" y="2346951"/>
              <a:ext cx="6774180" cy="2511425"/>
            </a:xfrm>
            <a:custGeom>
              <a:avLst/>
              <a:gdLst/>
              <a:ahLst/>
              <a:cxnLst/>
              <a:rect l="l" t="t" r="r" b="b"/>
              <a:pathLst>
                <a:path w="6774180" h="2511425">
                  <a:moveTo>
                    <a:pt x="6774078" y="0"/>
                  </a:moveTo>
                  <a:lnTo>
                    <a:pt x="6623202" y="0"/>
                  </a:lnTo>
                  <a:lnTo>
                    <a:pt x="6322974" y="118872"/>
                  </a:lnTo>
                  <a:lnTo>
                    <a:pt x="6021222" y="234708"/>
                  </a:lnTo>
                  <a:lnTo>
                    <a:pt x="5570131" y="399300"/>
                  </a:lnTo>
                  <a:lnTo>
                    <a:pt x="4968138" y="603504"/>
                  </a:lnTo>
                  <a:lnTo>
                    <a:pt x="4817262" y="652284"/>
                  </a:lnTo>
                  <a:lnTo>
                    <a:pt x="4366158" y="792492"/>
                  </a:lnTo>
                  <a:lnTo>
                    <a:pt x="4064406" y="880884"/>
                  </a:lnTo>
                  <a:lnTo>
                    <a:pt x="3462439" y="1048524"/>
                  </a:lnTo>
                  <a:lnTo>
                    <a:pt x="2860446" y="1203972"/>
                  </a:lnTo>
                  <a:lnTo>
                    <a:pt x="2258466" y="1347228"/>
                  </a:lnTo>
                  <a:lnTo>
                    <a:pt x="1656499" y="1479816"/>
                  </a:lnTo>
                  <a:lnTo>
                    <a:pt x="1505623" y="1510296"/>
                  </a:lnTo>
                  <a:lnTo>
                    <a:pt x="1354747" y="1542300"/>
                  </a:lnTo>
                  <a:lnTo>
                    <a:pt x="1203871" y="1571256"/>
                  </a:lnTo>
                  <a:lnTo>
                    <a:pt x="1054506" y="1824227"/>
                  </a:lnTo>
                  <a:lnTo>
                    <a:pt x="903630" y="2034539"/>
                  </a:lnTo>
                  <a:lnTo>
                    <a:pt x="752754" y="2208276"/>
                  </a:lnTo>
                  <a:lnTo>
                    <a:pt x="601878" y="2354580"/>
                  </a:lnTo>
                  <a:lnTo>
                    <a:pt x="451002" y="2476512"/>
                  </a:lnTo>
                  <a:lnTo>
                    <a:pt x="0" y="2511412"/>
                  </a:lnTo>
                  <a:lnTo>
                    <a:pt x="6623202" y="2511412"/>
                  </a:lnTo>
                  <a:lnTo>
                    <a:pt x="6774078" y="0"/>
                  </a:lnTo>
                  <a:close/>
                </a:path>
              </a:pathLst>
            </a:custGeom>
            <a:solidFill>
              <a:srgbClr val="B1FA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1803" y="1668779"/>
              <a:ext cx="8281415" cy="3191255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838051" y="5316910"/>
            <a:ext cx="2794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585858"/>
                </a:solidFill>
                <a:latin typeface="Arial"/>
                <a:cs typeface="Arial"/>
              </a:rPr>
              <a:t>$0B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58974" y="4744161"/>
            <a:ext cx="3587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585858"/>
                </a:solidFill>
                <a:latin typeface="Arial"/>
                <a:cs typeface="Arial"/>
              </a:rPr>
              <a:t>$10B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58974" y="4171411"/>
            <a:ext cx="3587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585858"/>
                </a:solidFill>
                <a:latin typeface="Arial"/>
                <a:cs typeface="Arial"/>
              </a:rPr>
              <a:t>$20B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58974" y="3598661"/>
            <a:ext cx="3587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585858"/>
                </a:solidFill>
                <a:latin typeface="Arial"/>
                <a:cs typeface="Arial"/>
              </a:rPr>
              <a:t>$30B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58974" y="3025912"/>
            <a:ext cx="3587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 b="1">
                <a:solidFill>
                  <a:srgbClr val="585858"/>
                </a:solidFill>
                <a:latin typeface="Arial"/>
                <a:cs typeface="Arial"/>
              </a:rPr>
              <a:t>$40B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58974" y="1307663"/>
            <a:ext cx="358775" cy="13392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 b="1">
                <a:solidFill>
                  <a:srgbClr val="585858"/>
                </a:solidFill>
                <a:latin typeface="Arial"/>
                <a:cs typeface="Arial"/>
              </a:rPr>
              <a:t>$70B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20" b="1">
                <a:solidFill>
                  <a:srgbClr val="585858"/>
                </a:solidFill>
                <a:latin typeface="Arial"/>
                <a:cs typeface="Arial"/>
              </a:rPr>
              <a:t>$60B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20" b="1">
                <a:solidFill>
                  <a:srgbClr val="585858"/>
                </a:solidFill>
                <a:latin typeface="Arial"/>
                <a:cs typeface="Arial"/>
              </a:rPr>
              <a:t>$50B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183735" y="5507506"/>
            <a:ext cx="1016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 b="1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936372" y="5507506"/>
            <a:ext cx="1016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 b="1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664369" y="5507506"/>
            <a:ext cx="2089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 b="1">
                <a:solidFill>
                  <a:srgbClr val="585858"/>
                </a:solidFill>
                <a:latin typeface="Arial"/>
                <a:cs typeface="Arial"/>
              </a:rPr>
              <a:t>50 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417005" y="5507506"/>
            <a:ext cx="2089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 b="1">
                <a:solidFill>
                  <a:srgbClr val="585858"/>
                </a:solidFill>
                <a:latin typeface="Arial"/>
                <a:cs typeface="Arial"/>
              </a:rPr>
              <a:t>55 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014943" y="3790943"/>
            <a:ext cx="2961005" cy="668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68300">
              <a:lnSpc>
                <a:spcPct val="100000"/>
              </a:lnSpc>
              <a:spcBef>
                <a:spcPts val="100"/>
              </a:spcBef>
            </a:pPr>
            <a:r>
              <a:rPr dirty="0" sz="1400" spc="65" b="1">
                <a:latin typeface="Arial"/>
                <a:cs typeface="Arial"/>
              </a:rPr>
              <a:t>New</a:t>
            </a:r>
            <a:r>
              <a:rPr dirty="0" sz="1400" spc="9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Property</a:t>
            </a:r>
            <a:r>
              <a:rPr dirty="0" sz="1400" spc="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Value</a:t>
            </a:r>
            <a:r>
              <a:rPr dirty="0" sz="1400" spc="7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from</a:t>
            </a:r>
            <a:r>
              <a:rPr dirty="0" sz="1400" spc="65" b="1">
                <a:latin typeface="Arial"/>
                <a:cs typeface="Arial"/>
              </a:rPr>
              <a:t> New</a:t>
            </a:r>
            <a:r>
              <a:rPr dirty="0" sz="1400" spc="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Development</a:t>
            </a:r>
            <a:r>
              <a:rPr dirty="0" sz="1400" spc="55" b="1">
                <a:latin typeface="Arial"/>
                <a:cs typeface="Arial"/>
              </a:rPr>
              <a:t> </a:t>
            </a:r>
            <a:r>
              <a:rPr dirty="0" sz="1400" spc="50" b="1">
                <a:latin typeface="Arial"/>
                <a:cs typeface="Arial"/>
              </a:rPr>
              <a:t>/</a:t>
            </a:r>
            <a:r>
              <a:rPr dirty="0" sz="1400" spc="8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Rehabilitation</a:t>
            </a:r>
            <a:endParaRPr sz="1400">
              <a:latin typeface="Arial"/>
              <a:cs typeface="Arial"/>
            </a:endParaRPr>
          </a:p>
          <a:p>
            <a:pPr marL="685800">
              <a:lnSpc>
                <a:spcPts val="1689"/>
              </a:lnSpc>
            </a:pPr>
            <a:r>
              <a:rPr dirty="0" sz="1450" spc="-135" i="1">
                <a:latin typeface="Arial"/>
                <a:cs typeface="Arial"/>
              </a:rPr>
              <a:t>Available</a:t>
            </a:r>
            <a:r>
              <a:rPr dirty="0" sz="1450" spc="-55" i="1">
                <a:latin typeface="Arial"/>
                <a:cs typeface="Arial"/>
              </a:rPr>
              <a:t> </a:t>
            </a:r>
            <a:r>
              <a:rPr dirty="0" sz="1450" spc="-10" i="1">
                <a:latin typeface="Arial"/>
                <a:cs typeface="Arial"/>
              </a:rPr>
              <a:t>to</a:t>
            </a:r>
            <a:r>
              <a:rPr dirty="0" sz="1450" spc="-125" i="1">
                <a:latin typeface="Arial"/>
                <a:cs typeface="Arial"/>
              </a:rPr>
              <a:t> </a:t>
            </a:r>
            <a:r>
              <a:rPr dirty="0" sz="1450" spc="-165" i="1">
                <a:latin typeface="Arial"/>
                <a:cs typeface="Arial"/>
              </a:rPr>
              <a:t>TIF</a:t>
            </a:r>
            <a:r>
              <a:rPr dirty="0" sz="1450" spc="-55" i="1">
                <a:latin typeface="Arial"/>
                <a:cs typeface="Arial"/>
              </a:rPr>
              <a:t> </a:t>
            </a:r>
            <a:r>
              <a:rPr dirty="0" sz="1450" spc="-10" i="1">
                <a:latin typeface="Arial"/>
                <a:cs typeface="Arial"/>
              </a:rPr>
              <a:t>District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380181" y="3067776"/>
            <a:ext cx="125285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4780" marR="5080" indent="-13271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Arial"/>
                <a:cs typeface="Arial"/>
              </a:rPr>
              <a:t>Period</a:t>
            </a:r>
            <a:r>
              <a:rPr dirty="0" sz="1400" spc="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of</a:t>
            </a:r>
            <a:r>
              <a:rPr dirty="0" sz="1400" spc="35" b="1">
                <a:latin typeface="Arial"/>
                <a:cs typeface="Arial"/>
              </a:rPr>
              <a:t> </a:t>
            </a:r>
            <a:r>
              <a:rPr dirty="0" sz="1400" spc="40" b="1">
                <a:latin typeface="Arial"/>
                <a:cs typeface="Arial"/>
              </a:rPr>
              <a:t>New </a:t>
            </a:r>
            <a:r>
              <a:rPr dirty="0" sz="1400" spc="-10" b="1">
                <a:latin typeface="Arial"/>
                <a:cs typeface="Arial"/>
              </a:rPr>
              <a:t>Investment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628774" y="3601852"/>
            <a:ext cx="755650" cy="1223645"/>
            <a:chOff x="2628774" y="3601852"/>
            <a:chExt cx="755650" cy="1223645"/>
          </a:xfrm>
        </p:grpSpPr>
        <p:sp>
          <p:nvSpPr>
            <p:cNvPr id="22" name="object 22" descr=""/>
            <p:cNvSpPr/>
            <p:nvPr/>
          </p:nvSpPr>
          <p:spPr>
            <a:xfrm>
              <a:off x="2646696" y="3608202"/>
              <a:ext cx="326390" cy="626110"/>
            </a:xfrm>
            <a:custGeom>
              <a:avLst/>
              <a:gdLst/>
              <a:ahLst/>
              <a:cxnLst/>
              <a:rect l="l" t="t" r="r" b="b"/>
              <a:pathLst>
                <a:path w="326389" h="626110">
                  <a:moveTo>
                    <a:pt x="95757" y="0"/>
                  </a:moveTo>
                  <a:lnTo>
                    <a:pt x="0" y="34124"/>
                  </a:lnTo>
                  <a:lnTo>
                    <a:pt x="182727" y="547001"/>
                  </a:lnTo>
                  <a:lnTo>
                    <a:pt x="134848" y="564057"/>
                  </a:lnTo>
                  <a:lnTo>
                    <a:pt x="264718" y="625703"/>
                  </a:lnTo>
                  <a:lnTo>
                    <a:pt x="326364" y="495820"/>
                  </a:lnTo>
                  <a:lnTo>
                    <a:pt x="278485" y="512876"/>
                  </a:lnTo>
                  <a:lnTo>
                    <a:pt x="9575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646696" y="3608202"/>
              <a:ext cx="326390" cy="626110"/>
            </a:xfrm>
            <a:custGeom>
              <a:avLst/>
              <a:gdLst/>
              <a:ahLst/>
              <a:cxnLst/>
              <a:rect l="l" t="t" r="r" b="b"/>
              <a:pathLst>
                <a:path w="326389" h="626110">
                  <a:moveTo>
                    <a:pt x="134848" y="564057"/>
                  </a:moveTo>
                  <a:lnTo>
                    <a:pt x="182727" y="547001"/>
                  </a:lnTo>
                  <a:lnTo>
                    <a:pt x="0" y="34124"/>
                  </a:lnTo>
                  <a:lnTo>
                    <a:pt x="95757" y="0"/>
                  </a:lnTo>
                  <a:lnTo>
                    <a:pt x="278485" y="512876"/>
                  </a:lnTo>
                  <a:lnTo>
                    <a:pt x="326364" y="495820"/>
                  </a:lnTo>
                  <a:lnTo>
                    <a:pt x="264718" y="625703"/>
                  </a:lnTo>
                  <a:lnTo>
                    <a:pt x="134848" y="564057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647824" y="3978140"/>
              <a:ext cx="717550" cy="828675"/>
            </a:xfrm>
            <a:custGeom>
              <a:avLst/>
              <a:gdLst/>
              <a:ahLst/>
              <a:cxnLst/>
              <a:rect l="l" t="t" r="r" b="b"/>
              <a:pathLst>
                <a:path w="717550" h="828675">
                  <a:moveTo>
                    <a:pt x="0" y="828052"/>
                  </a:moveTo>
                  <a:lnTo>
                    <a:pt x="717143" y="0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3643276" y="4899779"/>
            <a:ext cx="5522595" cy="1186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80975">
              <a:lnSpc>
                <a:spcPts val="1415"/>
              </a:lnSpc>
              <a:spcBef>
                <a:spcPts val="100"/>
              </a:spcBef>
            </a:pP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120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Property</a:t>
            </a:r>
            <a:r>
              <a:rPr dirty="0" sz="120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1200">
              <a:latin typeface="Arial"/>
              <a:cs typeface="Arial"/>
            </a:endParaRPr>
          </a:p>
          <a:p>
            <a:pPr algn="ctr" marL="181610">
              <a:lnSpc>
                <a:spcPts val="1475"/>
              </a:lnSpc>
            </a:pPr>
            <a:r>
              <a:rPr dirty="0" sz="1250" spc="-110" i="1">
                <a:solidFill>
                  <a:srgbClr val="FFFFFF"/>
                </a:solidFill>
                <a:latin typeface="Arial"/>
                <a:cs typeface="Arial"/>
              </a:rPr>
              <a:t>Property</a:t>
            </a:r>
            <a:r>
              <a:rPr dirty="0" sz="125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25" i="1">
                <a:solidFill>
                  <a:srgbClr val="FFFFFF"/>
                </a:solidFill>
                <a:latin typeface="Arial"/>
                <a:cs typeface="Arial"/>
              </a:rPr>
              <a:t>taxes</a:t>
            </a:r>
            <a:r>
              <a:rPr dirty="0" sz="125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14" i="1">
                <a:solidFill>
                  <a:srgbClr val="FFFFFF"/>
                </a:solidFill>
                <a:latin typeface="Arial"/>
                <a:cs typeface="Arial"/>
              </a:rPr>
              <a:t>continue</a:t>
            </a:r>
            <a:r>
              <a:rPr dirty="0" sz="125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25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75" i="1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dirty="0" sz="1250" spc="-1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25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85" i="1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r>
              <a:rPr dirty="0" sz="125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i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250" spc="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25" i="1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125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i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25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60" i="1">
                <a:solidFill>
                  <a:srgbClr val="FFFFFF"/>
                </a:solidFill>
                <a:latin typeface="Arial"/>
                <a:cs typeface="Arial"/>
              </a:rPr>
              <a:t>Schools</a:t>
            </a:r>
            <a:r>
              <a:rPr dirty="0" sz="125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i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250" spc="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90" i="1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125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45" i="1">
                <a:solidFill>
                  <a:srgbClr val="FFFFFF"/>
                </a:solidFill>
                <a:latin typeface="Arial"/>
                <a:cs typeface="Arial"/>
              </a:rPr>
              <a:t>Taxing</a:t>
            </a:r>
            <a:r>
              <a:rPr dirty="0" sz="125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95" i="1">
                <a:solidFill>
                  <a:srgbClr val="FFFFFF"/>
                </a:solidFill>
                <a:latin typeface="Arial"/>
                <a:cs typeface="Arial"/>
              </a:rPr>
              <a:t>Entities</a:t>
            </a:r>
            <a:r>
              <a:rPr dirty="0" sz="125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60" i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25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25" i="1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65175" algn="l"/>
                <a:tab pos="1517650" algn="l"/>
                <a:tab pos="2270125" algn="l"/>
                <a:tab pos="3022600" algn="l"/>
                <a:tab pos="3775710" algn="l"/>
                <a:tab pos="4528185" algn="l"/>
                <a:tab pos="5280660" algn="l"/>
              </a:tabLst>
            </a:pPr>
            <a:r>
              <a:rPr dirty="0" sz="1050" spc="40" b="1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dirty="0" sz="105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050" spc="40" b="1">
                <a:solidFill>
                  <a:srgbClr val="585858"/>
                </a:solidFill>
                <a:latin typeface="Arial"/>
                <a:cs typeface="Arial"/>
              </a:rPr>
              <a:t>15</a:t>
            </a:r>
            <a:r>
              <a:rPr dirty="0" sz="105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050" spc="40" b="1">
                <a:solidFill>
                  <a:srgbClr val="585858"/>
                </a:solidFill>
                <a:latin typeface="Arial"/>
                <a:cs typeface="Arial"/>
              </a:rPr>
              <a:t>20</a:t>
            </a:r>
            <a:r>
              <a:rPr dirty="0" sz="105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050" spc="40" b="1">
                <a:solidFill>
                  <a:srgbClr val="585858"/>
                </a:solidFill>
                <a:latin typeface="Arial"/>
                <a:cs typeface="Arial"/>
              </a:rPr>
              <a:t>25</a:t>
            </a:r>
            <a:r>
              <a:rPr dirty="0" sz="105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050" spc="40" b="1">
                <a:solidFill>
                  <a:srgbClr val="585858"/>
                </a:solidFill>
                <a:latin typeface="Arial"/>
                <a:cs typeface="Arial"/>
              </a:rPr>
              <a:t>30</a:t>
            </a:r>
            <a:r>
              <a:rPr dirty="0" sz="105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050" spc="40" b="1">
                <a:solidFill>
                  <a:srgbClr val="585858"/>
                </a:solidFill>
                <a:latin typeface="Arial"/>
                <a:cs typeface="Arial"/>
              </a:rPr>
              <a:t>35</a:t>
            </a:r>
            <a:r>
              <a:rPr dirty="0" sz="105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050" spc="40" b="1">
                <a:solidFill>
                  <a:srgbClr val="585858"/>
                </a:solidFill>
                <a:latin typeface="Arial"/>
                <a:cs typeface="Arial"/>
              </a:rPr>
              <a:t>40</a:t>
            </a:r>
            <a:r>
              <a:rPr dirty="0" sz="105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050" spc="40" b="1">
                <a:solidFill>
                  <a:srgbClr val="585858"/>
                </a:solidFill>
                <a:latin typeface="Arial"/>
                <a:cs typeface="Arial"/>
              </a:rPr>
              <a:t>45 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050">
              <a:latin typeface="Arial"/>
              <a:cs typeface="Arial"/>
            </a:endParaRPr>
          </a:p>
          <a:p>
            <a:pPr algn="ctr" marR="3606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Years</a:t>
            </a:r>
            <a:r>
              <a:rPr dirty="0" sz="1200" spc="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District</a:t>
            </a:r>
            <a:r>
              <a:rPr dirty="0" sz="1200" spc="10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Formation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85693" y="2826485"/>
            <a:ext cx="8445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Assessed Property </a:t>
            </a:r>
            <a:r>
              <a:rPr dirty="0" sz="1200" b="1">
                <a:latin typeface="Arial"/>
                <a:cs typeface="Arial"/>
              </a:rPr>
              <a:t>Value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35" b="1">
                <a:latin typeface="Arial"/>
                <a:cs typeface="Arial"/>
              </a:rPr>
              <a:t>(AV) </a:t>
            </a:r>
            <a:r>
              <a:rPr dirty="0" sz="1200" b="1">
                <a:latin typeface="Arial"/>
                <a:cs typeface="Arial"/>
              </a:rPr>
              <a:t>within</a:t>
            </a:r>
            <a:r>
              <a:rPr dirty="0" sz="1200" spc="4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TIF </a:t>
            </a:r>
            <a:r>
              <a:rPr dirty="0" sz="1200" spc="-10" b="1">
                <a:latin typeface="Arial"/>
                <a:cs typeface="Arial"/>
              </a:rPr>
              <a:t>District </a:t>
            </a:r>
            <a:r>
              <a:rPr dirty="0" sz="1200" spc="-25" b="1">
                <a:latin typeface="Arial"/>
                <a:cs typeface="Arial"/>
              </a:rPr>
              <a:t>Boundaries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396336" y="3008603"/>
            <a:ext cx="878205" cy="94170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2700" marR="5080" indent="-6350">
              <a:lnSpc>
                <a:spcPts val="1440"/>
              </a:lnSpc>
              <a:spcBef>
                <a:spcPts val="145"/>
              </a:spcBef>
            </a:pPr>
            <a:r>
              <a:rPr dirty="0" sz="1200" spc="55" b="1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Total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TIF</a:t>
            </a:r>
            <a:r>
              <a:rPr dirty="0" sz="12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District </a:t>
            </a:r>
            <a:r>
              <a:rPr dirty="0" sz="1250" spc="-105" i="1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dirty="0" sz="125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25" i="1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dirty="0" sz="1250" spc="-150" i="1">
                <a:solidFill>
                  <a:srgbClr val="FFFFFF"/>
                </a:solidFill>
                <a:latin typeface="Arial"/>
                <a:cs typeface="Arial"/>
              </a:rPr>
              <a:t>Taxing</a:t>
            </a:r>
            <a:r>
              <a:rPr dirty="0" sz="125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90" i="1">
                <a:solidFill>
                  <a:srgbClr val="FFFFFF"/>
                </a:solidFill>
                <a:latin typeface="Arial"/>
                <a:cs typeface="Arial"/>
              </a:rPr>
              <a:t>Entities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2182938" y="4859496"/>
            <a:ext cx="8350250" cy="0"/>
          </a:xfrm>
          <a:custGeom>
            <a:avLst/>
            <a:gdLst/>
            <a:ahLst/>
            <a:cxnLst/>
            <a:rect l="l" t="t" r="r" b="b"/>
            <a:pathLst>
              <a:path w="8350250" h="0">
                <a:moveTo>
                  <a:pt x="0" y="0"/>
                </a:moveTo>
                <a:lnTo>
                  <a:pt x="8349805" y="0"/>
                </a:lnTo>
              </a:path>
            </a:pathLst>
          </a:custGeom>
          <a:ln w="28575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6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5"/>
              <a:t>TIF</a:t>
            </a:r>
            <a:r>
              <a:rPr dirty="0"/>
              <a:t> </a:t>
            </a:r>
            <a:r>
              <a:rPr dirty="0" spc="114"/>
              <a:t>MECHANICS</a:t>
            </a:r>
          </a:p>
        </p:txBody>
      </p:sp>
      <p:sp>
        <p:nvSpPr>
          <p:cNvPr id="30" name="object 30" descr=""/>
          <p:cNvSpPr/>
          <p:nvPr/>
        </p:nvSpPr>
        <p:spPr>
          <a:xfrm>
            <a:off x="233914" y="1128026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576" y="0"/>
                </a:lnTo>
              </a:path>
            </a:pathLst>
          </a:custGeom>
          <a:ln w="54864">
            <a:solidFill>
              <a:srgbClr val="0568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9264646" y="6357076"/>
            <a:ext cx="1162685" cy="2997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60"/>
              </a:lnSpc>
              <a:spcBef>
                <a:spcPts val="325"/>
              </a:spcBef>
            </a:pP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PROPRIETARY</a:t>
            </a:r>
            <a:r>
              <a:rPr dirty="0" sz="10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25" b="1">
                <a:solidFill>
                  <a:srgbClr val="C00000"/>
                </a:solidFill>
                <a:latin typeface="Arial"/>
                <a:cs typeface="Arial"/>
              </a:rPr>
              <a:t>DO </a:t>
            </a:r>
            <a:r>
              <a:rPr dirty="0" sz="1000" spc="70" b="1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dirty="0" sz="1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DUPLICATE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6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ADVANTAGES</a:t>
            </a:r>
            <a:r>
              <a:rPr dirty="0" spc="290"/>
              <a:t> </a:t>
            </a:r>
            <a:r>
              <a:rPr dirty="0" spc="135"/>
              <a:t>OF</a:t>
            </a:r>
            <a:r>
              <a:rPr dirty="0" spc="-355"/>
              <a:t> </a:t>
            </a:r>
            <a:r>
              <a:rPr dirty="0" spc="140"/>
              <a:t>TIF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33914" y="1128026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576" y="0"/>
                </a:lnTo>
              </a:path>
            </a:pathLst>
          </a:custGeom>
          <a:ln w="54864">
            <a:solidFill>
              <a:srgbClr val="0568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277346" y="6369405"/>
            <a:ext cx="1137285" cy="28702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>
              <a:lnSpc>
                <a:spcPts val="960"/>
              </a:lnSpc>
              <a:spcBef>
                <a:spcPts val="229"/>
              </a:spcBef>
            </a:pP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PROPRIETARY</a:t>
            </a:r>
            <a:r>
              <a:rPr dirty="0" sz="10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25" b="1">
                <a:solidFill>
                  <a:srgbClr val="C00000"/>
                </a:solidFill>
                <a:latin typeface="Arial"/>
                <a:cs typeface="Arial"/>
              </a:rPr>
              <a:t>DO </a:t>
            </a:r>
            <a:r>
              <a:rPr dirty="0" sz="1000" spc="70" b="1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dirty="0" sz="1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DUPLICATE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33908" y="1349019"/>
          <a:ext cx="6650990" cy="5061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74155"/>
              </a:tblGrid>
              <a:tr h="998219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35" b="1">
                          <a:latin typeface="Arial"/>
                          <a:cs typeface="Arial"/>
                        </a:rPr>
                        <a:t>Resource</a:t>
                      </a:r>
                      <a:r>
                        <a:rPr dirty="0" sz="18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Preservation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900" spc="-120" i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900" spc="-1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25" i="1">
                          <a:latin typeface="Arial"/>
                          <a:cs typeface="Arial"/>
                        </a:rPr>
                        <a:t>encumbrance</a:t>
                      </a:r>
                      <a:r>
                        <a:rPr dirty="0" sz="1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7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900" spc="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70" i="1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19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45" i="1">
                          <a:latin typeface="Arial"/>
                          <a:cs typeface="Arial"/>
                        </a:rPr>
                        <a:t>city/county</a:t>
                      </a:r>
                      <a:r>
                        <a:rPr dirty="0" sz="19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0" i="1">
                          <a:latin typeface="Arial"/>
                          <a:cs typeface="Arial"/>
                        </a:rPr>
                        <a:t>resources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Collaboration</a:t>
                      </a:r>
                      <a:r>
                        <a:rPr dirty="0" sz="18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(OPM</a:t>
                      </a:r>
                      <a:r>
                        <a:rPr dirty="0" sz="1800" spc="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80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75" b="1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80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35" b="1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8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Money)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900" spc="-100" i="1">
                          <a:latin typeface="Arial"/>
                          <a:cs typeface="Arial"/>
                        </a:rPr>
                        <a:t>Attract</a:t>
                      </a:r>
                      <a:r>
                        <a:rPr dirty="0" sz="1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80" i="1">
                          <a:latin typeface="Arial"/>
                          <a:cs typeface="Arial"/>
                        </a:rPr>
                        <a:t>tax</a:t>
                      </a:r>
                      <a:r>
                        <a:rPr dirty="0" sz="1900" spc="-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70" i="1">
                          <a:latin typeface="Arial"/>
                          <a:cs typeface="Arial"/>
                        </a:rPr>
                        <a:t>increment</a:t>
                      </a:r>
                      <a:r>
                        <a:rPr dirty="0" sz="19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50" i="1">
                          <a:latin typeface="Arial"/>
                          <a:cs typeface="Arial"/>
                        </a:rPr>
                        <a:t>contributions</a:t>
                      </a:r>
                      <a:r>
                        <a:rPr dirty="0" sz="19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55" i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40" i="1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900" spc="-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60" i="1">
                          <a:latin typeface="Arial"/>
                          <a:cs typeface="Arial"/>
                        </a:rPr>
                        <a:t>taxing</a:t>
                      </a:r>
                      <a:r>
                        <a:rPr dirty="0" sz="1900" spc="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 i="1">
                          <a:latin typeface="Arial"/>
                          <a:cs typeface="Arial"/>
                        </a:rPr>
                        <a:t>entities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026794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Grant</a:t>
                      </a:r>
                      <a:r>
                        <a:rPr dirty="0" sz="1800" spc="2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Priority</a:t>
                      </a:r>
                      <a:r>
                        <a:rPr dirty="0" sz="1800" spc="2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(OPM)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900" spc="-215" i="1">
                          <a:latin typeface="Arial"/>
                          <a:cs typeface="Arial"/>
                        </a:rPr>
                        <a:t>Increased</a:t>
                      </a:r>
                      <a:r>
                        <a:rPr dirty="0" sz="19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0" i="1">
                          <a:latin typeface="Arial"/>
                          <a:cs typeface="Arial"/>
                        </a:rPr>
                        <a:t>priority</a:t>
                      </a:r>
                      <a:r>
                        <a:rPr dirty="0" sz="19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95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900" spc="-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55" i="1">
                          <a:latin typeface="Arial"/>
                          <a:cs typeface="Arial"/>
                        </a:rPr>
                        <a:t>grant</a:t>
                      </a:r>
                      <a:r>
                        <a:rPr dirty="0" sz="1900" spc="-35" i="1">
                          <a:latin typeface="Arial"/>
                          <a:cs typeface="Arial"/>
                        </a:rPr>
                        <a:t> funding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021715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Private</a:t>
                      </a:r>
                      <a:r>
                        <a:rPr dirty="0" sz="18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Sector</a:t>
                      </a:r>
                      <a:r>
                        <a:rPr dirty="0" sz="18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Catalyst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59385" marR="185420">
                        <a:lnSpc>
                          <a:spcPts val="2160"/>
                        </a:lnSpc>
                        <a:spcBef>
                          <a:spcPts val="675"/>
                        </a:spcBef>
                      </a:pPr>
                      <a:r>
                        <a:rPr dirty="0" sz="1900" spc="-185" i="1">
                          <a:latin typeface="Arial"/>
                          <a:cs typeface="Arial"/>
                        </a:rPr>
                        <a:t>Demonstrated</a:t>
                      </a:r>
                      <a:r>
                        <a:rPr dirty="0" sz="1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75" i="1">
                          <a:latin typeface="Arial"/>
                          <a:cs typeface="Arial"/>
                        </a:rPr>
                        <a:t>commitment</a:t>
                      </a:r>
                      <a:r>
                        <a:rPr dirty="0" sz="1900" spc="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9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40" i="1">
                          <a:latin typeface="Arial"/>
                          <a:cs typeface="Arial"/>
                        </a:rPr>
                        <a:t>infrastructure</a:t>
                      </a:r>
                      <a:r>
                        <a:rPr dirty="0" sz="19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70" i="1">
                          <a:latin typeface="Arial"/>
                          <a:cs typeface="Arial"/>
                        </a:rPr>
                        <a:t>projects</a:t>
                      </a:r>
                      <a:r>
                        <a:rPr dirty="0" sz="19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9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85" i="1">
                          <a:latin typeface="Arial"/>
                          <a:cs typeface="Arial"/>
                        </a:rPr>
                        <a:t>attract</a:t>
                      </a:r>
                      <a:r>
                        <a:rPr dirty="0" sz="19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0" i="1">
                          <a:latin typeface="Arial"/>
                          <a:cs typeface="Arial"/>
                        </a:rPr>
                        <a:t>private </a:t>
                      </a:r>
                      <a:r>
                        <a:rPr dirty="0" sz="1900" spc="-114" i="1">
                          <a:latin typeface="Arial"/>
                          <a:cs typeface="Arial"/>
                        </a:rPr>
                        <a:t>development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57785"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992505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800" spc="11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85" b="1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8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Taxes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900" spc="-114" i="1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31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900" spc="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0" i="1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900" spc="-1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85" i="1">
                          <a:latin typeface="Arial"/>
                          <a:cs typeface="Arial"/>
                        </a:rPr>
                        <a:t>tax</a:t>
                      </a:r>
                      <a:r>
                        <a:rPr dirty="0" sz="1900" spc="-1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95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900" spc="-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80" i="1">
                          <a:latin typeface="Arial"/>
                          <a:cs typeface="Arial"/>
                        </a:rPr>
                        <a:t>residents</a:t>
                      </a:r>
                      <a:r>
                        <a:rPr dirty="0" sz="19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75" i="1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9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4" i="1"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9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70" i="1">
                          <a:latin typeface="Arial"/>
                          <a:cs typeface="Arial"/>
                        </a:rPr>
                        <a:t>capture</a:t>
                      </a:r>
                      <a:r>
                        <a:rPr dirty="0" sz="19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7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900" spc="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0" i="1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900" spc="-1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0" i="1">
                          <a:latin typeface="Arial"/>
                          <a:cs typeface="Arial"/>
                        </a:rPr>
                        <a:t>development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0236" y="0"/>
            <a:ext cx="5011762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27571" y="1553032"/>
            <a:ext cx="5876925" cy="2900680"/>
            <a:chOff x="227571" y="1553032"/>
            <a:chExt cx="5876925" cy="2900680"/>
          </a:xfrm>
        </p:grpSpPr>
        <p:sp>
          <p:nvSpPr>
            <p:cNvPr id="3" name="object 3" descr=""/>
            <p:cNvSpPr/>
            <p:nvPr/>
          </p:nvSpPr>
          <p:spPr>
            <a:xfrm>
              <a:off x="233921" y="1559382"/>
              <a:ext cx="5864225" cy="2582545"/>
            </a:xfrm>
            <a:custGeom>
              <a:avLst/>
              <a:gdLst/>
              <a:ahLst/>
              <a:cxnLst/>
              <a:rect l="l" t="t" r="r" b="b"/>
              <a:pathLst>
                <a:path w="5864225" h="2582545">
                  <a:moveTo>
                    <a:pt x="5864034" y="0"/>
                  </a:moveTo>
                  <a:lnTo>
                    <a:pt x="0" y="0"/>
                  </a:lnTo>
                  <a:lnTo>
                    <a:pt x="0" y="2582214"/>
                  </a:lnTo>
                  <a:lnTo>
                    <a:pt x="5864034" y="2582214"/>
                  </a:lnTo>
                  <a:lnTo>
                    <a:pt x="58640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33921" y="1559382"/>
              <a:ext cx="5864225" cy="2582545"/>
            </a:xfrm>
            <a:custGeom>
              <a:avLst/>
              <a:gdLst/>
              <a:ahLst/>
              <a:cxnLst/>
              <a:rect l="l" t="t" r="r" b="b"/>
              <a:pathLst>
                <a:path w="5864225" h="2582545">
                  <a:moveTo>
                    <a:pt x="0" y="0"/>
                  </a:moveTo>
                  <a:lnTo>
                    <a:pt x="5864034" y="0"/>
                  </a:lnTo>
                  <a:lnTo>
                    <a:pt x="5864034" y="2582214"/>
                  </a:lnTo>
                  <a:lnTo>
                    <a:pt x="0" y="258221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397111" y="3336024"/>
              <a:ext cx="916940" cy="1099185"/>
            </a:xfrm>
            <a:custGeom>
              <a:avLst/>
              <a:gdLst/>
              <a:ahLst/>
              <a:cxnLst/>
              <a:rect l="l" t="t" r="r" b="b"/>
              <a:pathLst>
                <a:path w="916939" h="1099185">
                  <a:moveTo>
                    <a:pt x="916940" y="0"/>
                  </a:moveTo>
                  <a:lnTo>
                    <a:pt x="0" y="1098575"/>
                  </a:lnTo>
                </a:path>
              </a:pathLst>
            </a:custGeom>
            <a:ln w="38100">
              <a:solidFill>
                <a:srgbClr val="162C55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379337" y="3330045"/>
              <a:ext cx="977265" cy="1064895"/>
            </a:xfrm>
            <a:custGeom>
              <a:avLst/>
              <a:gdLst/>
              <a:ahLst/>
              <a:cxnLst/>
              <a:rect l="l" t="t" r="r" b="b"/>
              <a:pathLst>
                <a:path w="977264" h="1064895">
                  <a:moveTo>
                    <a:pt x="0" y="0"/>
                  </a:moveTo>
                  <a:lnTo>
                    <a:pt x="977125" y="1064425"/>
                  </a:lnTo>
                </a:path>
              </a:pathLst>
            </a:custGeom>
            <a:ln w="38100">
              <a:solidFill>
                <a:srgbClr val="162C55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58664" y="1878947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1344879" y="0"/>
                  </a:moveTo>
                  <a:lnTo>
                    <a:pt x="369468" y="0"/>
                  </a:lnTo>
                  <a:lnTo>
                    <a:pt x="0" y="738936"/>
                  </a:lnTo>
                  <a:lnTo>
                    <a:pt x="369468" y="1477873"/>
                  </a:lnTo>
                  <a:lnTo>
                    <a:pt x="1344879" y="1477873"/>
                  </a:lnTo>
                  <a:lnTo>
                    <a:pt x="1714347" y="738936"/>
                  </a:lnTo>
                  <a:lnTo>
                    <a:pt x="1344879" y="0"/>
                  </a:lnTo>
                  <a:close/>
                </a:path>
              </a:pathLst>
            </a:custGeom>
            <a:solidFill>
              <a:srgbClr val="056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58664" y="1878947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0" y="738936"/>
                  </a:moveTo>
                  <a:lnTo>
                    <a:pt x="369468" y="0"/>
                  </a:lnTo>
                  <a:lnTo>
                    <a:pt x="1344879" y="0"/>
                  </a:lnTo>
                  <a:lnTo>
                    <a:pt x="1714347" y="738936"/>
                  </a:lnTo>
                  <a:lnTo>
                    <a:pt x="1344879" y="1477873"/>
                  </a:lnTo>
                  <a:lnTo>
                    <a:pt x="369468" y="1477873"/>
                  </a:lnTo>
                  <a:lnTo>
                    <a:pt x="0" y="738936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20" y="2026920"/>
              <a:ext cx="1106423" cy="40081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4772" y="2240280"/>
              <a:ext cx="1491995" cy="40081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0511" y="2453640"/>
              <a:ext cx="1080515" cy="40081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5187" y="2667000"/>
              <a:ext cx="882395" cy="40081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7003" y="2880360"/>
              <a:ext cx="777239" cy="400811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1264177" y="6348793"/>
            <a:ext cx="154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264646" y="6357076"/>
            <a:ext cx="1162685" cy="2997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60"/>
              </a:lnSpc>
              <a:spcBef>
                <a:spcPts val="325"/>
              </a:spcBef>
            </a:pP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PROPRIETARY</a:t>
            </a:r>
            <a:r>
              <a:rPr dirty="0" sz="10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25" b="1">
                <a:solidFill>
                  <a:srgbClr val="C00000"/>
                </a:solidFill>
                <a:latin typeface="Arial"/>
                <a:cs typeface="Arial"/>
              </a:rPr>
              <a:t>DO </a:t>
            </a:r>
            <a:r>
              <a:rPr dirty="0" sz="1000" spc="70" b="1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dirty="0" sz="10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DUPLICATE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8362400" y="4384372"/>
            <a:ext cx="1736725" cy="1500505"/>
            <a:chOff x="8362400" y="4384372"/>
            <a:chExt cx="1736725" cy="1500505"/>
          </a:xfrm>
        </p:grpSpPr>
        <p:sp>
          <p:nvSpPr>
            <p:cNvPr id="17" name="object 17" descr=""/>
            <p:cNvSpPr/>
            <p:nvPr/>
          </p:nvSpPr>
          <p:spPr>
            <a:xfrm>
              <a:off x="8373512" y="4395485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1344879" y="0"/>
                  </a:moveTo>
                  <a:lnTo>
                    <a:pt x="369468" y="0"/>
                  </a:lnTo>
                  <a:lnTo>
                    <a:pt x="0" y="738936"/>
                  </a:lnTo>
                  <a:lnTo>
                    <a:pt x="369468" y="1477873"/>
                  </a:lnTo>
                  <a:lnTo>
                    <a:pt x="1344879" y="1477873"/>
                  </a:lnTo>
                  <a:lnTo>
                    <a:pt x="1714347" y="738936"/>
                  </a:lnTo>
                  <a:lnTo>
                    <a:pt x="13448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373512" y="4395485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0" y="738936"/>
                  </a:moveTo>
                  <a:lnTo>
                    <a:pt x="369468" y="0"/>
                  </a:lnTo>
                  <a:lnTo>
                    <a:pt x="1344879" y="0"/>
                  </a:lnTo>
                  <a:lnTo>
                    <a:pt x="1714347" y="738936"/>
                  </a:lnTo>
                  <a:lnTo>
                    <a:pt x="1344879" y="1477873"/>
                  </a:lnTo>
                  <a:lnTo>
                    <a:pt x="369468" y="1477873"/>
                  </a:lnTo>
                  <a:lnTo>
                    <a:pt x="0" y="738936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65465" y="4671059"/>
              <a:ext cx="1197863" cy="40081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73668" y="4863083"/>
              <a:ext cx="981455" cy="40081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30413" y="5055107"/>
              <a:ext cx="1264919" cy="40081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40725" y="5247131"/>
              <a:ext cx="795527" cy="400811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8729922" y="4703638"/>
            <a:ext cx="1001394" cy="81597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12700" marR="5080" indent="-1270">
              <a:lnSpc>
                <a:spcPts val="1510"/>
              </a:lnSpc>
              <a:spcBef>
                <a:spcPts val="29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Affordable Housing Authorities </a:t>
            </a:r>
            <a:r>
              <a:rPr dirty="0" sz="1400" spc="60" b="1">
                <a:solidFill>
                  <a:srgbClr val="FFFFFF"/>
                </a:solidFill>
                <a:latin typeface="Arial"/>
                <a:cs typeface="Arial"/>
              </a:rPr>
              <a:t>(AHA)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8362400" y="1891370"/>
            <a:ext cx="1736725" cy="1500505"/>
            <a:chOff x="8362400" y="1891370"/>
            <a:chExt cx="1736725" cy="1500505"/>
          </a:xfrm>
        </p:grpSpPr>
        <p:sp>
          <p:nvSpPr>
            <p:cNvPr id="25" name="object 25" descr=""/>
            <p:cNvSpPr/>
            <p:nvPr/>
          </p:nvSpPr>
          <p:spPr>
            <a:xfrm>
              <a:off x="8373512" y="1902482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1344879" y="0"/>
                  </a:moveTo>
                  <a:lnTo>
                    <a:pt x="369468" y="0"/>
                  </a:lnTo>
                  <a:lnTo>
                    <a:pt x="0" y="738936"/>
                  </a:lnTo>
                  <a:lnTo>
                    <a:pt x="369468" y="1477873"/>
                  </a:lnTo>
                  <a:lnTo>
                    <a:pt x="1344879" y="1477873"/>
                  </a:lnTo>
                  <a:lnTo>
                    <a:pt x="1714347" y="738936"/>
                  </a:lnTo>
                  <a:lnTo>
                    <a:pt x="1344879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373512" y="1902482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0" y="738936"/>
                  </a:moveTo>
                  <a:lnTo>
                    <a:pt x="369468" y="0"/>
                  </a:lnTo>
                  <a:lnTo>
                    <a:pt x="1344879" y="0"/>
                  </a:lnTo>
                  <a:lnTo>
                    <a:pt x="1714347" y="738936"/>
                  </a:lnTo>
                  <a:lnTo>
                    <a:pt x="1344879" y="1477873"/>
                  </a:lnTo>
                  <a:lnTo>
                    <a:pt x="369468" y="1477873"/>
                  </a:lnTo>
                  <a:lnTo>
                    <a:pt x="0" y="738936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16696" y="2174748"/>
              <a:ext cx="1295399" cy="40081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46008" y="2366772"/>
              <a:ext cx="1636775" cy="40081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19160" y="2558796"/>
              <a:ext cx="1488947" cy="40081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28532" y="2750820"/>
              <a:ext cx="821435" cy="400811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8545518" y="2206469"/>
            <a:ext cx="1370330" cy="81597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12700" marR="5080" indent="635">
              <a:lnSpc>
                <a:spcPts val="1510"/>
              </a:lnSpc>
              <a:spcBef>
                <a:spcPts val="29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Revitalization</a:t>
            </a:r>
            <a:r>
              <a:rPr dirty="0" sz="14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&amp; Inv.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Authority (CRIA)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703617" y="2059296"/>
            <a:ext cx="1226185" cy="1092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Enhanced Infrastructure Financing District</a:t>
            </a:r>
            <a:r>
              <a:rPr dirty="0" sz="14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(EIFD)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588595" y="4390254"/>
            <a:ext cx="1736725" cy="1567180"/>
            <a:chOff x="588595" y="4390254"/>
            <a:chExt cx="1736725" cy="1567180"/>
          </a:xfrm>
        </p:grpSpPr>
        <p:sp>
          <p:nvSpPr>
            <p:cNvPr id="34" name="object 34" descr=""/>
            <p:cNvSpPr/>
            <p:nvPr/>
          </p:nvSpPr>
          <p:spPr>
            <a:xfrm>
              <a:off x="599707" y="4401366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1344879" y="0"/>
                  </a:moveTo>
                  <a:lnTo>
                    <a:pt x="369468" y="0"/>
                  </a:lnTo>
                  <a:lnTo>
                    <a:pt x="0" y="738936"/>
                  </a:lnTo>
                  <a:lnTo>
                    <a:pt x="369468" y="1477873"/>
                  </a:lnTo>
                  <a:lnTo>
                    <a:pt x="1344879" y="1477873"/>
                  </a:lnTo>
                  <a:lnTo>
                    <a:pt x="1714347" y="738936"/>
                  </a:lnTo>
                  <a:lnTo>
                    <a:pt x="134487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99707" y="4401366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0" y="738936"/>
                  </a:moveTo>
                  <a:lnTo>
                    <a:pt x="369468" y="0"/>
                  </a:lnTo>
                  <a:lnTo>
                    <a:pt x="1344879" y="0"/>
                  </a:lnTo>
                  <a:lnTo>
                    <a:pt x="1714347" y="738936"/>
                  </a:lnTo>
                  <a:lnTo>
                    <a:pt x="1344879" y="1477873"/>
                  </a:lnTo>
                  <a:lnTo>
                    <a:pt x="369468" y="1477873"/>
                  </a:lnTo>
                  <a:lnTo>
                    <a:pt x="0" y="738936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3044" y="4596384"/>
              <a:ext cx="1520951" cy="40081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3900" y="4788408"/>
              <a:ext cx="1540763" cy="40081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40891" y="4980432"/>
              <a:ext cx="903731" cy="40081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5423" y="5172455"/>
              <a:ext cx="1537715" cy="400811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6340" y="5364480"/>
              <a:ext cx="544067" cy="40081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7844" y="5556504"/>
              <a:ext cx="859535" cy="400811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823500" y="4628572"/>
            <a:ext cx="1274445" cy="119951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12700" marR="5080" indent="-635">
              <a:lnSpc>
                <a:spcPts val="1510"/>
              </a:lnSpc>
              <a:spcBef>
                <a:spcPts val="29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Neighborhood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Infill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Finance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Transit Improvements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Act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00"/>
              </a:lnSpc>
            </a:pPr>
            <a:r>
              <a:rPr dirty="0" sz="1400" spc="45" b="1">
                <a:solidFill>
                  <a:srgbClr val="FFFFFF"/>
                </a:solidFill>
                <a:latin typeface="Arial"/>
                <a:cs typeface="Arial"/>
              </a:rPr>
              <a:t>(NIFTI)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2515389" y="4361178"/>
            <a:ext cx="1736725" cy="1500505"/>
            <a:chOff x="2515389" y="4361178"/>
            <a:chExt cx="1736725" cy="1500505"/>
          </a:xfrm>
        </p:grpSpPr>
        <p:sp>
          <p:nvSpPr>
            <p:cNvPr id="44" name="object 44" descr=""/>
            <p:cNvSpPr/>
            <p:nvPr/>
          </p:nvSpPr>
          <p:spPr>
            <a:xfrm>
              <a:off x="2526502" y="4372291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1344879" y="0"/>
                  </a:moveTo>
                  <a:lnTo>
                    <a:pt x="369468" y="0"/>
                  </a:lnTo>
                  <a:lnTo>
                    <a:pt x="0" y="738936"/>
                  </a:lnTo>
                  <a:lnTo>
                    <a:pt x="369468" y="1477873"/>
                  </a:lnTo>
                  <a:lnTo>
                    <a:pt x="1344879" y="1477873"/>
                  </a:lnTo>
                  <a:lnTo>
                    <a:pt x="1714347" y="738936"/>
                  </a:lnTo>
                  <a:lnTo>
                    <a:pt x="134487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526502" y="4372291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0" y="738936"/>
                  </a:moveTo>
                  <a:lnTo>
                    <a:pt x="369468" y="0"/>
                  </a:lnTo>
                  <a:lnTo>
                    <a:pt x="1344879" y="0"/>
                  </a:lnTo>
                  <a:lnTo>
                    <a:pt x="1714347" y="738936"/>
                  </a:lnTo>
                  <a:lnTo>
                    <a:pt x="1344879" y="1477873"/>
                  </a:lnTo>
                  <a:lnTo>
                    <a:pt x="369468" y="1477873"/>
                  </a:lnTo>
                  <a:lnTo>
                    <a:pt x="0" y="738936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39796" y="4942332"/>
              <a:ext cx="728471" cy="400811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27475" y="4942332"/>
              <a:ext cx="318515" cy="40081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05200" y="4942332"/>
              <a:ext cx="341375" cy="400811"/>
            </a:xfrm>
            <a:prstGeom prst="rect">
              <a:avLst/>
            </a:prstGeom>
          </p:spPr>
        </p:pic>
      </p:grpSp>
      <p:sp>
        <p:nvSpPr>
          <p:cNvPr id="49" name="object 49" descr=""/>
          <p:cNvSpPr txBox="1"/>
          <p:nvPr/>
        </p:nvSpPr>
        <p:spPr>
          <a:xfrm>
            <a:off x="3038360" y="4974175"/>
            <a:ext cx="6921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75" b="1">
                <a:solidFill>
                  <a:srgbClr val="FFFFFF"/>
                </a:solidFill>
                <a:latin typeface="Arial"/>
                <a:cs typeface="Arial"/>
              </a:rPr>
              <a:t>NIFTI-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234407" y="5949520"/>
            <a:ext cx="264922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1400" spc="-125" i="1">
                <a:solidFill>
                  <a:srgbClr val="7E7E7E"/>
                </a:solidFill>
                <a:latin typeface="Arial"/>
                <a:cs typeface="Arial"/>
              </a:rPr>
              <a:t>Coterminous</a:t>
            </a:r>
            <a:r>
              <a:rPr dirty="0" sz="1400" spc="1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10" i="1">
                <a:solidFill>
                  <a:srgbClr val="7E7E7E"/>
                </a:solidFill>
                <a:latin typeface="Arial"/>
                <a:cs typeface="Arial"/>
              </a:rPr>
              <a:t>requirement</a:t>
            </a:r>
            <a:r>
              <a:rPr dirty="0" sz="1400" spc="2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25" i="1">
                <a:solidFill>
                  <a:srgbClr val="7E7E7E"/>
                </a:solidFill>
                <a:latin typeface="Arial"/>
                <a:cs typeface="Arial"/>
              </a:rPr>
              <a:t>and</a:t>
            </a:r>
            <a:r>
              <a:rPr dirty="0" sz="1400" spc="5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7E7E7E"/>
                </a:solidFill>
                <a:latin typeface="Arial"/>
                <a:cs typeface="Arial"/>
              </a:rPr>
              <a:t>other </a:t>
            </a:r>
            <a:r>
              <a:rPr dirty="0" sz="1400" spc="-110" i="1">
                <a:solidFill>
                  <a:srgbClr val="7E7E7E"/>
                </a:solidFill>
                <a:latin typeface="Arial"/>
                <a:cs typeface="Arial"/>
              </a:rPr>
              <a:t>requirements</a:t>
            </a:r>
            <a:r>
              <a:rPr dirty="0" sz="1400" spc="-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50" i="1">
                <a:solidFill>
                  <a:srgbClr val="7E7E7E"/>
                </a:solidFill>
                <a:latin typeface="Arial"/>
                <a:cs typeface="Arial"/>
              </a:rPr>
              <a:t>have</a:t>
            </a:r>
            <a:r>
              <a:rPr dirty="0" sz="1400" spc="1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40" i="1">
                <a:solidFill>
                  <a:srgbClr val="7E7E7E"/>
                </a:solidFill>
                <a:latin typeface="Arial"/>
                <a:cs typeface="Arial"/>
              </a:rPr>
              <a:t>made</a:t>
            </a:r>
            <a:r>
              <a:rPr dirty="0" sz="1400" spc="2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20" i="1">
                <a:solidFill>
                  <a:srgbClr val="7E7E7E"/>
                </a:solidFill>
                <a:latin typeface="Arial"/>
                <a:cs typeface="Arial"/>
              </a:rPr>
              <a:t>NIFTI</a:t>
            </a:r>
            <a:r>
              <a:rPr dirty="0" sz="1400" spc="1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50" i="1">
                <a:solidFill>
                  <a:srgbClr val="7E7E7E"/>
                </a:solidFill>
                <a:latin typeface="Arial"/>
                <a:cs typeface="Arial"/>
              </a:rPr>
              <a:t>&amp; </a:t>
            </a:r>
            <a:r>
              <a:rPr dirty="0" sz="1400" spc="-125" i="1">
                <a:solidFill>
                  <a:srgbClr val="7E7E7E"/>
                </a:solidFill>
                <a:latin typeface="Arial"/>
                <a:cs typeface="Arial"/>
              </a:rPr>
              <a:t>NIFTI-</a:t>
            </a:r>
            <a:r>
              <a:rPr dirty="0" sz="1400" i="1">
                <a:solidFill>
                  <a:srgbClr val="7E7E7E"/>
                </a:solidFill>
                <a:latin typeface="Arial"/>
                <a:cs typeface="Arial"/>
              </a:rPr>
              <a:t>2 </a:t>
            </a:r>
            <a:r>
              <a:rPr dirty="0" sz="1400" spc="-110" i="1">
                <a:solidFill>
                  <a:srgbClr val="7E7E7E"/>
                </a:solidFill>
                <a:latin typeface="Arial"/>
                <a:cs typeface="Arial"/>
              </a:rPr>
              <a:t>infeasible</a:t>
            </a:r>
            <a:r>
              <a:rPr dirty="0" sz="1400" spc="-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65" i="1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400" spc="1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00" i="1">
                <a:solidFill>
                  <a:srgbClr val="7E7E7E"/>
                </a:solidFill>
                <a:latin typeface="Arial"/>
                <a:cs typeface="Arial"/>
              </a:rPr>
              <a:t>other</a:t>
            </a:r>
            <a:r>
              <a:rPr dirty="0" sz="1400" spc="-1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14" i="1">
                <a:solidFill>
                  <a:srgbClr val="7E7E7E"/>
                </a:solidFill>
                <a:latin typeface="Arial"/>
                <a:cs typeface="Arial"/>
              </a:rPr>
              <a:t>communities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0388205" y="4465820"/>
            <a:ext cx="1682750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10" i="1">
                <a:solidFill>
                  <a:srgbClr val="7E7E7E"/>
                </a:solidFill>
                <a:latin typeface="Arial"/>
                <a:cs typeface="Arial"/>
              </a:rPr>
              <a:t>Restriction</a:t>
            </a:r>
            <a:r>
              <a:rPr dirty="0" sz="1400" spc="-1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75" i="1">
                <a:solidFill>
                  <a:srgbClr val="7E7E7E"/>
                </a:solidFill>
                <a:latin typeface="Arial"/>
                <a:cs typeface="Arial"/>
              </a:rPr>
              <a:t>to</a:t>
            </a:r>
            <a:r>
              <a:rPr dirty="0" sz="1400" spc="-1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90" i="1">
                <a:solidFill>
                  <a:srgbClr val="7E7E7E"/>
                </a:solidFill>
                <a:latin typeface="Arial"/>
                <a:cs typeface="Arial"/>
              </a:rPr>
              <a:t>fund</a:t>
            </a:r>
            <a:r>
              <a:rPr dirty="0" sz="1400" spc="1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85" i="1">
                <a:solidFill>
                  <a:srgbClr val="7E7E7E"/>
                </a:solidFill>
                <a:latin typeface="Arial"/>
                <a:cs typeface="Arial"/>
              </a:rPr>
              <a:t>ONLY </a:t>
            </a:r>
            <a:r>
              <a:rPr dirty="0" sz="1400" spc="-95" i="1">
                <a:solidFill>
                  <a:srgbClr val="7E7E7E"/>
                </a:solidFill>
                <a:latin typeface="Arial"/>
                <a:cs typeface="Arial"/>
              </a:rPr>
              <a:t>affordable</a:t>
            </a:r>
            <a:r>
              <a:rPr dirty="0" sz="1400" spc="1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45" i="1">
                <a:solidFill>
                  <a:srgbClr val="7E7E7E"/>
                </a:solidFill>
                <a:latin typeface="Arial"/>
                <a:cs typeface="Arial"/>
              </a:rPr>
              <a:t>housing</a:t>
            </a:r>
            <a:r>
              <a:rPr dirty="0" sz="1400" spc="5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7E7E7E"/>
                </a:solidFill>
                <a:latin typeface="Arial"/>
                <a:cs typeface="Arial"/>
              </a:rPr>
              <a:t>(and </a:t>
            </a:r>
            <a:r>
              <a:rPr dirty="0" sz="1400" spc="-95" i="1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dirty="0" sz="1400" spc="2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85" i="1">
                <a:solidFill>
                  <a:srgbClr val="7E7E7E"/>
                </a:solidFill>
                <a:latin typeface="Arial"/>
                <a:cs typeface="Arial"/>
              </a:rPr>
              <a:t>infrastructure)</a:t>
            </a:r>
            <a:r>
              <a:rPr dirty="0" sz="1400" spc="-2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25" i="1">
                <a:solidFill>
                  <a:srgbClr val="7E7E7E"/>
                </a:solidFill>
                <a:latin typeface="Arial"/>
                <a:cs typeface="Arial"/>
              </a:rPr>
              <a:t>has </a:t>
            </a:r>
            <a:r>
              <a:rPr dirty="0" sz="1400" spc="-150" i="1">
                <a:solidFill>
                  <a:srgbClr val="7E7E7E"/>
                </a:solidFill>
                <a:latin typeface="Arial"/>
                <a:cs typeface="Arial"/>
              </a:rPr>
              <a:t>been</a:t>
            </a:r>
            <a:r>
              <a:rPr dirty="0" sz="1400" spc="5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55" i="1">
                <a:solidFill>
                  <a:srgbClr val="7E7E7E"/>
                </a:solidFill>
                <a:latin typeface="Arial"/>
                <a:cs typeface="Arial"/>
              </a:rPr>
              <a:t>deemed</a:t>
            </a:r>
            <a:r>
              <a:rPr dirty="0" sz="1400" spc="4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25" i="1">
                <a:solidFill>
                  <a:srgbClr val="7E7E7E"/>
                </a:solidFill>
                <a:latin typeface="Arial"/>
                <a:cs typeface="Arial"/>
              </a:rPr>
              <a:t>to </a:t>
            </a:r>
            <a:r>
              <a:rPr dirty="0" sz="1400" spc="-95" i="1">
                <a:solidFill>
                  <a:srgbClr val="7E7E7E"/>
                </a:solidFill>
                <a:latin typeface="Arial"/>
                <a:cs typeface="Arial"/>
              </a:rPr>
              <a:t>restrictive</a:t>
            </a:r>
            <a:r>
              <a:rPr dirty="0" sz="1400" spc="-2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60" i="1">
                <a:solidFill>
                  <a:srgbClr val="7E7E7E"/>
                </a:solidFill>
                <a:latin typeface="Arial"/>
                <a:cs typeface="Arial"/>
              </a:rPr>
              <a:t>to</a:t>
            </a:r>
            <a:r>
              <a:rPr dirty="0" sz="1400" spc="-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45" i="1">
                <a:solidFill>
                  <a:srgbClr val="7E7E7E"/>
                </a:solidFill>
                <a:latin typeface="Arial"/>
                <a:cs typeface="Arial"/>
              </a:rPr>
              <a:t>be</a:t>
            </a:r>
            <a:r>
              <a:rPr dirty="0" sz="140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30" i="1">
                <a:solidFill>
                  <a:srgbClr val="7E7E7E"/>
                </a:solidFill>
                <a:latin typeface="Arial"/>
                <a:cs typeface="Arial"/>
              </a:rPr>
              <a:t>feasible </a:t>
            </a:r>
            <a:r>
              <a:rPr dirty="0" sz="1400" spc="-80" i="1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40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95" i="1">
                <a:solidFill>
                  <a:srgbClr val="7E7E7E"/>
                </a:solidFill>
                <a:latin typeface="Arial"/>
                <a:cs typeface="Arial"/>
              </a:rPr>
              <a:t>other</a:t>
            </a:r>
            <a:r>
              <a:rPr dirty="0" sz="140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35" i="1">
                <a:solidFill>
                  <a:srgbClr val="7E7E7E"/>
                </a:solidFill>
                <a:latin typeface="Arial"/>
                <a:cs typeface="Arial"/>
              </a:rPr>
              <a:t>communities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9232920" y="3425748"/>
            <a:ext cx="3175" cy="919480"/>
          </a:xfrm>
          <a:custGeom>
            <a:avLst/>
            <a:gdLst/>
            <a:ahLst/>
            <a:cxnLst/>
            <a:rect l="l" t="t" r="r" b="b"/>
            <a:pathLst>
              <a:path w="3175" h="919479">
                <a:moveTo>
                  <a:pt x="2590" y="0"/>
                </a:moveTo>
                <a:lnTo>
                  <a:pt x="0" y="919289"/>
                </a:lnTo>
              </a:path>
            </a:pathLst>
          </a:custGeom>
          <a:ln w="38100">
            <a:solidFill>
              <a:srgbClr val="162C55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53" name="object 53" descr=""/>
          <p:cNvGrpSpPr/>
          <p:nvPr/>
        </p:nvGrpSpPr>
        <p:grpSpPr>
          <a:xfrm>
            <a:off x="6360216" y="1891370"/>
            <a:ext cx="1736725" cy="1500505"/>
            <a:chOff x="6360216" y="1891370"/>
            <a:chExt cx="1736725" cy="1500505"/>
          </a:xfrm>
        </p:grpSpPr>
        <p:sp>
          <p:nvSpPr>
            <p:cNvPr id="54" name="object 54" descr=""/>
            <p:cNvSpPr/>
            <p:nvPr/>
          </p:nvSpPr>
          <p:spPr>
            <a:xfrm>
              <a:off x="6371328" y="1902482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1344879" y="0"/>
                  </a:moveTo>
                  <a:lnTo>
                    <a:pt x="369468" y="0"/>
                  </a:lnTo>
                  <a:lnTo>
                    <a:pt x="0" y="738936"/>
                  </a:lnTo>
                  <a:lnTo>
                    <a:pt x="369468" y="1477873"/>
                  </a:lnTo>
                  <a:lnTo>
                    <a:pt x="1344879" y="1477873"/>
                  </a:lnTo>
                  <a:lnTo>
                    <a:pt x="1714347" y="738936"/>
                  </a:lnTo>
                  <a:lnTo>
                    <a:pt x="134487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371328" y="1902482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0" y="738936"/>
                  </a:moveTo>
                  <a:lnTo>
                    <a:pt x="369468" y="0"/>
                  </a:lnTo>
                  <a:lnTo>
                    <a:pt x="1344879" y="0"/>
                  </a:lnTo>
                  <a:lnTo>
                    <a:pt x="1714347" y="738936"/>
                  </a:lnTo>
                  <a:lnTo>
                    <a:pt x="1344879" y="1477873"/>
                  </a:lnTo>
                  <a:lnTo>
                    <a:pt x="369468" y="1477873"/>
                  </a:lnTo>
                  <a:lnTo>
                    <a:pt x="0" y="738936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16624" y="2087880"/>
              <a:ext cx="1491995" cy="400811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43472" y="2301240"/>
              <a:ext cx="1636775" cy="400811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22364" y="2514600"/>
              <a:ext cx="1080515" cy="40081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97040" y="2727960"/>
              <a:ext cx="882395" cy="40081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41236" y="2941320"/>
              <a:ext cx="794003" cy="400811"/>
            </a:xfrm>
            <a:prstGeom prst="rect">
              <a:avLst/>
            </a:prstGeom>
          </p:spPr>
        </p:pic>
      </p:grpSp>
      <p:sp>
        <p:nvSpPr>
          <p:cNvPr id="61" name="object 61" descr=""/>
          <p:cNvSpPr txBox="1"/>
          <p:nvPr/>
        </p:nvSpPr>
        <p:spPr>
          <a:xfrm>
            <a:off x="6543160" y="2120538"/>
            <a:ext cx="1372870" cy="1092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r>
              <a:rPr dirty="0" sz="14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Revitalization Financing District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(IRFD)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507572" y="2247907"/>
            <a:ext cx="915669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0" i="1">
                <a:solidFill>
                  <a:srgbClr val="7E7E7E"/>
                </a:solidFill>
                <a:latin typeface="Arial"/>
                <a:cs typeface="Arial"/>
              </a:rPr>
              <a:t>Most</a:t>
            </a:r>
            <a:r>
              <a:rPr dirty="0" sz="140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95" i="1">
                <a:solidFill>
                  <a:srgbClr val="7E7E7E"/>
                </a:solidFill>
                <a:latin typeface="Arial"/>
                <a:cs typeface="Arial"/>
              </a:rPr>
              <a:t>flexible, </a:t>
            </a:r>
            <a:r>
              <a:rPr dirty="0" sz="1400" spc="-130" i="1">
                <a:solidFill>
                  <a:srgbClr val="7E7E7E"/>
                </a:solidFill>
                <a:latin typeface="Arial"/>
                <a:cs typeface="Arial"/>
              </a:rPr>
              <a:t>most</a:t>
            </a:r>
            <a:r>
              <a:rPr dirty="0" sz="1400" spc="2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7E7E7E"/>
                </a:solidFill>
                <a:latin typeface="Arial"/>
                <a:cs typeface="Arial"/>
              </a:rPr>
              <a:t>widely </a:t>
            </a:r>
            <a:r>
              <a:rPr dirty="0" sz="1400" spc="-20" i="1">
                <a:solidFill>
                  <a:srgbClr val="7E7E7E"/>
                </a:solidFill>
                <a:latin typeface="Arial"/>
                <a:cs typeface="Arial"/>
              </a:rPr>
              <a:t>used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0301138" y="2312812"/>
            <a:ext cx="126682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0" i="1">
                <a:solidFill>
                  <a:srgbClr val="7E7E7E"/>
                </a:solidFill>
                <a:latin typeface="Arial"/>
                <a:cs typeface="Arial"/>
              </a:rPr>
              <a:t>More</a:t>
            </a:r>
            <a:r>
              <a:rPr dirty="0" sz="1400" spc="2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45" i="1">
                <a:solidFill>
                  <a:srgbClr val="7E7E7E"/>
                </a:solidFill>
                <a:latin typeface="Arial"/>
                <a:cs typeface="Arial"/>
              </a:rPr>
              <a:t>emphasis</a:t>
            </a:r>
            <a:r>
              <a:rPr dirty="0" sz="1400" spc="4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35" i="1">
                <a:solidFill>
                  <a:srgbClr val="7E7E7E"/>
                </a:solidFill>
                <a:latin typeface="Arial"/>
                <a:cs typeface="Arial"/>
              </a:rPr>
              <a:t>on </a:t>
            </a:r>
            <a:r>
              <a:rPr dirty="0" sz="1400" spc="-105" i="1">
                <a:solidFill>
                  <a:srgbClr val="7E7E7E"/>
                </a:solidFill>
                <a:latin typeface="Arial"/>
                <a:cs typeface="Arial"/>
              </a:rPr>
              <a:t>affordable</a:t>
            </a:r>
            <a:r>
              <a:rPr dirty="0" sz="1400" spc="8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20" i="1">
                <a:solidFill>
                  <a:srgbClr val="7E7E7E"/>
                </a:solidFill>
                <a:latin typeface="Arial"/>
                <a:cs typeface="Arial"/>
              </a:rPr>
              <a:t>housing </a:t>
            </a:r>
            <a:r>
              <a:rPr dirty="0" sz="1400" spc="-114" i="1">
                <a:solidFill>
                  <a:srgbClr val="7E7E7E"/>
                </a:solidFill>
                <a:latin typeface="Arial"/>
                <a:cs typeface="Arial"/>
              </a:rPr>
              <a:t>(25%</a:t>
            </a:r>
            <a:r>
              <a:rPr dirty="0" sz="1400" spc="4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30" i="1">
                <a:solidFill>
                  <a:srgbClr val="7E7E7E"/>
                </a:solidFill>
                <a:latin typeface="Arial"/>
                <a:cs typeface="Arial"/>
              </a:rPr>
              <a:t>set-</a:t>
            </a:r>
            <a:r>
              <a:rPr dirty="0" sz="1400" spc="-10" i="1">
                <a:solidFill>
                  <a:srgbClr val="7E7E7E"/>
                </a:solidFill>
                <a:latin typeface="Arial"/>
                <a:cs typeface="Arial"/>
              </a:rPr>
              <a:t>aside)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3834126" y="1862256"/>
            <a:ext cx="1736725" cy="1500505"/>
            <a:chOff x="3834126" y="1862256"/>
            <a:chExt cx="1736725" cy="1500505"/>
          </a:xfrm>
        </p:grpSpPr>
        <p:sp>
          <p:nvSpPr>
            <p:cNvPr id="65" name="object 65" descr=""/>
            <p:cNvSpPr/>
            <p:nvPr/>
          </p:nvSpPr>
          <p:spPr>
            <a:xfrm>
              <a:off x="3845238" y="1873369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1344879" y="0"/>
                  </a:moveTo>
                  <a:lnTo>
                    <a:pt x="369468" y="0"/>
                  </a:lnTo>
                  <a:lnTo>
                    <a:pt x="0" y="738936"/>
                  </a:lnTo>
                  <a:lnTo>
                    <a:pt x="369468" y="1477873"/>
                  </a:lnTo>
                  <a:lnTo>
                    <a:pt x="1344879" y="1477873"/>
                  </a:lnTo>
                  <a:lnTo>
                    <a:pt x="1714347" y="738936"/>
                  </a:lnTo>
                  <a:lnTo>
                    <a:pt x="1344879" y="0"/>
                  </a:lnTo>
                  <a:close/>
                </a:path>
              </a:pathLst>
            </a:custGeom>
            <a:solidFill>
              <a:srgbClr val="056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845238" y="1873369"/>
              <a:ext cx="1714500" cy="1478280"/>
            </a:xfrm>
            <a:custGeom>
              <a:avLst/>
              <a:gdLst/>
              <a:ahLst/>
              <a:cxnLst/>
              <a:rect l="l" t="t" r="r" b="b"/>
              <a:pathLst>
                <a:path w="1714500" h="1478279">
                  <a:moveTo>
                    <a:pt x="0" y="738936"/>
                  </a:moveTo>
                  <a:lnTo>
                    <a:pt x="369468" y="0"/>
                  </a:lnTo>
                  <a:lnTo>
                    <a:pt x="1344879" y="0"/>
                  </a:lnTo>
                  <a:lnTo>
                    <a:pt x="1714347" y="738936"/>
                  </a:lnTo>
                  <a:lnTo>
                    <a:pt x="1344879" y="1477873"/>
                  </a:lnTo>
                  <a:lnTo>
                    <a:pt x="369468" y="1477873"/>
                  </a:lnTo>
                  <a:lnTo>
                    <a:pt x="0" y="738936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74820" y="2167127"/>
              <a:ext cx="954023" cy="400811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84903" y="2380487"/>
              <a:ext cx="1133855" cy="400811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85487" y="2593847"/>
              <a:ext cx="882395" cy="400811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41876" y="2807208"/>
              <a:ext cx="768095" cy="400811"/>
            </a:xfrm>
            <a:prstGeom prst="rect">
              <a:avLst/>
            </a:prstGeom>
          </p:spPr>
        </p:pic>
      </p:grpSp>
      <p:sp>
        <p:nvSpPr>
          <p:cNvPr id="71" name="object 71" descr=""/>
          <p:cNvSpPr txBox="1"/>
          <p:nvPr/>
        </p:nvSpPr>
        <p:spPr>
          <a:xfrm>
            <a:off x="4283777" y="2199203"/>
            <a:ext cx="866140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Climate 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Resilience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District (CRD)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4236408" y="3422527"/>
            <a:ext cx="113538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85" i="1">
                <a:solidFill>
                  <a:srgbClr val="7E7E7E"/>
                </a:solidFill>
                <a:latin typeface="Arial"/>
                <a:cs typeface="Arial"/>
              </a:rPr>
              <a:t>NEW,</a:t>
            </a:r>
            <a:r>
              <a:rPr dirty="0" sz="1400" spc="9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45" i="1">
                <a:solidFill>
                  <a:srgbClr val="7E7E7E"/>
                </a:solidFill>
                <a:latin typeface="Arial"/>
                <a:cs typeface="Arial"/>
              </a:rPr>
              <a:t>focus</a:t>
            </a:r>
            <a:r>
              <a:rPr dirty="0" sz="1400" spc="-1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25" i="1">
                <a:solidFill>
                  <a:srgbClr val="7E7E7E"/>
                </a:solidFill>
                <a:latin typeface="Arial"/>
                <a:cs typeface="Arial"/>
              </a:rPr>
              <a:t>on </a:t>
            </a:r>
            <a:r>
              <a:rPr dirty="0" sz="1400" spc="-125" i="1">
                <a:solidFill>
                  <a:srgbClr val="7E7E7E"/>
                </a:solidFill>
                <a:latin typeface="Arial"/>
                <a:cs typeface="Arial"/>
              </a:rPr>
              <a:t>resilience-</a:t>
            </a:r>
            <a:r>
              <a:rPr dirty="0" sz="1400" spc="-95" i="1">
                <a:solidFill>
                  <a:srgbClr val="7E7E7E"/>
                </a:solidFill>
                <a:latin typeface="Arial"/>
                <a:cs typeface="Arial"/>
              </a:rPr>
              <a:t>related </a:t>
            </a:r>
            <a:r>
              <a:rPr dirty="0" sz="1400" spc="-20" i="1">
                <a:solidFill>
                  <a:srgbClr val="7E7E7E"/>
                </a:solidFill>
                <a:latin typeface="Arial"/>
                <a:cs typeface="Arial"/>
              </a:rPr>
              <a:t>infrastructure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6330992" y="3538249"/>
            <a:ext cx="17938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22300" marR="5080" indent="-610235">
              <a:lnSpc>
                <a:spcPct val="100000"/>
              </a:lnSpc>
              <a:spcBef>
                <a:spcPts val="105"/>
              </a:spcBef>
            </a:pPr>
            <a:r>
              <a:rPr dirty="0" sz="1400" spc="-125" i="1">
                <a:solidFill>
                  <a:srgbClr val="7E7E7E"/>
                </a:solidFill>
                <a:latin typeface="Arial"/>
                <a:cs typeface="Arial"/>
              </a:rPr>
              <a:t>Flexible,</a:t>
            </a:r>
            <a:r>
              <a:rPr dirty="0" sz="1400" spc="-9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14" i="1">
                <a:solidFill>
                  <a:srgbClr val="7E7E7E"/>
                </a:solidFill>
                <a:latin typeface="Arial"/>
                <a:cs typeface="Arial"/>
              </a:rPr>
              <a:t>voter-</a:t>
            </a:r>
            <a:r>
              <a:rPr dirty="0" sz="1400" spc="-110" i="1">
                <a:solidFill>
                  <a:srgbClr val="7E7E7E"/>
                </a:solidFill>
                <a:latin typeface="Arial"/>
                <a:cs typeface="Arial"/>
              </a:rPr>
              <a:t>approval</a:t>
            </a:r>
            <a:r>
              <a:rPr dirty="0" sz="1400" spc="4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60" i="1">
                <a:solidFill>
                  <a:srgbClr val="7E7E7E"/>
                </a:solidFill>
                <a:latin typeface="Arial"/>
                <a:cs typeface="Arial"/>
              </a:rPr>
              <a:t>still </a:t>
            </a:r>
            <a:r>
              <a:rPr dirty="0" sz="1400" spc="-10" i="1">
                <a:solidFill>
                  <a:srgbClr val="7E7E7E"/>
                </a:solidFill>
                <a:latin typeface="Arial"/>
                <a:cs typeface="Arial"/>
              </a:rPr>
              <a:t>required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6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5"/>
              <a:t>TIF</a:t>
            </a:r>
            <a:r>
              <a:rPr dirty="0" spc="-250"/>
              <a:t> </a:t>
            </a:r>
            <a:r>
              <a:rPr dirty="0"/>
              <a:t>ALTERNATIVES</a:t>
            </a:r>
            <a:r>
              <a:rPr dirty="0" spc="140"/>
              <a:t> </a:t>
            </a:r>
            <a:r>
              <a:rPr dirty="0" spc="265"/>
              <a:t>IN</a:t>
            </a:r>
            <a:r>
              <a:rPr dirty="0" spc="105"/>
              <a:t> </a:t>
            </a:r>
            <a:r>
              <a:rPr dirty="0" spc="130"/>
              <a:t>CALIFORNIA</a:t>
            </a:r>
            <a:r>
              <a:rPr dirty="0" spc="-440"/>
              <a:t> </a:t>
            </a:r>
            <a:r>
              <a:rPr dirty="0" spc="80"/>
              <a:t>TODAY</a:t>
            </a:r>
          </a:p>
        </p:txBody>
      </p:sp>
      <p:sp>
        <p:nvSpPr>
          <p:cNvPr id="75" name="object 75" descr=""/>
          <p:cNvSpPr/>
          <p:nvPr/>
        </p:nvSpPr>
        <p:spPr>
          <a:xfrm>
            <a:off x="233914" y="1128026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576" y="0"/>
                </a:lnTo>
              </a:path>
            </a:pathLst>
          </a:custGeom>
          <a:ln w="54864">
            <a:solidFill>
              <a:srgbClr val="05683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med">
    <p:fade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33914" y="1128026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576" y="0"/>
                </a:lnTo>
              </a:path>
            </a:pathLst>
          </a:custGeom>
          <a:ln w="54864">
            <a:solidFill>
              <a:srgbClr val="0568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021" y="350436"/>
            <a:ext cx="49644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40"/>
              <a:t>TIF</a:t>
            </a:r>
            <a:r>
              <a:rPr dirty="0" sz="2800" spc="-75"/>
              <a:t> </a:t>
            </a:r>
            <a:r>
              <a:rPr dirty="0" sz="2800" spc="-45"/>
              <a:t>PROGRESS</a:t>
            </a:r>
            <a:r>
              <a:rPr dirty="0" sz="2800" spc="-55"/>
              <a:t> </a:t>
            </a:r>
            <a:r>
              <a:rPr dirty="0" sz="2800" spc="60"/>
              <a:t>STATEWIDE</a:t>
            </a:r>
            <a:endParaRPr sz="2800"/>
          </a:p>
        </p:txBody>
      </p:sp>
      <p:grpSp>
        <p:nvGrpSpPr>
          <p:cNvPr id="4" name="object 4" descr=""/>
          <p:cNvGrpSpPr/>
          <p:nvPr/>
        </p:nvGrpSpPr>
        <p:grpSpPr>
          <a:xfrm>
            <a:off x="543356" y="1318818"/>
            <a:ext cx="4620260" cy="5252720"/>
            <a:chOff x="543356" y="1318818"/>
            <a:chExt cx="4620260" cy="52527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883" y="1328346"/>
              <a:ext cx="4600864" cy="523304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48119" y="1323581"/>
              <a:ext cx="4610735" cy="5243195"/>
            </a:xfrm>
            <a:custGeom>
              <a:avLst/>
              <a:gdLst/>
              <a:ahLst/>
              <a:cxnLst/>
              <a:rect l="l" t="t" r="r" b="b"/>
              <a:pathLst>
                <a:path w="4610735" h="5243195">
                  <a:moveTo>
                    <a:pt x="0" y="0"/>
                  </a:moveTo>
                  <a:lnTo>
                    <a:pt x="4610392" y="0"/>
                  </a:lnTo>
                  <a:lnTo>
                    <a:pt x="4610392" y="5242572"/>
                  </a:lnTo>
                  <a:lnTo>
                    <a:pt x="0" y="52425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193290" y="3704920"/>
              <a:ext cx="538480" cy="730885"/>
            </a:xfrm>
            <a:custGeom>
              <a:avLst/>
              <a:gdLst/>
              <a:ahLst/>
              <a:cxnLst/>
              <a:rect l="l" t="t" r="r" b="b"/>
              <a:pathLst>
                <a:path w="538480" h="730885">
                  <a:moveTo>
                    <a:pt x="182753" y="81978"/>
                  </a:moveTo>
                  <a:lnTo>
                    <a:pt x="167373" y="40436"/>
                  </a:lnTo>
                  <a:lnTo>
                    <a:pt x="134315" y="10655"/>
                  </a:lnTo>
                  <a:lnTo>
                    <a:pt x="130911" y="9359"/>
                  </a:lnTo>
                  <a:lnTo>
                    <a:pt x="130911" y="92303"/>
                  </a:lnTo>
                  <a:lnTo>
                    <a:pt x="127825" y="107759"/>
                  </a:lnTo>
                  <a:lnTo>
                    <a:pt x="119380" y="120332"/>
                  </a:lnTo>
                  <a:lnTo>
                    <a:pt x="106819" y="128778"/>
                  </a:lnTo>
                  <a:lnTo>
                    <a:pt x="91376" y="131864"/>
                  </a:lnTo>
                  <a:lnTo>
                    <a:pt x="75933" y="128778"/>
                  </a:lnTo>
                  <a:lnTo>
                    <a:pt x="63360" y="120332"/>
                  </a:lnTo>
                  <a:lnTo>
                    <a:pt x="54927" y="107759"/>
                  </a:lnTo>
                  <a:lnTo>
                    <a:pt x="51828" y="92303"/>
                  </a:lnTo>
                  <a:lnTo>
                    <a:pt x="54927" y="76847"/>
                  </a:lnTo>
                  <a:lnTo>
                    <a:pt x="63360" y="64287"/>
                  </a:lnTo>
                  <a:lnTo>
                    <a:pt x="75933" y="55829"/>
                  </a:lnTo>
                  <a:lnTo>
                    <a:pt x="91376" y="52743"/>
                  </a:lnTo>
                  <a:lnTo>
                    <a:pt x="106819" y="55829"/>
                  </a:lnTo>
                  <a:lnTo>
                    <a:pt x="119380" y="64287"/>
                  </a:lnTo>
                  <a:lnTo>
                    <a:pt x="127825" y="76847"/>
                  </a:lnTo>
                  <a:lnTo>
                    <a:pt x="130911" y="92303"/>
                  </a:lnTo>
                  <a:lnTo>
                    <a:pt x="130911" y="9359"/>
                  </a:lnTo>
                  <a:lnTo>
                    <a:pt x="113626" y="2730"/>
                  </a:lnTo>
                  <a:lnTo>
                    <a:pt x="91376" y="0"/>
                  </a:lnTo>
                  <a:lnTo>
                    <a:pt x="69113" y="2730"/>
                  </a:lnTo>
                  <a:lnTo>
                    <a:pt x="30213" y="23368"/>
                  </a:lnTo>
                  <a:lnTo>
                    <a:pt x="5092" y="60375"/>
                  </a:lnTo>
                  <a:lnTo>
                    <a:pt x="0" y="81978"/>
                  </a:lnTo>
                  <a:lnTo>
                    <a:pt x="76" y="92303"/>
                  </a:lnTo>
                  <a:lnTo>
                    <a:pt x="177" y="104228"/>
                  </a:lnTo>
                  <a:lnTo>
                    <a:pt x="5702" y="126149"/>
                  </a:lnTo>
                  <a:lnTo>
                    <a:pt x="47447" y="218452"/>
                  </a:lnTo>
                  <a:lnTo>
                    <a:pt x="83464" y="294068"/>
                  </a:lnTo>
                  <a:lnTo>
                    <a:pt x="84785" y="297141"/>
                  </a:lnTo>
                  <a:lnTo>
                    <a:pt x="87858" y="298894"/>
                  </a:lnTo>
                  <a:lnTo>
                    <a:pt x="94881" y="298894"/>
                  </a:lnTo>
                  <a:lnTo>
                    <a:pt x="97967" y="297141"/>
                  </a:lnTo>
                  <a:lnTo>
                    <a:pt x="99275" y="294068"/>
                  </a:lnTo>
                  <a:lnTo>
                    <a:pt x="135305" y="218452"/>
                  </a:lnTo>
                  <a:lnTo>
                    <a:pt x="174459" y="131864"/>
                  </a:lnTo>
                  <a:lnTo>
                    <a:pt x="177038" y="126149"/>
                  </a:lnTo>
                  <a:lnTo>
                    <a:pt x="182575" y="104228"/>
                  </a:lnTo>
                  <a:lnTo>
                    <a:pt x="182664" y="92303"/>
                  </a:lnTo>
                  <a:lnTo>
                    <a:pt x="182753" y="81978"/>
                  </a:lnTo>
                  <a:close/>
                </a:path>
                <a:path w="538480" h="730885">
                  <a:moveTo>
                    <a:pt x="538353" y="513778"/>
                  </a:moveTo>
                  <a:lnTo>
                    <a:pt x="522973" y="472236"/>
                  </a:lnTo>
                  <a:lnTo>
                    <a:pt x="489915" y="442455"/>
                  </a:lnTo>
                  <a:lnTo>
                    <a:pt x="486511" y="441159"/>
                  </a:lnTo>
                  <a:lnTo>
                    <a:pt x="486511" y="524103"/>
                  </a:lnTo>
                  <a:lnTo>
                    <a:pt x="483425" y="539559"/>
                  </a:lnTo>
                  <a:lnTo>
                    <a:pt x="474980" y="552119"/>
                  </a:lnTo>
                  <a:lnTo>
                    <a:pt x="462419" y="560578"/>
                  </a:lnTo>
                  <a:lnTo>
                    <a:pt x="446976" y="563664"/>
                  </a:lnTo>
                  <a:lnTo>
                    <a:pt x="431533" y="560578"/>
                  </a:lnTo>
                  <a:lnTo>
                    <a:pt x="418960" y="552119"/>
                  </a:lnTo>
                  <a:lnTo>
                    <a:pt x="410527" y="539559"/>
                  </a:lnTo>
                  <a:lnTo>
                    <a:pt x="407428" y="524103"/>
                  </a:lnTo>
                  <a:lnTo>
                    <a:pt x="410527" y="508647"/>
                  </a:lnTo>
                  <a:lnTo>
                    <a:pt x="418960" y="496087"/>
                  </a:lnTo>
                  <a:lnTo>
                    <a:pt x="431533" y="487629"/>
                  </a:lnTo>
                  <a:lnTo>
                    <a:pt x="446976" y="484543"/>
                  </a:lnTo>
                  <a:lnTo>
                    <a:pt x="462419" y="487629"/>
                  </a:lnTo>
                  <a:lnTo>
                    <a:pt x="474980" y="496087"/>
                  </a:lnTo>
                  <a:lnTo>
                    <a:pt x="483425" y="508647"/>
                  </a:lnTo>
                  <a:lnTo>
                    <a:pt x="486511" y="524103"/>
                  </a:lnTo>
                  <a:lnTo>
                    <a:pt x="486511" y="441159"/>
                  </a:lnTo>
                  <a:lnTo>
                    <a:pt x="469226" y="434530"/>
                  </a:lnTo>
                  <a:lnTo>
                    <a:pt x="446976" y="431800"/>
                  </a:lnTo>
                  <a:lnTo>
                    <a:pt x="424713" y="434530"/>
                  </a:lnTo>
                  <a:lnTo>
                    <a:pt x="385813" y="455155"/>
                  </a:lnTo>
                  <a:lnTo>
                    <a:pt x="360692" y="492175"/>
                  </a:lnTo>
                  <a:lnTo>
                    <a:pt x="355600" y="513778"/>
                  </a:lnTo>
                  <a:lnTo>
                    <a:pt x="355676" y="524103"/>
                  </a:lnTo>
                  <a:lnTo>
                    <a:pt x="355777" y="536028"/>
                  </a:lnTo>
                  <a:lnTo>
                    <a:pt x="361302" y="557949"/>
                  </a:lnTo>
                  <a:lnTo>
                    <a:pt x="403047" y="650252"/>
                  </a:lnTo>
                  <a:lnTo>
                    <a:pt x="439064" y="725868"/>
                  </a:lnTo>
                  <a:lnTo>
                    <a:pt x="440385" y="728941"/>
                  </a:lnTo>
                  <a:lnTo>
                    <a:pt x="443458" y="730694"/>
                  </a:lnTo>
                  <a:lnTo>
                    <a:pt x="450481" y="730694"/>
                  </a:lnTo>
                  <a:lnTo>
                    <a:pt x="453567" y="728941"/>
                  </a:lnTo>
                  <a:lnTo>
                    <a:pt x="454875" y="725868"/>
                  </a:lnTo>
                  <a:lnTo>
                    <a:pt x="490905" y="650252"/>
                  </a:lnTo>
                  <a:lnTo>
                    <a:pt x="530059" y="563664"/>
                  </a:lnTo>
                  <a:lnTo>
                    <a:pt x="532638" y="557949"/>
                  </a:lnTo>
                  <a:lnTo>
                    <a:pt x="538175" y="536028"/>
                  </a:lnTo>
                  <a:lnTo>
                    <a:pt x="538264" y="524103"/>
                  </a:lnTo>
                  <a:lnTo>
                    <a:pt x="538353" y="513778"/>
                  </a:lnTo>
                  <a:close/>
                </a:path>
              </a:pathLst>
            </a:custGeom>
            <a:solidFill>
              <a:srgbClr val="0A529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2291" y="4941836"/>
              <a:ext cx="707187" cy="93390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6828" y="3082610"/>
              <a:ext cx="761718" cy="137127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01040" y="2079319"/>
              <a:ext cx="2075180" cy="2280285"/>
            </a:xfrm>
            <a:custGeom>
              <a:avLst/>
              <a:gdLst/>
              <a:ahLst/>
              <a:cxnLst/>
              <a:rect l="l" t="t" r="r" b="b"/>
              <a:pathLst>
                <a:path w="2075180" h="2280285">
                  <a:moveTo>
                    <a:pt x="182753" y="81978"/>
                  </a:moveTo>
                  <a:lnTo>
                    <a:pt x="167373" y="40436"/>
                  </a:lnTo>
                  <a:lnTo>
                    <a:pt x="134315" y="10655"/>
                  </a:lnTo>
                  <a:lnTo>
                    <a:pt x="130911" y="9359"/>
                  </a:lnTo>
                  <a:lnTo>
                    <a:pt x="130911" y="92303"/>
                  </a:lnTo>
                  <a:lnTo>
                    <a:pt x="127825" y="107759"/>
                  </a:lnTo>
                  <a:lnTo>
                    <a:pt x="119380" y="120319"/>
                  </a:lnTo>
                  <a:lnTo>
                    <a:pt x="106819" y="128778"/>
                  </a:lnTo>
                  <a:lnTo>
                    <a:pt x="91376" y="131864"/>
                  </a:lnTo>
                  <a:lnTo>
                    <a:pt x="75933" y="128778"/>
                  </a:lnTo>
                  <a:lnTo>
                    <a:pt x="63360" y="120319"/>
                  </a:lnTo>
                  <a:lnTo>
                    <a:pt x="54927" y="107759"/>
                  </a:lnTo>
                  <a:lnTo>
                    <a:pt x="51828" y="92303"/>
                  </a:lnTo>
                  <a:lnTo>
                    <a:pt x="54927" y="76847"/>
                  </a:lnTo>
                  <a:lnTo>
                    <a:pt x="63360" y="64287"/>
                  </a:lnTo>
                  <a:lnTo>
                    <a:pt x="75933" y="55829"/>
                  </a:lnTo>
                  <a:lnTo>
                    <a:pt x="91376" y="52743"/>
                  </a:lnTo>
                  <a:lnTo>
                    <a:pt x="106819" y="55829"/>
                  </a:lnTo>
                  <a:lnTo>
                    <a:pt x="119380" y="64287"/>
                  </a:lnTo>
                  <a:lnTo>
                    <a:pt x="127825" y="76847"/>
                  </a:lnTo>
                  <a:lnTo>
                    <a:pt x="130911" y="92303"/>
                  </a:lnTo>
                  <a:lnTo>
                    <a:pt x="130911" y="9359"/>
                  </a:lnTo>
                  <a:lnTo>
                    <a:pt x="113626" y="2730"/>
                  </a:lnTo>
                  <a:lnTo>
                    <a:pt x="91376" y="0"/>
                  </a:lnTo>
                  <a:lnTo>
                    <a:pt x="69113" y="2730"/>
                  </a:lnTo>
                  <a:lnTo>
                    <a:pt x="30213" y="23355"/>
                  </a:lnTo>
                  <a:lnTo>
                    <a:pt x="5092" y="60375"/>
                  </a:lnTo>
                  <a:lnTo>
                    <a:pt x="0" y="81978"/>
                  </a:lnTo>
                  <a:lnTo>
                    <a:pt x="76" y="92303"/>
                  </a:lnTo>
                  <a:lnTo>
                    <a:pt x="177" y="104228"/>
                  </a:lnTo>
                  <a:lnTo>
                    <a:pt x="5702" y="126149"/>
                  </a:lnTo>
                  <a:lnTo>
                    <a:pt x="47447" y="218452"/>
                  </a:lnTo>
                  <a:lnTo>
                    <a:pt x="83464" y="294068"/>
                  </a:lnTo>
                  <a:lnTo>
                    <a:pt x="84785" y="297141"/>
                  </a:lnTo>
                  <a:lnTo>
                    <a:pt x="87858" y="298894"/>
                  </a:lnTo>
                  <a:lnTo>
                    <a:pt x="94881" y="298894"/>
                  </a:lnTo>
                  <a:lnTo>
                    <a:pt x="97967" y="297141"/>
                  </a:lnTo>
                  <a:lnTo>
                    <a:pt x="99275" y="294068"/>
                  </a:lnTo>
                  <a:lnTo>
                    <a:pt x="135305" y="218452"/>
                  </a:lnTo>
                  <a:lnTo>
                    <a:pt x="174459" y="131864"/>
                  </a:lnTo>
                  <a:lnTo>
                    <a:pt x="177038" y="126149"/>
                  </a:lnTo>
                  <a:lnTo>
                    <a:pt x="182575" y="104228"/>
                  </a:lnTo>
                  <a:lnTo>
                    <a:pt x="182664" y="92303"/>
                  </a:lnTo>
                  <a:lnTo>
                    <a:pt x="182753" y="81978"/>
                  </a:lnTo>
                  <a:close/>
                </a:path>
                <a:path w="2075180" h="2280285">
                  <a:moveTo>
                    <a:pt x="2075053" y="2063178"/>
                  </a:moveTo>
                  <a:lnTo>
                    <a:pt x="2059673" y="2021636"/>
                  </a:lnTo>
                  <a:lnTo>
                    <a:pt x="2030996" y="1994928"/>
                  </a:lnTo>
                  <a:lnTo>
                    <a:pt x="2035009" y="1986064"/>
                  </a:lnTo>
                  <a:lnTo>
                    <a:pt x="2037588" y="1980349"/>
                  </a:lnTo>
                  <a:lnTo>
                    <a:pt x="2043125" y="1958428"/>
                  </a:lnTo>
                  <a:lnTo>
                    <a:pt x="2043214" y="1946503"/>
                  </a:lnTo>
                  <a:lnTo>
                    <a:pt x="2043303" y="1936178"/>
                  </a:lnTo>
                  <a:lnTo>
                    <a:pt x="2038210" y="1914575"/>
                  </a:lnTo>
                  <a:lnTo>
                    <a:pt x="2034273" y="1906943"/>
                  </a:lnTo>
                  <a:lnTo>
                    <a:pt x="2027923" y="1894636"/>
                  </a:lnTo>
                  <a:lnTo>
                    <a:pt x="2023211" y="1889226"/>
                  </a:lnTo>
                  <a:lnTo>
                    <a:pt x="2023211" y="2073503"/>
                  </a:lnTo>
                  <a:lnTo>
                    <a:pt x="2020125" y="2088959"/>
                  </a:lnTo>
                  <a:lnTo>
                    <a:pt x="2011680" y="2101519"/>
                  </a:lnTo>
                  <a:lnTo>
                    <a:pt x="1999119" y="2109978"/>
                  </a:lnTo>
                  <a:lnTo>
                    <a:pt x="1983676" y="2113064"/>
                  </a:lnTo>
                  <a:lnTo>
                    <a:pt x="1977212" y="2111781"/>
                  </a:lnTo>
                  <a:lnTo>
                    <a:pt x="1995855" y="2072652"/>
                  </a:lnTo>
                  <a:lnTo>
                    <a:pt x="2008962" y="2043671"/>
                  </a:lnTo>
                  <a:lnTo>
                    <a:pt x="2011680" y="2045487"/>
                  </a:lnTo>
                  <a:lnTo>
                    <a:pt x="2020125" y="2058047"/>
                  </a:lnTo>
                  <a:lnTo>
                    <a:pt x="2023211" y="2073503"/>
                  </a:lnTo>
                  <a:lnTo>
                    <a:pt x="2023211" y="1889226"/>
                  </a:lnTo>
                  <a:lnTo>
                    <a:pt x="2013089" y="1877568"/>
                  </a:lnTo>
                  <a:lnTo>
                    <a:pt x="1994865" y="1864855"/>
                  </a:lnTo>
                  <a:lnTo>
                    <a:pt x="1991461" y="1863559"/>
                  </a:lnTo>
                  <a:lnTo>
                    <a:pt x="1991461" y="1946503"/>
                  </a:lnTo>
                  <a:lnTo>
                    <a:pt x="1988375" y="1961959"/>
                  </a:lnTo>
                  <a:lnTo>
                    <a:pt x="1979930" y="1974532"/>
                  </a:lnTo>
                  <a:lnTo>
                    <a:pt x="1967369" y="1982978"/>
                  </a:lnTo>
                  <a:lnTo>
                    <a:pt x="1964524" y="1983549"/>
                  </a:lnTo>
                  <a:lnTo>
                    <a:pt x="1961413" y="1983930"/>
                  </a:lnTo>
                  <a:lnTo>
                    <a:pt x="1960067" y="1984451"/>
                  </a:lnTo>
                  <a:lnTo>
                    <a:pt x="1958327" y="1984794"/>
                  </a:lnTo>
                  <a:lnTo>
                    <a:pt x="1977859" y="1941614"/>
                  </a:lnTo>
                  <a:lnTo>
                    <a:pt x="1980438" y="1935899"/>
                  </a:lnTo>
                  <a:lnTo>
                    <a:pt x="1983486" y="1923796"/>
                  </a:lnTo>
                  <a:lnTo>
                    <a:pt x="1988375" y="1931047"/>
                  </a:lnTo>
                  <a:lnTo>
                    <a:pt x="1991461" y="1946503"/>
                  </a:lnTo>
                  <a:lnTo>
                    <a:pt x="1991461" y="1863559"/>
                  </a:lnTo>
                  <a:lnTo>
                    <a:pt x="1974265" y="1856968"/>
                  </a:lnTo>
                  <a:lnTo>
                    <a:pt x="1970773" y="1850186"/>
                  </a:lnTo>
                  <a:lnTo>
                    <a:pt x="1955939" y="1833118"/>
                  </a:lnTo>
                  <a:lnTo>
                    <a:pt x="1937715" y="1820405"/>
                  </a:lnTo>
                  <a:lnTo>
                    <a:pt x="1932127" y="1818271"/>
                  </a:lnTo>
                  <a:lnTo>
                    <a:pt x="1932127" y="1912962"/>
                  </a:lnTo>
                  <a:lnTo>
                    <a:pt x="1931225" y="1917509"/>
                  </a:lnTo>
                  <a:lnTo>
                    <a:pt x="1922780" y="1930082"/>
                  </a:lnTo>
                  <a:lnTo>
                    <a:pt x="1914563" y="1935619"/>
                  </a:lnTo>
                  <a:lnTo>
                    <a:pt x="1915477" y="1931047"/>
                  </a:lnTo>
                  <a:lnTo>
                    <a:pt x="1923910" y="1918487"/>
                  </a:lnTo>
                  <a:lnTo>
                    <a:pt x="1932127" y="1912962"/>
                  </a:lnTo>
                  <a:lnTo>
                    <a:pt x="1932127" y="1818271"/>
                  </a:lnTo>
                  <a:lnTo>
                    <a:pt x="1917026" y="1812480"/>
                  </a:lnTo>
                  <a:lnTo>
                    <a:pt x="1908441" y="1811439"/>
                  </a:lnTo>
                  <a:lnTo>
                    <a:pt x="1908441" y="1865236"/>
                  </a:lnTo>
                  <a:lnTo>
                    <a:pt x="1898916" y="1871878"/>
                  </a:lnTo>
                  <a:lnTo>
                    <a:pt x="1898510" y="1870125"/>
                  </a:lnTo>
                  <a:lnTo>
                    <a:pt x="1894586" y="1862531"/>
                  </a:lnTo>
                  <a:lnTo>
                    <a:pt x="1894776" y="1862493"/>
                  </a:lnTo>
                  <a:lnTo>
                    <a:pt x="1908441" y="1865236"/>
                  </a:lnTo>
                  <a:lnTo>
                    <a:pt x="1908441" y="1811439"/>
                  </a:lnTo>
                  <a:lnTo>
                    <a:pt x="1894776" y="1809750"/>
                  </a:lnTo>
                  <a:lnTo>
                    <a:pt x="1875510" y="1812124"/>
                  </a:lnTo>
                  <a:lnTo>
                    <a:pt x="1875510" y="2080006"/>
                  </a:lnTo>
                  <a:lnTo>
                    <a:pt x="1866633" y="2078228"/>
                  </a:lnTo>
                  <a:lnTo>
                    <a:pt x="1854060" y="2069769"/>
                  </a:lnTo>
                  <a:lnTo>
                    <a:pt x="1845627" y="2057209"/>
                  </a:lnTo>
                  <a:lnTo>
                    <a:pt x="1844649" y="2052345"/>
                  </a:lnTo>
                  <a:lnTo>
                    <a:pt x="1853488" y="2033778"/>
                  </a:lnTo>
                  <a:lnTo>
                    <a:pt x="1875510" y="2080006"/>
                  </a:lnTo>
                  <a:lnTo>
                    <a:pt x="1875510" y="1812124"/>
                  </a:lnTo>
                  <a:lnTo>
                    <a:pt x="1872513" y="1812480"/>
                  </a:lnTo>
                  <a:lnTo>
                    <a:pt x="1853488" y="1819770"/>
                  </a:lnTo>
                  <a:lnTo>
                    <a:pt x="1834476" y="1812480"/>
                  </a:lnTo>
                  <a:lnTo>
                    <a:pt x="1812404" y="1809775"/>
                  </a:lnTo>
                  <a:lnTo>
                    <a:pt x="1812404" y="1862531"/>
                  </a:lnTo>
                  <a:lnTo>
                    <a:pt x="1808492" y="1870125"/>
                  </a:lnTo>
                  <a:lnTo>
                    <a:pt x="1803400" y="1891728"/>
                  </a:lnTo>
                  <a:lnTo>
                    <a:pt x="1803476" y="1902053"/>
                  </a:lnTo>
                  <a:lnTo>
                    <a:pt x="1803577" y="1913978"/>
                  </a:lnTo>
                  <a:lnTo>
                    <a:pt x="1809102" y="1935899"/>
                  </a:lnTo>
                  <a:lnTo>
                    <a:pt x="1811629" y="1941499"/>
                  </a:lnTo>
                  <a:lnTo>
                    <a:pt x="1796783" y="1938528"/>
                  </a:lnTo>
                  <a:lnTo>
                    <a:pt x="1784210" y="1930082"/>
                  </a:lnTo>
                  <a:lnTo>
                    <a:pt x="1775777" y="1917509"/>
                  </a:lnTo>
                  <a:lnTo>
                    <a:pt x="1772678" y="1902053"/>
                  </a:lnTo>
                  <a:lnTo>
                    <a:pt x="1775777" y="1886597"/>
                  </a:lnTo>
                  <a:lnTo>
                    <a:pt x="1784210" y="1874037"/>
                  </a:lnTo>
                  <a:lnTo>
                    <a:pt x="1796783" y="1865579"/>
                  </a:lnTo>
                  <a:lnTo>
                    <a:pt x="1812226" y="1862493"/>
                  </a:lnTo>
                  <a:lnTo>
                    <a:pt x="1812404" y="1862531"/>
                  </a:lnTo>
                  <a:lnTo>
                    <a:pt x="1812404" y="1809775"/>
                  </a:lnTo>
                  <a:lnTo>
                    <a:pt x="1769275" y="1820405"/>
                  </a:lnTo>
                  <a:lnTo>
                    <a:pt x="1736217" y="1850186"/>
                  </a:lnTo>
                  <a:lnTo>
                    <a:pt x="1720850" y="1891728"/>
                  </a:lnTo>
                  <a:lnTo>
                    <a:pt x="1720926" y="1902053"/>
                  </a:lnTo>
                  <a:lnTo>
                    <a:pt x="1721027" y="1913978"/>
                  </a:lnTo>
                  <a:lnTo>
                    <a:pt x="1726552" y="1935899"/>
                  </a:lnTo>
                  <a:lnTo>
                    <a:pt x="1768297" y="2028202"/>
                  </a:lnTo>
                  <a:lnTo>
                    <a:pt x="1804314" y="2103818"/>
                  </a:lnTo>
                  <a:lnTo>
                    <a:pt x="1805635" y="2106892"/>
                  </a:lnTo>
                  <a:lnTo>
                    <a:pt x="1808708" y="2108644"/>
                  </a:lnTo>
                  <a:lnTo>
                    <a:pt x="1811337" y="2108644"/>
                  </a:lnTo>
                  <a:lnTo>
                    <a:pt x="1838147" y="2167902"/>
                  </a:lnTo>
                  <a:lnTo>
                    <a:pt x="1874164" y="2243518"/>
                  </a:lnTo>
                  <a:lnTo>
                    <a:pt x="1875485" y="2246592"/>
                  </a:lnTo>
                  <a:lnTo>
                    <a:pt x="1878558" y="2248344"/>
                  </a:lnTo>
                  <a:lnTo>
                    <a:pt x="1885581" y="2248344"/>
                  </a:lnTo>
                  <a:lnTo>
                    <a:pt x="1888667" y="2246592"/>
                  </a:lnTo>
                  <a:lnTo>
                    <a:pt x="1889975" y="2243518"/>
                  </a:lnTo>
                  <a:lnTo>
                    <a:pt x="1925688" y="2168575"/>
                  </a:lnTo>
                  <a:lnTo>
                    <a:pt x="1939747" y="2199652"/>
                  </a:lnTo>
                  <a:lnTo>
                    <a:pt x="1975764" y="2275268"/>
                  </a:lnTo>
                  <a:lnTo>
                    <a:pt x="1977085" y="2278342"/>
                  </a:lnTo>
                  <a:lnTo>
                    <a:pt x="1980158" y="2280094"/>
                  </a:lnTo>
                  <a:lnTo>
                    <a:pt x="1987181" y="2280094"/>
                  </a:lnTo>
                  <a:lnTo>
                    <a:pt x="1990267" y="2278342"/>
                  </a:lnTo>
                  <a:lnTo>
                    <a:pt x="1991575" y="2275268"/>
                  </a:lnTo>
                  <a:lnTo>
                    <a:pt x="2027605" y="2199652"/>
                  </a:lnTo>
                  <a:lnTo>
                    <a:pt x="2066759" y="2113064"/>
                  </a:lnTo>
                  <a:lnTo>
                    <a:pt x="2069338" y="2107349"/>
                  </a:lnTo>
                  <a:lnTo>
                    <a:pt x="2074875" y="2085428"/>
                  </a:lnTo>
                  <a:lnTo>
                    <a:pt x="2074964" y="2073503"/>
                  </a:lnTo>
                  <a:lnTo>
                    <a:pt x="2075053" y="2063178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223713" y="5931377"/>
              <a:ext cx="182880" cy="299085"/>
            </a:xfrm>
            <a:custGeom>
              <a:avLst/>
              <a:gdLst/>
              <a:ahLst/>
              <a:cxnLst/>
              <a:rect l="l" t="t" r="r" b="b"/>
              <a:pathLst>
                <a:path w="182879" h="299085">
                  <a:moveTo>
                    <a:pt x="94892" y="298901"/>
                  </a:moveTo>
                  <a:lnTo>
                    <a:pt x="87863" y="298901"/>
                  </a:lnTo>
                  <a:lnTo>
                    <a:pt x="84787" y="297143"/>
                  </a:lnTo>
                  <a:lnTo>
                    <a:pt x="83469" y="294066"/>
                  </a:lnTo>
                  <a:lnTo>
                    <a:pt x="47446" y="218461"/>
                  </a:lnTo>
                  <a:lnTo>
                    <a:pt x="5711" y="126153"/>
                  </a:lnTo>
                  <a:lnTo>
                    <a:pt x="178" y="104230"/>
                  </a:lnTo>
                  <a:lnTo>
                    <a:pt x="82" y="92307"/>
                  </a:lnTo>
                  <a:lnTo>
                    <a:pt x="0" y="81978"/>
                  </a:lnTo>
                  <a:lnTo>
                    <a:pt x="5093" y="60384"/>
                  </a:lnTo>
                  <a:lnTo>
                    <a:pt x="30216" y="23365"/>
                  </a:lnTo>
                  <a:lnTo>
                    <a:pt x="69123" y="2733"/>
                  </a:lnTo>
                  <a:lnTo>
                    <a:pt x="91377" y="0"/>
                  </a:lnTo>
                  <a:lnTo>
                    <a:pt x="113631" y="2733"/>
                  </a:lnTo>
                  <a:lnTo>
                    <a:pt x="134320" y="10659"/>
                  </a:lnTo>
                  <a:lnTo>
                    <a:pt x="152538" y="23365"/>
                  </a:lnTo>
                  <a:lnTo>
                    <a:pt x="167379" y="40439"/>
                  </a:lnTo>
                  <a:lnTo>
                    <a:pt x="173724" y="52747"/>
                  </a:lnTo>
                  <a:lnTo>
                    <a:pt x="91377" y="52747"/>
                  </a:lnTo>
                  <a:lnTo>
                    <a:pt x="75932" y="55837"/>
                  </a:lnTo>
                  <a:lnTo>
                    <a:pt x="63371" y="64285"/>
                  </a:lnTo>
                  <a:lnTo>
                    <a:pt x="54928" y="76854"/>
                  </a:lnTo>
                  <a:lnTo>
                    <a:pt x="51839" y="92307"/>
                  </a:lnTo>
                  <a:lnTo>
                    <a:pt x="54928" y="107761"/>
                  </a:lnTo>
                  <a:lnTo>
                    <a:pt x="63371" y="120329"/>
                  </a:lnTo>
                  <a:lnTo>
                    <a:pt x="75932" y="128777"/>
                  </a:lnTo>
                  <a:lnTo>
                    <a:pt x="91377" y="131868"/>
                  </a:lnTo>
                  <a:lnTo>
                    <a:pt x="174460" y="131868"/>
                  </a:lnTo>
                  <a:lnTo>
                    <a:pt x="135309" y="218461"/>
                  </a:lnTo>
                  <a:lnTo>
                    <a:pt x="99285" y="294066"/>
                  </a:lnTo>
                  <a:lnTo>
                    <a:pt x="97967" y="297143"/>
                  </a:lnTo>
                  <a:lnTo>
                    <a:pt x="94892" y="298901"/>
                  </a:lnTo>
                  <a:close/>
                </a:path>
                <a:path w="182879" h="299085">
                  <a:moveTo>
                    <a:pt x="174460" y="131868"/>
                  </a:moveTo>
                  <a:lnTo>
                    <a:pt x="91377" y="131868"/>
                  </a:lnTo>
                  <a:lnTo>
                    <a:pt x="106822" y="128777"/>
                  </a:lnTo>
                  <a:lnTo>
                    <a:pt x="119383" y="120329"/>
                  </a:lnTo>
                  <a:lnTo>
                    <a:pt x="127827" y="107761"/>
                  </a:lnTo>
                  <a:lnTo>
                    <a:pt x="130916" y="92307"/>
                  </a:lnTo>
                  <a:lnTo>
                    <a:pt x="127827" y="76854"/>
                  </a:lnTo>
                  <a:lnTo>
                    <a:pt x="119383" y="64285"/>
                  </a:lnTo>
                  <a:lnTo>
                    <a:pt x="106822" y="55837"/>
                  </a:lnTo>
                  <a:lnTo>
                    <a:pt x="91377" y="52747"/>
                  </a:lnTo>
                  <a:lnTo>
                    <a:pt x="173724" y="52747"/>
                  </a:lnTo>
                  <a:lnTo>
                    <a:pt x="177661" y="60384"/>
                  </a:lnTo>
                  <a:lnTo>
                    <a:pt x="182755" y="81978"/>
                  </a:lnTo>
                  <a:lnTo>
                    <a:pt x="182672" y="92307"/>
                  </a:lnTo>
                  <a:lnTo>
                    <a:pt x="182576" y="104230"/>
                  </a:lnTo>
                  <a:lnTo>
                    <a:pt x="177044" y="126153"/>
                  </a:lnTo>
                  <a:lnTo>
                    <a:pt x="174460" y="13186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330429" y="5743835"/>
              <a:ext cx="182880" cy="299085"/>
            </a:xfrm>
            <a:custGeom>
              <a:avLst/>
              <a:gdLst/>
              <a:ahLst/>
              <a:cxnLst/>
              <a:rect l="l" t="t" r="r" b="b"/>
              <a:pathLst>
                <a:path w="182879" h="299085">
                  <a:moveTo>
                    <a:pt x="94892" y="298901"/>
                  </a:moveTo>
                  <a:lnTo>
                    <a:pt x="87863" y="298901"/>
                  </a:lnTo>
                  <a:lnTo>
                    <a:pt x="84787" y="297143"/>
                  </a:lnTo>
                  <a:lnTo>
                    <a:pt x="83469" y="294066"/>
                  </a:lnTo>
                  <a:lnTo>
                    <a:pt x="47446" y="218461"/>
                  </a:lnTo>
                  <a:lnTo>
                    <a:pt x="5711" y="126153"/>
                  </a:lnTo>
                  <a:lnTo>
                    <a:pt x="178" y="104230"/>
                  </a:lnTo>
                  <a:lnTo>
                    <a:pt x="82" y="92307"/>
                  </a:lnTo>
                  <a:lnTo>
                    <a:pt x="0" y="81978"/>
                  </a:lnTo>
                  <a:lnTo>
                    <a:pt x="5093" y="60384"/>
                  </a:lnTo>
                  <a:lnTo>
                    <a:pt x="30216" y="23365"/>
                  </a:lnTo>
                  <a:lnTo>
                    <a:pt x="69123" y="2733"/>
                  </a:lnTo>
                  <a:lnTo>
                    <a:pt x="91377" y="0"/>
                  </a:lnTo>
                  <a:lnTo>
                    <a:pt x="113631" y="2733"/>
                  </a:lnTo>
                  <a:lnTo>
                    <a:pt x="134320" y="10659"/>
                  </a:lnTo>
                  <a:lnTo>
                    <a:pt x="152538" y="23365"/>
                  </a:lnTo>
                  <a:lnTo>
                    <a:pt x="167379" y="40439"/>
                  </a:lnTo>
                  <a:lnTo>
                    <a:pt x="173724" y="52747"/>
                  </a:lnTo>
                  <a:lnTo>
                    <a:pt x="91377" y="52747"/>
                  </a:lnTo>
                  <a:lnTo>
                    <a:pt x="75932" y="55837"/>
                  </a:lnTo>
                  <a:lnTo>
                    <a:pt x="63371" y="64285"/>
                  </a:lnTo>
                  <a:lnTo>
                    <a:pt x="54928" y="76854"/>
                  </a:lnTo>
                  <a:lnTo>
                    <a:pt x="51839" y="92307"/>
                  </a:lnTo>
                  <a:lnTo>
                    <a:pt x="54928" y="107761"/>
                  </a:lnTo>
                  <a:lnTo>
                    <a:pt x="63371" y="120329"/>
                  </a:lnTo>
                  <a:lnTo>
                    <a:pt x="75932" y="128777"/>
                  </a:lnTo>
                  <a:lnTo>
                    <a:pt x="91377" y="131868"/>
                  </a:lnTo>
                  <a:lnTo>
                    <a:pt x="174460" y="131868"/>
                  </a:lnTo>
                  <a:lnTo>
                    <a:pt x="135309" y="218461"/>
                  </a:lnTo>
                  <a:lnTo>
                    <a:pt x="99285" y="294066"/>
                  </a:lnTo>
                  <a:lnTo>
                    <a:pt x="97967" y="297143"/>
                  </a:lnTo>
                  <a:lnTo>
                    <a:pt x="94892" y="298901"/>
                  </a:lnTo>
                  <a:close/>
                </a:path>
                <a:path w="182879" h="299085">
                  <a:moveTo>
                    <a:pt x="174460" y="131868"/>
                  </a:moveTo>
                  <a:lnTo>
                    <a:pt x="91377" y="131868"/>
                  </a:lnTo>
                  <a:lnTo>
                    <a:pt x="106822" y="128777"/>
                  </a:lnTo>
                  <a:lnTo>
                    <a:pt x="119383" y="120329"/>
                  </a:lnTo>
                  <a:lnTo>
                    <a:pt x="127827" y="107761"/>
                  </a:lnTo>
                  <a:lnTo>
                    <a:pt x="130916" y="92307"/>
                  </a:lnTo>
                  <a:lnTo>
                    <a:pt x="127827" y="76854"/>
                  </a:lnTo>
                  <a:lnTo>
                    <a:pt x="119383" y="64285"/>
                  </a:lnTo>
                  <a:lnTo>
                    <a:pt x="106822" y="55837"/>
                  </a:lnTo>
                  <a:lnTo>
                    <a:pt x="91377" y="52747"/>
                  </a:lnTo>
                  <a:lnTo>
                    <a:pt x="173724" y="52747"/>
                  </a:lnTo>
                  <a:lnTo>
                    <a:pt x="177661" y="60384"/>
                  </a:lnTo>
                  <a:lnTo>
                    <a:pt x="182755" y="81978"/>
                  </a:lnTo>
                  <a:lnTo>
                    <a:pt x="182672" y="92307"/>
                  </a:lnTo>
                  <a:lnTo>
                    <a:pt x="182576" y="104230"/>
                  </a:lnTo>
                  <a:lnTo>
                    <a:pt x="177044" y="126153"/>
                  </a:lnTo>
                  <a:lnTo>
                    <a:pt x="174460" y="131868"/>
                  </a:lnTo>
                  <a:close/>
                </a:path>
              </a:pathLst>
            </a:custGeom>
            <a:solidFill>
              <a:srgbClr val="0A5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83075" y="1696022"/>
              <a:ext cx="182880" cy="299085"/>
            </a:xfrm>
            <a:custGeom>
              <a:avLst/>
              <a:gdLst/>
              <a:ahLst/>
              <a:cxnLst/>
              <a:rect l="l" t="t" r="r" b="b"/>
              <a:pathLst>
                <a:path w="182880" h="299085">
                  <a:moveTo>
                    <a:pt x="94892" y="298901"/>
                  </a:moveTo>
                  <a:lnTo>
                    <a:pt x="87863" y="298901"/>
                  </a:lnTo>
                  <a:lnTo>
                    <a:pt x="84787" y="297143"/>
                  </a:lnTo>
                  <a:lnTo>
                    <a:pt x="83469" y="294066"/>
                  </a:lnTo>
                  <a:lnTo>
                    <a:pt x="47446" y="218461"/>
                  </a:lnTo>
                  <a:lnTo>
                    <a:pt x="5711" y="126153"/>
                  </a:lnTo>
                  <a:lnTo>
                    <a:pt x="178" y="104230"/>
                  </a:lnTo>
                  <a:lnTo>
                    <a:pt x="82" y="92307"/>
                  </a:lnTo>
                  <a:lnTo>
                    <a:pt x="0" y="81978"/>
                  </a:lnTo>
                  <a:lnTo>
                    <a:pt x="5093" y="60384"/>
                  </a:lnTo>
                  <a:lnTo>
                    <a:pt x="30216" y="23365"/>
                  </a:lnTo>
                  <a:lnTo>
                    <a:pt x="69123" y="2733"/>
                  </a:lnTo>
                  <a:lnTo>
                    <a:pt x="91377" y="0"/>
                  </a:lnTo>
                  <a:lnTo>
                    <a:pt x="113631" y="2733"/>
                  </a:lnTo>
                  <a:lnTo>
                    <a:pt x="134320" y="10659"/>
                  </a:lnTo>
                  <a:lnTo>
                    <a:pt x="152538" y="23365"/>
                  </a:lnTo>
                  <a:lnTo>
                    <a:pt x="167379" y="40439"/>
                  </a:lnTo>
                  <a:lnTo>
                    <a:pt x="173724" y="52747"/>
                  </a:lnTo>
                  <a:lnTo>
                    <a:pt x="91377" y="52747"/>
                  </a:lnTo>
                  <a:lnTo>
                    <a:pt x="75932" y="55837"/>
                  </a:lnTo>
                  <a:lnTo>
                    <a:pt x="63371" y="64285"/>
                  </a:lnTo>
                  <a:lnTo>
                    <a:pt x="54928" y="76854"/>
                  </a:lnTo>
                  <a:lnTo>
                    <a:pt x="51839" y="92307"/>
                  </a:lnTo>
                  <a:lnTo>
                    <a:pt x="54928" y="107761"/>
                  </a:lnTo>
                  <a:lnTo>
                    <a:pt x="63371" y="120329"/>
                  </a:lnTo>
                  <a:lnTo>
                    <a:pt x="75932" y="128777"/>
                  </a:lnTo>
                  <a:lnTo>
                    <a:pt x="91377" y="131868"/>
                  </a:lnTo>
                  <a:lnTo>
                    <a:pt x="174460" y="131868"/>
                  </a:lnTo>
                  <a:lnTo>
                    <a:pt x="135309" y="218461"/>
                  </a:lnTo>
                  <a:lnTo>
                    <a:pt x="99285" y="294066"/>
                  </a:lnTo>
                  <a:lnTo>
                    <a:pt x="97967" y="297143"/>
                  </a:lnTo>
                  <a:lnTo>
                    <a:pt x="94892" y="298901"/>
                  </a:lnTo>
                  <a:close/>
                </a:path>
                <a:path w="182880" h="299085">
                  <a:moveTo>
                    <a:pt x="174460" y="131868"/>
                  </a:moveTo>
                  <a:lnTo>
                    <a:pt x="91377" y="131868"/>
                  </a:lnTo>
                  <a:lnTo>
                    <a:pt x="106822" y="128777"/>
                  </a:lnTo>
                  <a:lnTo>
                    <a:pt x="119383" y="120329"/>
                  </a:lnTo>
                  <a:lnTo>
                    <a:pt x="127827" y="107761"/>
                  </a:lnTo>
                  <a:lnTo>
                    <a:pt x="130916" y="92307"/>
                  </a:lnTo>
                  <a:lnTo>
                    <a:pt x="127827" y="76854"/>
                  </a:lnTo>
                  <a:lnTo>
                    <a:pt x="119383" y="64285"/>
                  </a:lnTo>
                  <a:lnTo>
                    <a:pt x="106822" y="55837"/>
                  </a:lnTo>
                  <a:lnTo>
                    <a:pt x="91377" y="52747"/>
                  </a:lnTo>
                  <a:lnTo>
                    <a:pt x="173724" y="52747"/>
                  </a:lnTo>
                  <a:lnTo>
                    <a:pt x="177661" y="60384"/>
                  </a:lnTo>
                  <a:lnTo>
                    <a:pt x="182755" y="81978"/>
                  </a:lnTo>
                  <a:lnTo>
                    <a:pt x="182672" y="92307"/>
                  </a:lnTo>
                  <a:lnTo>
                    <a:pt x="182576" y="104230"/>
                  </a:lnTo>
                  <a:lnTo>
                    <a:pt x="177044" y="126153"/>
                  </a:lnTo>
                  <a:lnTo>
                    <a:pt x="174460" y="131868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669896" y="14193"/>
            <a:ext cx="6522720" cy="6839584"/>
            <a:chOff x="5669896" y="14193"/>
            <a:chExt cx="6522720" cy="6839584"/>
          </a:xfrm>
        </p:grpSpPr>
        <p:sp>
          <p:nvSpPr>
            <p:cNvPr id="15" name="object 15" descr=""/>
            <p:cNvSpPr/>
            <p:nvPr/>
          </p:nvSpPr>
          <p:spPr>
            <a:xfrm>
              <a:off x="5676252" y="6572554"/>
              <a:ext cx="2172335" cy="274320"/>
            </a:xfrm>
            <a:custGeom>
              <a:avLst/>
              <a:gdLst/>
              <a:ahLst/>
              <a:cxnLst/>
              <a:rect l="l" t="t" r="r" b="b"/>
              <a:pathLst>
                <a:path w="2172334" h="274320">
                  <a:moveTo>
                    <a:pt x="2171915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171915" y="274320"/>
                  </a:lnTo>
                  <a:lnTo>
                    <a:pt x="2171915" y="0"/>
                  </a:lnTo>
                  <a:close/>
                </a:path>
              </a:pathLst>
            </a:custGeom>
            <a:solidFill>
              <a:srgbClr val="AFDF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848168" y="6572554"/>
              <a:ext cx="2172335" cy="274320"/>
            </a:xfrm>
            <a:custGeom>
              <a:avLst/>
              <a:gdLst/>
              <a:ahLst/>
              <a:cxnLst/>
              <a:rect l="l" t="t" r="r" b="b"/>
              <a:pathLst>
                <a:path w="2172334" h="274320">
                  <a:moveTo>
                    <a:pt x="2171915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171915" y="274320"/>
                  </a:lnTo>
                  <a:lnTo>
                    <a:pt x="2171915" y="0"/>
                  </a:lnTo>
                  <a:close/>
                </a:path>
              </a:pathLst>
            </a:custGeom>
            <a:solidFill>
              <a:srgbClr val="FFD5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020084" y="6572554"/>
              <a:ext cx="2172335" cy="274320"/>
            </a:xfrm>
            <a:custGeom>
              <a:avLst/>
              <a:gdLst/>
              <a:ahLst/>
              <a:cxnLst/>
              <a:rect l="l" t="t" r="r" b="b"/>
              <a:pathLst>
                <a:path w="2172334" h="274320">
                  <a:moveTo>
                    <a:pt x="2171915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171915" y="274320"/>
                  </a:lnTo>
                  <a:lnTo>
                    <a:pt x="2171915" y="0"/>
                  </a:lnTo>
                  <a:close/>
                </a:path>
              </a:pathLst>
            </a:custGeom>
            <a:solidFill>
              <a:srgbClr val="C7E2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669889" y="6566217"/>
              <a:ext cx="6522720" cy="287020"/>
            </a:xfrm>
            <a:custGeom>
              <a:avLst/>
              <a:gdLst/>
              <a:ahLst/>
              <a:cxnLst/>
              <a:rect l="l" t="t" r="r" b="b"/>
              <a:pathLst>
                <a:path w="6522720" h="287020">
                  <a:moveTo>
                    <a:pt x="6522110" y="274320"/>
                  </a:moveTo>
                  <a:lnTo>
                    <a:pt x="0" y="274320"/>
                  </a:lnTo>
                  <a:lnTo>
                    <a:pt x="0" y="287020"/>
                  </a:lnTo>
                  <a:lnTo>
                    <a:pt x="6522110" y="287020"/>
                  </a:lnTo>
                  <a:lnTo>
                    <a:pt x="6522110" y="274320"/>
                  </a:lnTo>
                  <a:close/>
                </a:path>
                <a:path w="6522720" h="287020">
                  <a:moveTo>
                    <a:pt x="65221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6522110" y="12700"/>
                  </a:lnTo>
                  <a:lnTo>
                    <a:pt x="65221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676252" y="20548"/>
              <a:ext cx="6516370" cy="136525"/>
            </a:xfrm>
            <a:custGeom>
              <a:avLst/>
              <a:gdLst/>
              <a:ahLst/>
              <a:cxnLst/>
              <a:rect l="l" t="t" r="r" b="b"/>
              <a:pathLst>
                <a:path w="6516370" h="136525">
                  <a:moveTo>
                    <a:pt x="6515748" y="0"/>
                  </a:moveTo>
                  <a:lnTo>
                    <a:pt x="3167672" y="0"/>
                  </a:lnTo>
                  <a:lnTo>
                    <a:pt x="0" y="0"/>
                  </a:lnTo>
                  <a:lnTo>
                    <a:pt x="0" y="136499"/>
                  </a:lnTo>
                  <a:lnTo>
                    <a:pt x="3167672" y="136499"/>
                  </a:lnTo>
                  <a:lnTo>
                    <a:pt x="6515748" y="136499"/>
                  </a:lnTo>
                  <a:lnTo>
                    <a:pt x="6515748" y="0"/>
                  </a:lnTo>
                  <a:close/>
                </a:path>
              </a:pathLst>
            </a:custGeom>
            <a:solidFill>
              <a:srgbClr val="0737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843925" y="14193"/>
              <a:ext cx="0" cy="6546215"/>
            </a:xfrm>
            <a:custGeom>
              <a:avLst/>
              <a:gdLst/>
              <a:ahLst/>
              <a:cxnLst/>
              <a:rect l="l" t="t" r="r" b="b"/>
              <a:pathLst>
                <a:path w="0" h="6546215">
                  <a:moveTo>
                    <a:pt x="0" y="0"/>
                  </a:moveTo>
                  <a:lnTo>
                    <a:pt x="0" y="65458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676248" y="14193"/>
              <a:ext cx="0" cy="6546215"/>
            </a:xfrm>
            <a:custGeom>
              <a:avLst/>
              <a:gdLst/>
              <a:ahLst/>
              <a:cxnLst/>
              <a:rect l="l" t="t" r="r" b="b"/>
              <a:pathLst>
                <a:path w="0" h="6546215">
                  <a:moveTo>
                    <a:pt x="0" y="0"/>
                  </a:moveTo>
                  <a:lnTo>
                    <a:pt x="0" y="65458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669898" y="6547335"/>
              <a:ext cx="6522720" cy="12700"/>
            </a:xfrm>
            <a:custGeom>
              <a:avLst/>
              <a:gdLst/>
              <a:ahLst/>
              <a:cxnLst/>
              <a:rect l="l" t="t" r="r" b="b"/>
              <a:pathLst>
                <a:path w="6522720" h="12700">
                  <a:moveTo>
                    <a:pt x="6522101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6522101" y="12699"/>
                  </a:lnTo>
                  <a:lnTo>
                    <a:pt x="6522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7848164" y="6566206"/>
            <a:ext cx="0" cy="287020"/>
          </a:xfrm>
          <a:custGeom>
            <a:avLst/>
            <a:gdLst/>
            <a:ahLst/>
            <a:cxnLst/>
            <a:rect l="l" t="t" r="r" b="b"/>
            <a:pathLst>
              <a:path w="0" h="287020">
                <a:moveTo>
                  <a:pt x="0" y="0"/>
                </a:moveTo>
                <a:lnTo>
                  <a:pt x="0" y="2870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0020081" y="6566206"/>
            <a:ext cx="0" cy="287020"/>
          </a:xfrm>
          <a:custGeom>
            <a:avLst/>
            <a:gdLst/>
            <a:ahLst/>
            <a:cxnLst/>
            <a:rect l="l" t="t" r="r" b="b"/>
            <a:pathLst>
              <a:path w="0" h="287020">
                <a:moveTo>
                  <a:pt x="0" y="0"/>
                </a:moveTo>
                <a:lnTo>
                  <a:pt x="0" y="2870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5676247" y="6566206"/>
            <a:ext cx="0" cy="287020"/>
          </a:xfrm>
          <a:custGeom>
            <a:avLst/>
            <a:gdLst/>
            <a:ahLst/>
            <a:cxnLst/>
            <a:rect l="l" t="t" r="r" b="b"/>
            <a:pathLst>
              <a:path w="0" h="287020">
                <a:moveTo>
                  <a:pt x="0" y="0"/>
                </a:moveTo>
                <a:lnTo>
                  <a:pt x="0" y="2870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6" name="object 26" descr=""/>
          <p:cNvGraphicFramePr>
            <a:graphicFrameLocks noGrp="1"/>
          </p:cNvGraphicFramePr>
          <p:nvPr/>
        </p:nvGraphicFramePr>
        <p:xfrm>
          <a:off x="5669898" y="14193"/>
          <a:ext cx="6598920" cy="6800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2995"/>
                <a:gridCol w="1970405"/>
                <a:gridCol w="2171700"/>
              </a:tblGrid>
              <a:tr h="154940">
                <a:tc>
                  <a:txBody>
                    <a:bodyPr/>
                    <a:lstStyle/>
                    <a:p>
                      <a:pPr marL="1285240">
                        <a:lnSpc>
                          <a:spcPts val="112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Jurisdiction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112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Purpose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27305">
                        <a:lnSpc>
                          <a:spcPts val="112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Apple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Valley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supportive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7305">
                        <a:lnSpc>
                          <a:spcPts val="1125"/>
                        </a:lnSpc>
                      </a:pPr>
                      <a:r>
                        <a:rPr dirty="0" sz="1000" spc="-75">
                          <a:latin typeface="Arial"/>
                          <a:cs typeface="Arial"/>
                        </a:rPr>
                        <a:t>Banning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(CRIA)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4769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Downtown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revitalization,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730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Barstow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4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supportive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4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730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Brentwood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4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Housing,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employment,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transit-supportive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4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7305">
                        <a:lnSpc>
                          <a:spcPts val="1125"/>
                        </a:lnSpc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Buena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Park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4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237490">
                        <a:lnSpc>
                          <a:spcPts val="112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Mall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reimagination,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tourism-supportive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4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7305">
                        <a:lnSpc>
                          <a:spcPts val="112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Calipatria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(CRD)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Economic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climate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resilience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Carson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+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L.A.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Remediation,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affordable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housing,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recreation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Citrus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Heights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Mall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reimagination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Covina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Downtown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blended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supportive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Fairfield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Downtown,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housing,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transit-supportive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Fresno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Downtown,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transit-supportive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Fresno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53670">
                        <a:lnSpc>
                          <a:spcPts val="112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supportive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Humboldt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Coastal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mixed-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supportive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Inglewood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(CRD)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4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Transportation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affordable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housing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4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Imperial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4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Renewable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energy,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4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5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Verne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L.A.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transit-supportive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Lakewood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L.A.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91770">
                        <a:lnSpc>
                          <a:spcPts val="112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Mall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reimagination,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smart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streets,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affordable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housing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Long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Beach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Economic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empowerment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affordable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housing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Los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Angeles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(Downtown,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San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Pedro,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other)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Affordable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transit-supportive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Los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Angeles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West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Carson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bio-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science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tech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Madera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(3 Districts)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27622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Water,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sewer,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roads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Modesto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Stanislaus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0350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Downtown,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housing,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recreation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Mount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Shasta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Rural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brownfield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mixed-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Napa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Downtown,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housing,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tourism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supportive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Norwalk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L.A.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4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Affordable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34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Ontario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55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Airport-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related,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blended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use,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55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Palmdale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L.A.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Housing,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blended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use,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transit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Pittsburg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5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92710">
                        <a:lnSpc>
                          <a:spcPts val="112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Housing,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commercial,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tech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55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Placentia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+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Orange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TOD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80">
                          <a:latin typeface="Arial"/>
                          <a:cs typeface="Arial"/>
                        </a:rPr>
                        <a:t>Rancho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Cucamonga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Blended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connectivity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Redlands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53340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Education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blended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use,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mall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reimagination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Redondo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Beach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L.A.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55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80">
                          <a:latin typeface="Arial"/>
                          <a:cs typeface="Arial"/>
                        </a:rPr>
                        <a:t>Parks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/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open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space,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recreation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55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Riverside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Thousand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Palms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289560">
                        <a:lnSpc>
                          <a:spcPts val="112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Housing,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hospitality,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supportive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Sacramento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(Unincorporated)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supportive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Salinas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Water,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sewer,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supportive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40">
                          <a:latin typeface="Arial"/>
                          <a:cs typeface="Arial"/>
                        </a:rPr>
                        <a:t>San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Rafael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(EIFD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CRD)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Blended-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climate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resilience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Sanger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78105">
                        <a:lnSpc>
                          <a:spcPts val="112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Commercial,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hospitality,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supportive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0">
                          <a:latin typeface="Arial"/>
                          <a:cs typeface="Arial"/>
                        </a:rPr>
                        <a:t>Santa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Cruz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(EIFD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+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CRD)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55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Downtown,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blended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use,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climate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resilience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55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0">
                          <a:latin typeface="Arial"/>
                          <a:cs typeface="Arial"/>
                        </a:rPr>
                        <a:t>Santa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5">
                          <a:latin typeface="Arial"/>
                          <a:cs typeface="Arial"/>
                        </a:rPr>
                        <a:t>Rosa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Sonoma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55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Downtown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investment,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affordable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housing,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aging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55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Vacaville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2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marL="26670">
                        <a:lnSpc>
                          <a:spcPts val="119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Yucaipa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AFDF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690">
                        <a:lnSpc>
                          <a:spcPts val="119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infrastructure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AFDF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3210">
                <a:tc>
                  <a:txBody>
                    <a:bodyPr/>
                    <a:lstStyle/>
                    <a:p>
                      <a:pPr marL="58102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200" spc="-50" b="1">
                          <a:latin typeface="Rockwell"/>
                          <a:cs typeface="Rockwell"/>
                        </a:rPr>
                        <a:t>Fully</a:t>
                      </a:r>
                      <a:r>
                        <a:rPr dirty="0" sz="1200" spc="-35" b="1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1200" spc="-10" b="1">
                          <a:latin typeface="Rockwell"/>
                          <a:cs typeface="Rockwell"/>
                        </a:rPr>
                        <a:t>Formed</a:t>
                      </a:r>
                      <a:endParaRPr sz="1200">
                        <a:latin typeface="Rockwell"/>
                        <a:cs typeface="Rockwell"/>
                      </a:endParaRPr>
                    </a:p>
                  </a:txBody>
                  <a:tcPr marL="0" marR="0" marB="0" marT="5016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200" spc="-55" b="1">
                          <a:latin typeface="Rockwell"/>
                          <a:cs typeface="Rockwell"/>
                        </a:rPr>
                        <a:t>In</a:t>
                      </a:r>
                      <a:r>
                        <a:rPr dirty="0" sz="1200" spc="-30" b="1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1200" spc="-70" b="1">
                          <a:latin typeface="Rockwell"/>
                          <a:cs typeface="Rockwell"/>
                        </a:rPr>
                        <a:t>Formation</a:t>
                      </a:r>
                      <a:r>
                        <a:rPr dirty="0" sz="1200" spc="-5" b="1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1200" spc="-10" b="1">
                          <a:latin typeface="Rockwell"/>
                          <a:cs typeface="Rockwell"/>
                        </a:rPr>
                        <a:t>Process</a:t>
                      </a:r>
                      <a:endParaRPr sz="1200">
                        <a:latin typeface="Rockwell"/>
                        <a:cs typeface="Rockwell"/>
                      </a:endParaRPr>
                    </a:p>
                  </a:txBody>
                  <a:tcPr marL="0" marR="0" marB="0" marT="50165"/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200" spc="-60" b="1">
                          <a:latin typeface="Rockwell"/>
                          <a:cs typeface="Rockwell"/>
                        </a:rPr>
                        <a:t>Under</a:t>
                      </a:r>
                      <a:r>
                        <a:rPr dirty="0" sz="1200" spc="-40" b="1">
                          <a:latin typeface="Rockwell"/>
                          <a:cs typeface="Rockwell"/>
                        </a:rPr>
                        <a:t> </a:t>
                      </a:r>
                      <a:r>
                        <a:rPr dirty="0" sz="1200" spc="-10" b="1">
                          <a:latin typeface="Rockwell"/>
                          <a:cs typeface="Rockwell"/>
                        </a:rPr>
                        <a:t>Evaluation</a:t>
                      </a:r>
                      <a:endParaRPr sz="1200">
                        <a:latin typeface="Rockwell"/>
                        <a:cs typeface="Rockwell"/>
                      </a:endParaRPr>
                    </a:p>
                  </a:txBody>
                  <a:tcPr marL="0" marR="0" marB="0" marT="50165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7E2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1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30"/>
              <a:t>TIF</a:t>
            </a:r>
            <a:r>
              <a:rPr dirty="0" sz="2600" spc="10"/>
              <a:t> </a:t>
            </a:r>
            <a:r>
              <a:rPr dirty="0" sz="2600" spc="50"/>
              <a:t>FORMATIONS:</a:t>
            </a:r>
            <a:endParaRPr sz="2600"/>
          </a:p>
          <a:p>
            <a:pPr marL="12700">
              <a:lnSpc>
                <a:spcPct val="100000"/>
              </a:lnSpc>
            </a:pPr>
            <a:r>
              <a:rPr dirty="0" sz="2600" spc="130"/>
              <a:t>COUNTIES</a:t>
            </a:r>
            <a:r>
              <a:rPr dirty="0" sz="2600" spc="-10"/>
              <a:t> </a:t>
            </a:r>
            <a:r>
              <a:rPr dirty="0" sz="2600" spc="75"/>
              <a:t>&amp;</a:t>
            </a:r>
            <a:r>
              <a:rPr dirty="0" sz="2600" spc="15"/>
              <a:t> </a:t>
            </a:r>
            <a:r>
              <a:rPr dirty="0" sz="2600" spc="65"/>
              <a:t>CITIES</a:t>
            </a:r>
            <a:r>
              <a:rPr dirty="0" sz="2600" spc="-395"/>
              <a:t> </a:t>
            </a:r>
            <a:r>
              <a:rPr dirty="0" sz="2600" spc="140"/>
              <a:t>TEAMING</a:t>
            </a:r>
            <a:r>
              <a:rPr dirty="0" sz="2600" spc="5"/>
              <a:t> </a:t>
            </a:r>
            <a:r>
              <a:rPr dirty="0" sz="2600" spc="85"/>
              <a:t>UP</a:t>
            </a:r>
            <a:endParaRPr sz="2600"/>
          </a:p>
        </p:txBody>
      </p:sp>
      <p:sp>
        <p:nvSpPr>
          <p:cNvPr id="3" name="object 3" descr=""/>
          <p:cNvSpPr/>
          <p:nvPr/>
        </p:nvSpPr>
        <p:spPr>
          <a:xfrm>
            <a:off x="233914" y="1128026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576" y="0"/>
                </a:lnTo>
              </a:path>
            </a:pathLst>
          </a:custGeom>
          <a:ln w="54864">
            <a:solidFill>
              <a:srgbClr val="0568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10622" y="1329984"/>
            <a:ext cx="5642610" cy="5146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County</a:t>
            </a:r>
            <a:r>
              <a:rPr dirty="0" u="sng" sz="1400" spc="1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Unincorporated</a:t>
            </a:r>
            <a:r>
              <a:rPr dirty="0" u="sng" sz="1400" spc="2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EIFDs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90">
                <a:latin typeface="Arial"/>
                <a:cs typeface="Arial"/>
              </a:rPr>
              <a:t>Fresno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20">
                <a:latin typeface="Arial"/>
                <a:cs typeface="Arial"/>
              </a:rPr>
              <a:t>Business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14">
                <a:latin typeface="Arial"/>
                <a:cs typeface="Arial"/>
              </a:rPr>
              <a:t>and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Industrial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Center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(under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study)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20">
                <a:latin typeface="Arial"/>
                <a:cs typeface="Arial"/>
              </a:rPr>
              <a:t>Humboldt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Unincorporated </a:t>
            </a:r>
            <a:r>
              <a:rPr dirty="0" sz="1400" spc="-150">
                <a:latin typeface="Arial"/>
                <a:cs typeface="Arial"/>
              </a:rPr>
              <a:t>Samoa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Peninsula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50">
                <a:latin typeface="Arial"/>
                <a:cs typeface="Arial"/>
              </a:rPr>
              <a:t>Imperial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(under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study)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105">
                <a:latin typeface="Arial"/>
                <a:cs typeface="Arial"/>
              </a:rPr>
              <a:t>Los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0">
                <a:latin typeface="Arial"/>
                <a:cs typeface="Arial"/>
              </a:rPr>
              <a:t>Angeles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 </a:t>
            </a:r>
            <a:r>
              <a:rPr dirty="0" sz="1400" spc="-35">
                <a:latin typeface="Arial"/>
                <a:cs typeface="Arial"/>
              </a:rPr>
              <a:t>Unincorporated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West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Carson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95">
                <a:latin typeface="Arial"/>
                <a:cs typeface="Arial"/>
              </a:rPr>
              <a:t>Madera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Unincorporated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Riverstone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95">
                <a:latin typeface="Arial"/>
                <a:cs typeface="Arial"/>
              </a:rPr>
              <a:t>Madera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 </a:t>
            </a:r>
            <a:r>
              <a:rPr dirty="0" sz="1400" spc="-35">
                <a:latin typeface="Arial"/>
                <a:cs typeface="Arial"/>
              </a:rPr>
              <a:t>Unincorporated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Tesoro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Viejo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95">
                <a:latin typeface="Arial"/>
                <a:cs typeface="Arial"/>
              </a:rPr>
              <a:t>Madera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 </a:t>
            </a:r>
            <a:r>
              <a:rPr dirty="0" sz="1400" spc="-35">
                <a:latin typeface="Arial"/>
                <a:cs typeface="Arial"/>
              </a:rPr>
              <a:t>Unincorporated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Riverwalk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85">
                <a:latin typeface="Arial"/>
                <a:cs typeface="Arial"/>
              </a:rPr>
              <a:t>Riverside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County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Unincorporated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90">
                <a:latin typeface="Arial"/>
                <a:cs typeface="Arial"/>
              </a:rPr>
              <a:t>Highway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74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75">
                <a:latin typeface="Arial"/>
                <a:cs typeface="Arial"/>
              </a:rPr>
              <a:t>Riverside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County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Unincorporated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14">
                <a:latin typeface="Arial"/>
                <a:cs typeface="Arial"/>
              </a:rPr>
              <a:t>Temecula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Wine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Country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dirty="0" sz="1400" spc="-75">
                <a:latin typeface="Arial"/>
                <a:cs typeface="Arial"/>
              </a:rPr>
              <a:t>Riverside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County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Unincorporated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Eastern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Coachella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0">
                <a:latin typeface="Arial"/>
                <a:cs typeface="Arial"/>
              </a:rPr>
              <a:t>Valley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dirty="0" sz="1400" spc="-85">
                <a:latin typeface="Arial"/>
                <a:cs typeface="Arial"/>
              </a:rPr>
              <a:t>Riverside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Unincorporated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Thousand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40">
                <a:latin typeface="Arial"/>
                <a:cs typeface="Arial"/>
              </a:rPr>
              <a:t>Palms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(under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study)</a:t>
            </a:r>
            <a:endParaRPr sz="14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dirty="0" sz="1400" spc="-85">
                <a:latin typeface="Arial"/>
                <a:cs typeface="Arial"/>
              </a:rPr>
              <a:t>Sacramento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Unincorporated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Metro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Air </a:t>
            </a:r>
            <a:r>
              <a:rPr dirty="0" sz="1400" spc="-95">
                <a:latin typeface="Arial"/>
                <a:cs typeface="Arial"/>
              </a:rPr>
              <a:t>Park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dirty="0" sz="1400" spc="-105">
                <a:latin typeface="Arial"/>
                <a:cs typeface="Arial"/>
              </a:rPr>
              <a:t>Stanislaus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 </a:t>
            </a:r>
            <a:r>
              <a:rPr dirty="0" sz="1400" spc="-35">
                <a:latin typeface="Arial"/>
                <a:cs typeface="Arial"/>
              </a:rPr>
              <a:t>Unincorporated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Crow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0">
                <a:latin typeface="Arial"/>
                <a:cs typeface="Arial"/>
              </a:rPr>
              <a:t>Landing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20">
                <a:latin typeface="Arial"/>
                <a:cs typeface="Arial"/>
              </a:rPr>
              <a:t>Business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95">
                <a:latin typeface="Arial"/>
                <a:cs typeface="Arial"/>
              </a:rPr>
              <a:t>Park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County</a:t>
            </a:r>
            <a:r>
              <a:rPr dirty="0" u="sng" sz="1400" spc="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EIFD</a:t>
            </a:r>
            <a:r>
              <a:rPr dirty="0" u="sng" sz="1400" spc="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Partnerships</a:t>
            </a:r>
            <a:r>
              <a:rPr dirty="0" u="sng" sz="1400" spc="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dirty="0" u="sng" sz="1400" spc="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Cities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dirty="0" sz="1400" spc="-105">
                <a:latin typeface="Arial"/>
                <a:cs typeface="Arial"/>
              </a:rPr>
              <a:t>Los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0">
                <a:latin typeface="Arial"/>
                <a:cs typeface="Arial"/>
              </a:rPr>
              <a:t>Angeles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+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Carson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105">
                <a:latin typeface="Arial"/>
                <a:cs typeface="Arial"/>
              </a:rPr>
              <a:t>Los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0">
                <a:latin typeface="Arial"/>
                <a:cs typeface="Arial"/>
              </a:rPr>
              <a:t>Angeles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+ </a:t>
            </a:r>
            <a:r>
              <a:rPr dirty="0" sz="1400" spc="-140">
                <a:latin typeface="Arial"/>
                <a:cs typeface="Arial"/>
              </a:rPr>
              <a:t>La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Verne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105">
                <a:latin typeface="Arial"/>
                <a:cs typeface="Arial"/>
              </a:rPr>
              <a:t>Los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0">
                <a:latin typeface="Arial"/>
                <a:cs typeface="Arial"/>
              </a:rPr>
              <a:t>Angeles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+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14">
                <a:latin typeface="Arial"/>
                <a:cs typeface="Arial"/>
              </a:rPr>
              <a:t>Palmdale</a:t>
            </a:r>
            <a:r>
              <a:rPr dirty="0" sz="1400" spc="-10">
                <a:latin typeface="Arial"/>
                <a:cs typeface="Arial"/>
              </a:rPr>
              <a:t> (formed)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40">
                <a:latin typeface="Arial"/>
                <a:cs typeface="Arial"/>
              </a:rPr>
              <a:t>Monterey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County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+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95">
                <a:latin typeface="Arial"/>
                <a:cs typeface="Arial"/>
              </a:rPr>
              <a:t>Gonzales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70">
                <a:latin typeface="Arial"/>
                <a:cs typeface="Arial"/>
              </a:rPr>
              <a:t>Orange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+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95">
                <a:latin typeface="Arial"/>
                <a:cs typeface="Arial"/>
              </a:rPr>
              <a:t>Placentia</a:t>
            </a:r>
            <a:r>
              <a:rPr dirty="0" sz="1400" spc="-10">
                <a:latin typeface="Arial"/>
                <a:cs typeface="Arial"/>
              </a:rPr>
              <a:t> (formed)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180">
                <a:latin typeface="Arial"/>
                <a:cs typeface="Arial"/>
              </a:rPr>
              <a:t>San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20">
                <a:latin typeface="Arial"/>
                <a:cs typeface="Arial"/>
              </a:rPr>
              <a:t>Joaquin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+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Stockton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+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Lathrop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+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95">
                <a:latin typeface="Arial"/>
                <a:cs typeface="Arial"/>
              </a:rPr>
              <a:t>Manteca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(formed)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180">
                <a:latin typeface="Arial"/>
                <a:cs typeface="Arial"/>
              </a:rPr>
              <a:t>San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Diego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+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City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80">
                <a:latin typeface="Arial"/>
                <a:cs typeface="Arial"/>
              </a:rPr>
              <a:t>San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Diego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River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95">
                <a:latin typeface="Arial"/>
                <a:cs typeface="Arial"/>
              </a:rPr>
              <a:t>Park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(under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study)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 spc="-110">
                <a:latin typeface="Arial"/>
                <a:cs typeface="Arial"/>
              </a:rPr>
              <a:t>Sonoma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County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+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City of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25">
                <a:latin typeface="Arial"/>
                <a:cs typeface="Arial"/>
              </a:rPr>
              <a:t>Santa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45">
                <a:latin typeface="Arial"/>
                <a:cs typeface="Arial"/>
              </a:rPr>
              <a:t>Rosa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(under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study)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35228" y="1408061"/>
            <a:ext cx="4562475" cy="1077595"/>
          </a:xfrm>
          <a:prstGeom prst="rect">
            <a:avLst/>
          </a:prstGeom>
          <a:solidFill>
            <a:srgbClr val="C1CAF3"/>
          </a:solidFill>
        </p:spPr>
        <p:txBody>
          <a:bodyPr wrap="square" lIns="0" tIns="298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Four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counties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5">
                <a:latin typeface="Arial"/>
                <a:cs typeface="Arial"/>
              </a:rPr>
              <a:t>have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forged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partnerships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with </a:t>
            </a:r>
            <a:r>
              <a:rPr dirty="0" sz="1600" spc="-10">
                <a:latin typeface="Arial"/>
                <a:cs typeface="Arial"/>
              </a:rPr>
              <a:t>cities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Six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counties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55">
                <a:latin typeface="Arial"/>
                <a:cs typeface="Arial"/>
              </a:rPr>
              <a:t>have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started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their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own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EIFDs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u="sng" sz="1600" spc="-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Seven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counties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55">
                <a:latin typeface="Arial"/>
                <a:cs typeface="Arial"/>
              </a:rPr>
              <a:t>have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participation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policies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place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Many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100">
                <a:latin typeface="Arial"/>
                <a:cs typeface="Arial"/>
              </a:rPr>
              <a:t>ready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county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partnership </a:t>
            </a:r>
            <a:r>
              <a:rPr dirty="0" sz="1600" spc="-10">
                <a:latin typeface="Arial"/>
                <a:cs typeface="Arial"/>
              </a:rPr>
              <a:t>consideration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976986" y="3516604"/>
            <a:ext cx="4562475" cy="2062480"/>
          </a:xfrm>
          <a:prstGeom prst="rect">
            <a:avLst/>
          </a:prstGeom>
          <a:solidFill>
            <a:srgbClr val="C1CAF3"/>
          </a:solidFill>
        </p:spPr>
        <p:txBody>
          <a:bodyPr wrap="square" lIns="0" tIns="3111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Counties</a:t>
            </a:r>
            <a:r>
              <a:rPr dirty="0" u="sng" sz="1600" spc="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dirty="0" u="sng" sz="1600" spc="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EIFD</a:t>
            </a:r>
            <a:r>
              <a:rPr dirty="0" u="sng" sz="1600" spc="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Participation</a:t>
            </a:r>
            <a:r>
              <a:rPr dirty="0" u="sng" sz="1600" spc="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Policies</a:t>
            </a:r>
            <a:endParaRPr sz="16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dirty="0" sz="1600" spc="-20">
                <a:latin typeface="Arial"/>
                <a:cs typeface="Arial"/>
              </a:rPr>
              <a:t>Contra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Costa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County</a:t>
            </a:r>
            <a:endParaRPr sz="16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dirty="0" sz="1600" spc="-110">
                <a:latin typeface="Arial"/>
                <a:cs typeface="Arial"/>
              </a:rPr>
              <a:t>Los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114">
                <a:latin typeface="Arial"/>
                <a:cs typeface="Arial"/>
              </a:rPr>
              <a:t>Angeles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County</a:t>
            </a:r>
            <a:endParaRPr sz="16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dirty="0" sz="1600" spc="-45">
                <a:latin typeface="Arial"/>
                <a:cs typeface="Arial"/>
              </a:rPr>
              <a:t>Monterey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County</a:t>
            </a:r>
            <a:endParaRPr sz="16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dirty="0" sz="1600" spc="-85">
                <a:latin typeface="Arial"/>
                <a:cs typeface="Arial"/>
              </a:rPr>
              <a:t>Orange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County</a:t>
            </a:r>
            <a:endParaRPr sz="16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dirty="0" sz="1600" spc="-125">
                <a:latin typeface="Arial"/>
                <a:cs typeface="Arial"/>
              </a:rPr>
              <a:t>Sonoma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County</a:t>
            </a:r>
            <a:endParaRPr sz="16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dirty="0" sz="1600" spc="-204">
                <a:latin typeface="Arial"/>
                <a:cs typeface="Arial"/>
              </a:rPr>
              <a:t>San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Bernardino</a:t>
            </a:r>
            <a:endParaRPr sz="16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buAutoNum type="arabicPeriod"/>
              <a:tabLst>
                <a:tab pos="433705" algn="l"/>
              </a:tabLst>
            </a:pPr>
            <a:r>
              <a:rPr dirty="0" sz="1600" spc="-105">
                <a:latin typeface="Arial"/>
                <a:cs typeface="Arial"/>
              </a:rPr>
              <a:t>Sacramento</a:t>
            </a:r>
            <a:r>
              <a:rPr dirty="0" sz="1600" spc="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County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C825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Adria Stauber</dc:creator>
  <dcterms:created xsi:type="dcterms:W3CDTF">2025-06-12T15:11:25Z</dcterms:created>
  <dcterms:modified xsi:type="dcterms:W3CDTF">2025-06-12T15:11:25Z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0x010100BE82664FE8845044ABD82941F1E46CD6</vt:lpwstr>
  </property>
  <property fmtid="{D5CDD505-2E9C-101B-9397-08002B2CF9AE}" pid="3" name="Created">
    <vt:filetime>2025-06-05T00:00:00Z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2025-06-12T00:00:00Z</vt:filetime>
  </property>
  <property fmtid="{D5CDD505-2E9C-101B-9397-08002B2CF9AE}" pid="6" name="Producer">
    <vt:lpwstr>Adobe PDF Library 25.1.250</vt:lpwstr>
  </property>
</Properties>
</file>