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League Spartan" panose="020B0604020202020204" charset="0"/>
      <p:regular r:id="rId17"/>
      <p:bold r:id="rId18"/>
    </p:embeddedFont>
    <p:embeddedFont>
      <p:font typeface="Opun" panose="020B0604020202020204" charset="-34"/>
      <p:regular r:id="rId19"/>
    </p:embeddedFont>
    <p:embeddedFont>
      <p:font typeface="Opun Bold" panose="020B0604020202020204" charset="-34"/>
      <p:regular r:id="rId20"/>
      <p:bold r:id="rId21"/>
    </p:embeddedFont>
    <p:embeddedFont>
      <p:font typeface="Opun Italics" panose="020B0604020202020204" charset="-34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94643" autoAdjust="0"/>
  </p:normalViewPr>
  <p:slideViewPr>
    <p:cSldViewPr>
      <p:cViewPr varScale="1">
        <p:scale>
          <a:sx n="70" d="100"/>
          <a:sy n="70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hyperlink" Target="https://tours.zoomprospector.com/SCVEDC/tour/336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sv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team-ca.resimplifi.com/?lng=-120.839825&amp;lat=37.060931&amp;z=11.000&amp;types=sale%2Clease&amp;statuses=active%2Cpending%2Creduc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hyperlink" Target="https://team-ca.resimplifi.com/?lng=-120.839825&amp;lat=37.060931&amp;z=11.000&amp;types=sale%2Clease&amp;statuses=active%2Cpending%2Creduced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1490" y="158005"/>
            <a:ext cx="7702590" cy="9970990"/>
          </a:xfrm>
          <a:custGeom>
            <a:avLst/>
            <a:gdLst/>
            <a:ahLst/>
            <a:cxnLst/>
            <a:rect l="l" t="t" r="r" b="b"/>
            <a:pathLst>
              <a:path w="7702590" h="9970990">
                <a:moveTo>
                  <a:pt x="0" y="0"/>
                </a:moveTo>
                <a:lnTo>
                  <a:pt x="7702590" y="0"/>
                </a:lnTo>
                <a:lnTo>
                  <a:pt x="7702590" y="9970990"/>
                </a:lnTo>
                <a:lnTo>
                  <a:pt x="0" y="9970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353019"/>
            <a:ext cx="8399424" cy="4662705"/>
          </a:xfrm>
          <a:custGeom>
            <a:avLst/>
            <a:gdLst/>
            <a:ahLst/>
            <a:cxnLst/>
            <a:rect l="l" t="t" r="r" b="b"/>
            <a:pathLst>
              <a:path w="8399424" h="4662705">
                <a:moveTo>
                  <a:pt x="0" y="0"/>
                </a:moveTo>
                <a:lnTo>
                  <a:pt x="8399424" y="0"/>
                </a:lnTo>
                <a:lnTo>
                  <a:pt x="8399424" y="4662705"/>
                </a:lnTo>
                <a:lnTo>
                  <a:pt x="0" y="4662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043" b="-9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5157752"/>
            <a:ext cx="8399424" cy="5129248"/>
          </a:xfrm>
          <a:custGeom>
            <a:avLst/>
            <a:gdLst/>
            <a:ahLst/>
            <a:cxnLst/>
            <a:rect l="l" t="t" r="r" b="b"/>
            <a:pathLst>
              <a:path w="8399424" h="5129248">
                <a:moveTo>
                  <a:pt x="0" y="0"/>
                </a:moveTo>
                <a:lnTo>
                  <a:pt x="8399424" y="0"/>
                </a:lnTo>
                <a:lnTo>
                  <a:pt x="8399424" y="5129248"/>
                </a:lnTo>
                <a:lnTo>
                  <a:pt x="0" y="5129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322"/>
          <a:stretch>
            <a:fillRect/>
          </a:stretch>
        </p:blipFill>
        <p:spPr>
          <a:xfrm>
            <a:off x="2051810" y="1837074"/>
            <a:ext cx="14351190" cy="6745059"/>
          </a:xfrm>
          <a:prstGeom prst="rect">
            <a:avLst/>
          </a:prstGeom>
          <a:ln w="57150" cap="sq">
            <a:solidFill>
              <a:srgbClr val="FDB814"/>
            </a:solidFill>
            <a:prstDash val="solid"/>
          </a:ln>
        </p:spPr>
      </p:pic>
      <p:sp>
        <p:nvSpPr>
          <p:cNvPr id="3" name="TextBox 3"/>
          <p:cNvSpPr txBox="1"/>
          <p:nvPr/>
        </p:nvSpPr>
        <p:spPr>
          <a:xfrm>
            <a:off x="1195511" y="526280"/>
            <a:ext cx="16063789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INTERACTIVE COMMUNITY TOURS</a:t>
            </a:r>
          </a:p>
        </p:txBody>
      </p:sp>
      <p:sp>
        <p:nvSpPr>
          <p:cNvPr id="4" name="Freeform 4">
            <a:hlinkClick r:id="rId5" tooltip="https://tours.zoomprospector.com/SCVEDC/tour/336"/>
          </p:cNvPr>
          <p:cNvSpPr/>
          <p:nvPr/>
        </p:nvSpPr>
        <p:spPr>
          <a:xfrm>
            <a:off x="6806261" y="8854617"/>
            <a:ext cx="4675479" cy="1016917"/>
          </a:xfrm>
          <a:custGeom>
            <a:avLst/>
            <a:gdLst/>
            <a:ahLst/>
            <a:cxnLst/>
            <a:rect l="l" t="t" r="r" b="b"/>
            <a:pathLst>
              <a:path w="4675479" h="1016917">
                <a:moveTo>
                  <a:pt x="0" y="0"/>
                </a:moveTo>
                <a:lnTo>
                  <a:pt x="4675478" y="0"/>
                </a:lnTo>
                <a:lnTo>
                  <a:pt x="4675478" y="1016916"/>
                </a:lnTo>
                <a:lnTo>
                  <a:pt x="0" y="1016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8813" y="755174"/>
            <a:ext cx="10478915" cy="2192323"/>
            <a:chOff x="0" y="0"/>
            <a:chExt cx="4303478" cy="9003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3478" cy="900343"/>
            </a:xfrm>
            <a:custGeom>
              <a:avLst/>
              <a:gdLst/>
              <a:ahLst/>
              <a:cxnLst/>
              <a:rect l="l" t="t" r="r" b="b"/>
              <a:pathLst>
                <a:path w="4303478" h="900343">
                  <a:moveTo>
                    <a:pt x="4100278" y="0"/>
                  </a:moveTo>
                  <a:lnTo>
                    <a:pt x="0" y="0"/>
                  </a:lnTo>
                  <a:lnTo>
                    <a:pt x="203200" y="900343"/>
                  </a:lnTo>
                  <a:lnTo>
                    <a:pt x="4303478" y="900343"/>
                  </a:lnTo>
                  <a:lnTo>
                    <a:pt x="4100278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33350"/>
              <a:ext cx="4100278" cy="1033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22304" y="3209827"/>
            <a:ext cx="7921217" cy="8175723"/>
            <a:chOff x="0" y="0"/>
            <a:chExt cx="590624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22304" y="755174"/>
            <a:ext cx="7921217" cy="8175723"/>
            <a:chOff x="0" y="0"/>
            <a:chExt cx="59062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78813" y="8101012"/>
            <a:ext cx="2242524" cy="2314575"/>
            <a:chOff x="0" y="0"/>
            <a:chExt cx="59062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2449" y="9070975"/>
            <a:ext cx="2242524" cy="2314575"/>
            <a:chOff x="0" y="0"/>
            <a:chExt cx="590624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52404" y="9809621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259300" y="755174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354417" y="7617260"/>
            <a:ext cx="2803040" cy="2165348"/>
          </a:xfrm>
          <a:custGeom>
            <a:avLst/>
            <a:gdLst/>
            <a:ahLst/>
            <a:cxnLst/>
            <a:rect l="l" t="t" r="r" b="b"/>
            <a:pathLst>
              <a:path w="2803040" h="2165348">
                <a:moveTo>
                  <a:pt x="0" y="0"/>
                </a:moveTo>
                <a:lnTo>
                  <a:pt x="2803040" y="0"/>
                </a:lnTo>
                <a:lnTo>
                  <a:pt x="2803040" y="2165349"/>
                </a:lnTo>
                <a:lnTo>
                  <a:pt x="0" y="2165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797153" y="5827693"/>
            <a:ext cx="2452489" cy="2452489"/>
          </a:xfrm>
          <a:custGeom>
            <a:avLst/>
            <a:gdLst/>
            <a:ahLst/>
            <a:cxnLst/>
            <a:rect l="l" t="t" r="r" b="b"/>
            <a:pathLst>
              <a:path w="2452489" h="2452489">
                <a:moveTo>
                  <a:pt x="0" y="0"/>
                </a:moveTo>
                <a:lnTo>
                  <a:pt x="2452489" y="0"/>
                </a:lnTo>
                <a:lnTo>
                  <a:pt x="2452489" y="2452489"/>
                </a:lnTo>
                <a:lnTo>
                  <a:pt x="0" y="24524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576487" y="8285587"/>
            <a:ext cx="2990517" cy="2097825"/>
          </a:xfrm>
          <a:custGeom>
            <a:avLst/>
            <a:gdLst/>
            <a:ahLst/>
            <a:cxnLst/>
            <a:rect l="l" t="t" r="r" b="b"/>
            <a:pathLst>
              <a:path w="2990517" h="2097825">
                <a:moveTo>
                  <a:pt x="0" y="0"/>
                </a:moveTo>
                <a:lnTo>
                  <a:pt x="2990517" y="0"/>
                </a:lnTo>
                <a:lnTo>
                  <a:pt x="2990517" y="2097826"/>
                </a:lnTo>
                <a:lnTo>
                  <a:pt x="0" y="2097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221491" y="6070747"/>
            <a:ext cx="3093026" cy="3093026"/>
          </a:xfrm>
          <a:custGeom>
            <a:avLst/>
            <a:gdLst/>
            <a:ahLst/>
            <a:cxnLst/>
            <a:rect l="l" t="t" r="r" b="b"/>
            <a:pathLst>
              <a:path w="3093026" h="3093026">
                <a:moveTo>
                  <a:pt x="0" y="0"/>
                </a:moveTo>
                <a:lnTo>
                  <a:pt x="3093027" y="0"/>
                </a:lnTo>
                <a:lnTo>
                  <a:pt x="3093027" y="3093026"/>
                </a:lnTo>
                <a:lnTo>
                  <a:pt x="0" y="3093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42601" y="6003919"/>
            <a:ext cx="2572527" cy="2572527"/>
          </a:xfrm>
          <a:custGeom>
            <a:avLst/>
            <a:gdLst/>
            <a:ahLst/>
            <a:cxnLst/>
            <a:rect l="l" t="t" r="r" b="b"/>
            <a:pathLst>
              <a:path w="2572527" h="2572527">
                <a:moveTo>
                  <a:pt x="0" y="0"/>
                </a:moveTo>
                <a:lnTo>
                  <a:pt x="2572527" y="0"/>
                </a:lnTo>
                <a:lnTo>
                  <a:pt x="2572527" y="2572527"/>
                </a:lnTo>
                <a:lnTo>
                  <a:pt x="0" y="25725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478031" y="3144676"/>
            <a:ext cx="2485837" cy="2485837"/>
          </a:xfrm>
          <a:custGeom>
            <a:avLst/>
            <a:gdLst/>
            <a:ahLst/>
            <a:cxnLst/>
            <a:rect l="l" t="t" r="r" b="b"/>
            <a:pathLst>
              <a:path w="2485837" h="2485837">
                <a:moveTo>
                  <a:pt x="0" y="0"/>
                </a:moveTo>
                <a:lnTo>
                  <a:pt x="2485837" y="0"/>
                </a:lnTo>
                <a:lnTo>
                  <a:pt x="2485837" y="2485838"/>
                </a:lnTo>
                <a:lnTo>
                  <a:pt x="0" y="24858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53253" y="3203144"/>
            <a:ext cx="2629479" cy="2629479"/>
          </a:xfrm>
          <a:custGeom>
            <a:avLst/>
            <a:gdLst/>
            <a:ahLst/>
            <a:cxnLst/>
            <a:rect l="l" t="t" r="r" b="b"/>
            <a:pathLst>
              <a:path w="2629479" h="2629479">
                <a:moveTo>
                  <a:pt x="0" y="0"/>
                </a:moveTo>
                <a:lnTo>
                  <a:pt x="2629478" y="0"/>
                </a:lnTo>
                <a:lnTo>
                  <a:pt x="2629478" y="2629478"/>
                </a:lnTo>
                <a:lnTo>
                  <a:pt x="0" y="2629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45760" y="3203144"/>
            <a:ext cx="2613288" cy="2543600"/>
          </a:xfrm>
          <a:custGeom>
            <a:avLst/>
            <a:gdLst/>
            <a:ahLst/>
            <a:cxnLst/>
            <a:rect l="l" t="t" r="r" b="b"/>
            <a:pathLst>
              <a:path w="2613288" h="2543600">
                <a:moveTo>
                  <a:pt x="0" y="0"/>
                </a:moveTo>
                <a:lnTo>
                  <a:pt x="2613287" y="0"/>
                </a:lnTo>
                <a:lnTo>
                  <a:pt x="2613287" y="2543600"/>
                </a:lnTo>
                <a:lnTo>
                  <a:pt x="0" y="2543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9611592" y="4041189"/>
            <a:ext cx="1753738" cy="3178649"/>
          </a:xfrm>
          <a:custGeom>
            <a:avLst/>
            <a:gdLst/>
            <a:ahLst/>
            <a:cxnLst/>
            <a:rect l="l" t="t" r="r" b="b"/>
            <a:pathLst>
              <a:path w="1753738" h="3178649">
                <a:moveTo>
                  <a:pt x="0" y="0"/>
                </a:moveTo>
                <a:lnTo>
                  <a:pt x="1753737" y="0"/>
                </a:lnTo>
                <a:lnTo>
                  <a:pt x="1753737" y="3178649"/>
                </a:lnTo>
                <a:lnTo>
                  <a:pt x="0" y="31786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028700" y="993971"/>
            <a:ext cx="912021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AHEAD GRANT COMMUNITY PARTNERS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48635"/>
            <a:ext cx="9310124" cy="244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WE’RE ALREADY HEARING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78813" y="8101012"/>
            <a:ext cx="2242524" cy="2314575"/>
            <a:chOff x="0" y="0"/>
            <a:chExt cx="590624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2449" y="9070975"/>
            <a:ext cx="2242524" cy="2314575"/>
            <a:chOff x="0" y="0"/>
            <a:chExt cx="590624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2404" y="9809621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14483" y="-1707761"/>
            <a:ext cx="7921217" cy="8175723"/>
            <a:chOff x="0" y="0"/>
            <a:chExt cx="590624" cy="609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71573" y="1435114"/>
            <a:ext cx="7067121" cy="7294185"/>
            <a:chOff x="0" y="0"/>
            <a:chExt cx="590624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51879" y="8168147"/>
            <a:ext cx="4252203" cy="4388824"/>
            <a:chOff x="0" y="0"/>
            <a:chExt cx="590624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38824" y="3128810"/>
            <a:ext cx="7627933" cy="4786528"/>
          </a:xfrm>
          <a:custGeom>
            <a:avLst/>
            <a:gdLst/>
            <a:ahLst/>
            <a:cxnLst/>
            <a:rect l="l" t="t" r="r" b="b"/>
            <a:pathLst>
              <a:path w="7627933" h="4786528">
                <a:moveTo>
                  <a:pt x="0" y="0"/>
                </a:moveTo>
                <a:lnTo>
                  <a:pt x="7627934" y="0"/>
                </a:lnTo>
                <a:lnTo>
                  <a:pt x="7627934" y="4786528"/>
                </a:lnTo>
                <a:lnTo>
                  <a:pt x="0" y="4786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57150" cap="sq">
            <a:solidFill>
              <a:srgbClr val="FDB814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12069" y="4286250"/>
            <a:ext cx="9884851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Strong interest in property listings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Your local leaders are excited to upload site details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Prospective investors want to know more!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8813" y="9062838"/>
            <a:ext cx="1798240" cy="1856017"/>
            <a:chOff x="0" y="0"/>
            <a:chExt cx="59062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307" y="9655145"/>
            <a:ext cx="1798240" cy="1856017"/>
            <a:chOff x="0" y="0"/>
            <a:chExt cx="590624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0548" y="9989625"/>
            <a:ext cx="1226814" cy="671402"/>
          </a:xfrm>
          <a:custGeom>
            <a:avLst/>
            <a:gdLst/>
            <a:ahLst/>
            <a:cxnLst/>
            <a:rect l="l" t="t" r="r" b="b"/>
            <a:pathLst>
              <a:path w="1226814" h="671402">
                <a:moveTo>
                  <a:pt x="0" y="0"/>
                </a:moveTo>
                <a:lnTo>
                  <a:pt x="1226814" y="0"/>
                </a:lnTo>
                <a:lnTo>
                  <a:pt x="1226814" y="671402"/>
                </a:lnTo>
                <a:lnTo>
                  <a:pt x="0" y="671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7287315" y="-220604"/>
            <a:ext cx="1802071" cy="1859971"/>
            <a:chOff x="0" y="0"/>
            <a:chExt cx="590624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95701" y="-848257"/>
            <a:ext cx="1802071" cy="1859971"/>
            <a:chOff x="0" y="0"/>
            <a:chExt cx="590624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5967309" y="-313641"/>
            <a:ext cx="1229427" cy="672832"/>
          </a:xfrm>
          <a:custGeom>
            <a:avLst/>
            <a:gdLst/>
            <a:ahLst/>
            <a:cxnLst/>
            <a:rect l="l" t="t" r="r" b="b"/>
            <a:pathLst>
              <a:path w="1229427" h="672832">
                <a:moveTo>
                  <a:pt x="0" y="0"/>
                </a:moveTo>
                <a:lnTo>
                  <a:pt x="1229427" y="0"/>
                </a:lnTo>
                <a:lnTo>
                  <a:pt x="1229427" y="672832"/>
                </a:lnTo>
                <a:lnTo>
                  <a:pt x="0" y="672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-778813" y="4286781"/>
            <a:ext cx="18288000" cy="4518229"/>
            <a:chOff x="0" y="0"/>
            <a:chExt cx="4816593" cy="11899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16592" cy="1189986"/>
            </a:xfrm>
            <a:custGeom>
              <a:avLst/>
              <a:gdLst/>
              <a:ahLst/>
              <a:cxnLst/>
              <a:rect l="l" t="t" r="r" b="b"/>
              <a:pathLst>
                <a:path w="4816592" h="1189986">
                  <a:moveTo>
                    <a:pt x="0" y="0"/>
                  </a:moveTo>
                  <a:lnTo>
                    <a:pt x="4816592" y="0"/>
                  </a:lnTo>
                  <a:lnTo>
                    <a:pt x="4816592" y="1189986"/>
                  </a:lnTo>
                  <a:lnTo>
                    <a:pt x="0" y="1189986"/>
                  </a:lnTo>
                  <a:close/>
                </a:path>
              </a:pathLst>
            </a:custGeom>
            <a:solidFill>
              <a:srgbClr val="FDB81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4816593" cy="1304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3613681"/>
            <a:ext cx="18288000" cy="4655801"/>
            <a:chOff x="0" y="0"/>
            <a:chExt cx="4816593" cy="122621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1226219"/>
            </a:xfrm>
            <a:custGeom>
              <a:avLst/>
              <a:gdLst/>
              <a:ahLst/>
              <a:cxnLst/>
              <a:rect l="l" t="t" r="r" b="b"/>
              <a:pathLst>
                <a:path w="4816592" h="1226219">
                  <a:moveTo>
                    <a:pt x="0" y="0"/>
                  </a:moveTo>
                  <a:lnTo>
                    <a:pt x="4816592" y="0"/>
                  </a:lnTo>
                  <a:lnTo>
                    <a:pt x="4816592" y="1226219"/>
                  </a:lnTo>
                  <a:lnTo>
                    <a:pt x="0" y="1226219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14300"/>
              <a:ext cx="4816593" cy="1340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24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6336898" y="3884182"/>
            <a:ext cx="5614205" cy="4114800"/>
          </a:xfrm>
          <a:custGeom>
            <a:avLst/>
            <a:gdLst/>
            <a:ahLst/>
            <a:cxnLst/>
            <a:rect l="l" t="t" r="r" b="b"/>
            <a:pathLst>
              <a:path w="5614205" h="4114800">
                <a:moveTo>
                  <a:pt x="0" y="0"/>
                </a:moveTo>
                <a:lnTo>
                  <a:pt x="5614204" y="0"/>
                </a:lnTo>
                <a:lnTo>
                  <a:pt x="56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00" r="-4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00343" y="878364"/>
            <a:ext cx="17287315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NEXT STEPS FOR YOUR 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COMMUNITY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5252" y="3972456"/>
            <a:ext cx="310422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0"/>
              </a:lnSpc>
            </a:pPr>
            <a:r>
              <a:rPr lang="en-US" sz="3500" b="1">
                <a:solidFill>
                  <a:srgbClr val="14344B"/>
                </a:solidFill>
                <a:latin typeface="Opun Bold"/>
                <a:ea typeface="Opun Bold"/>
                <a:cs typeface="Opun Bold"/>
                <a:sym typeface="Opun Bold"/>
              </a:rPr>
              <a:t>PREPARE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5252" y="6275675"/>
            <a:ext cx="310422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0"/>
              </a:lnSpc>
            </a:pPr>
            <a:r>
              <a:rPr lang="en-US" sz="3500" b="1">
                <a:solidFill>
                  <a:srgbClr val="14344B"/>
                </a:solidFill>
                <a:latin typeface="Opun Bold"/>
                <a:ea typeface="Opun Bold"/>
                <a:cs typeface="Opun Bold"/>
                <a:sym typeface="Opun Bold"/>
              </a:rPr>
              <a:t>CONTACT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629827" y="3972456"/>
            <a:ext cx="310422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0"/>
              </a:lnSpc>
            </a:pPr>
            <a:r>
              <a:rPr lang="en-US" sz="3500" b="1">
                <a:solidFill>
                  <a:srgbClr val="14344B"/>
                </a:solidFill>
                <a:latin typeface="Opun Bold"/>
                <a:ea typeface="Opun Bold"/>
                <a:cs typeface="Opun Bold"/>
                <a:sym typeface="Opun Bold"/>
              </a:rPr>
              <a:t>EXPLORE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609144" y="6374445"/>
            <a:ext cx="310422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0"/>
              </a:lnSpc>
            </a:pPr>
            <a:r>
              <a:rPr lang="en-US" sz="3500" b="1">
                <a:solidFill>
                  <a:srgbClr val="14344B"/>
                </a:solidFill>
                <a:latin typeface="Opun Bold"/>
                <a:ea typeface="Opun Bold"/>
                <a:cs typeface="Opun Bold"/>
                <a:sym typeface="Opun Bold"/>
              </a:rPr>
              <a:t>WATCH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028700" y="765073"/>
            <a:ext cx="870021" cy="698591"/>
            <a:chOff x="0" y="0"/>
            <a:chExt cx="229141" cy="18399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9141" cy="183991"/>
            </a:xfrm>
            <a:custGeom>
              <a:avLst/>
              <a:gdLst/>
              <a:ahLst/>
              <a:cxnLst/>
              <a:rect l="l" t="t" r="r" b="b"/>
              <a:pathLst>
                <a:path w="229141" h="183991">
                  <a:moveTo>
                    <a:pt x="0" y="0"/>
                  </a:moveTo>
                  <a:lnTo>
                    <a:pt x="229141" y="0"/>
                  </a:lnTo>
                  <a:lnTo>
                    <a:pt x="229141" y="183991"/>
                  </a:lnTo>
                  <a:lnTo>
                    <a:pt x="0" y="183991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133350"/>
              <a:ext cx="229141" cy="31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5400000">
            <a:off x="1133762" y="-23086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8" y="0"/>
                </a:lnTo>
                <a:lnTo>
                  <a:pt x="1529918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765252" y="4700375"/>
            <a:ext cx="5215752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999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Prepared to upload your 5 properties for the site – get all materials to Carlos, Jordan and 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5252" y="7044025"/>
            <a:ext cx="4895371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999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Contact TeamCalifornia for ZoomTour onboarding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09144" y="4700375"/>
            <a:ext cx="4383115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999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Explore &amp; engage with Retail Strategies if desired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629827" y="7044025"/>
            <a:ext cx="487936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999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Watch for upcoming ICSC, IAMC and MTC dates and plan to attend!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4056" y="1929631"/>
            <a:ext cx="14479887" cy="5104160"/>
          </a:xfrm>
          <a:custGeom>
            <a:avLst/>
            <a:gdLst/>
            <a:ahLst/>
            <a:cxnLst/>
            <a:rect l="l" t="t" r="r" b="b"/>
            <a:pathLst>
              <a:path w="14479887" h="5104160">
                <a:moveTo>
                  <a:pt x="0" y="0"/>
                </a:moveTo>
                <a:lnTo>
                  <a:pt x="14479888" y="0"/>
                </a:lnTo>
                <a:lnTo>
                  <a:pt x="14479888" y="5104160"/>
                </a:lnTo>
                <a:lnTo>
                  <a:pt x="0" y="510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57150" cap="sq">
            <a:solidFill>
              <a:srgbClr val="FDB814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57782" y="7048290"/>
            <a:ext cx="3109234" cy="3109234"/>
          </a:xfrm>
          <a:custGeom>
            <a:avLst/>
            <a:gdLst/>
            <a:ahLst/>
            <a:cxnLst/>
            <a:rect l="l" t="t" r="r" b="b"/>
            <a:pathLst>
              <a:path w="3109234" h="3109234">
                <a:moveTo>
                  <a:pt x="0" y="0"/>
                </a:moveTo>
                <a:lnTo>
                  <a:pt x="3109233" y="0"/>
                </a:lnTo>
                <a:lnTo>
                  <a:pt x="3109233" y="3109233"/>
                </a:lnTo>
                <a:lnTo>
                  <a:pt x="0" y="3109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95511" y="526280"/>
            <a:ext cx="16063789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MEET THE CONSULTANTS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2302" y="8231432"/>
            <a:ext cx="802164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000000"/>
                </a:solidFill>
                <a:latin typeface="Opun"/>
                <a:ea typeface="Opun"/>
                <a:cs typeface="Opun"/>
                <a:sym typeface="Opun"/>
              </a:rPr>
              <a:t>https://teamca.org/meet-the-consultants-25/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4030" y="-46662"/>
            <a:ext cx="14803970" cy="8311726"/>
            <a:chOff x="0" y="0"/>
            <a:chExt cx="1103817" cy="619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3817" cy="619741"/>
            </a:xfrm>
            <a:custGeom>
              <a:avLst/>
              <a:gdLst/>
              <a:ahLst/>
              <a:cxnLst/>
              <a:rect l="l" t="t" r="r" b="b"/>
              <a:pathLst>
                <a:path w="1103817" h="619741">
                  <a:moveTo>
                    <a:pt x="900617" y="0"/>
                  </a:moveTo>
                  <a:lnTo>
                    <a:pt x="0" y="0"/>
                  </a:lnTo>
                  <a:lnTo>
                    <a:pt x="203200" y="619741"/>
                  </a:lnTo>
                  <a:lnTo>
                    <a:pt x="1103817" y="619741"/>
                  </a:lnTo>
                  <a:lnTo>
                    <a:pt x="9006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33350"/>
              <a:ext cx="900617" cy="753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75721" y="6420046"/>
            <a:ext cx="7586166" cy="3911850"/>
            <a:chOff x="0" y="0"/>
            <a:chExt cx="1321621" cy="681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1621" cy="681501"/>
            </a:xfrm>
            <a:custGeom>
              <a:avLst/>
              <a:gdLst/>
              <a:ahLst/>
              <a:cxnLst/>
              <a:rect l="l" t="t" r="r" b="b"/>
              <a:pathLst>
                <a:path w="1321621" h="681501">
                  <a:moveTo>
                    <a:pt x="1118421" y="0"/>
                  </a:moveTo>
                  <a:lnTo>
                    <a:pt x="0" y="0"/>
                  </a:lnTo>
                  <a:lnTo>
                    <a:pt x="203200" y="681501"/>
                  </a:lnTo>
                  <a:lnTo>
                    <a:pt x="1321621" y="681501"/>
                  </a:lnTo>
                  <a:lnTo>
                    <a:pt x="1118421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33350"/>
              <a:ext cx="1118421" cy="814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5911225" y="-267856"/>
            <a:ext cx="3789703" cy="3911464"/>
            <a:chOff x="0" y="0"/>
            <a:chExt cx="59062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15328733" y="-301167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660253" y="1497377"/>
            <a:ext cx="8347864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765073"/>
            <a:ext cx="870021" cy="698591"/>
            <a:chOff x="0" y="0"/>
            <a:chExt cx="229141" cy="1839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141" cy="183991"/>
            </a:xfrm>
            <a:custGeom>
              <a:avLst/>
              <a:gdLst/>
              <a:ahLst/>
              <a:cxnLst/>
              <a:rect l="l" t="t" r="r" b="b"/>
              <a:pathLst>
                <a:path w="229141" h="183991">
                  <a:moveTo>
                    <a:pt x="0" y="0"/>
                  </a:moveTo>
                  <a:lnTo>
                    <a:pt x="229141" y="0"/>
                  </a:lnTo>
                  <a:lnTo>
                    <a:pt x="229141" y="183991"/>
                  </a:lnTo>
                  <a:lnTo>
                    <a:pt x="0" y="183991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33350"/>
              <a:ext cx="229141" cy="31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1133762" y="-23086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8" y="0"/>
                </a:lnTo>
                <a:lnTo>
                  <a:pt x="1529918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5911225" y="9288918"/>
            <a:ext cx="870021" cy="698591"/>
            <a:chOff x="0" y="0"/>
            <a:chExt cx="229141" cy="1839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9141" cy="183991"/>
            </a:xfrm>
            <a:custGeom>
              <a:avLst/>
              <a:gdLst/>
              <a:ahLst/>
              <a:cxnLst/>
              <a:rect l="l" t="t" r="r" b="b"/>
              <a:pathLst>
                <a:path w="229141" h="183991">
                  <a:moveTo>
                    <a:pt x="0" y="0"/>
                  </a:moveTo>
                  <a:lnTo>
                    <a:pt x="229141" y="0"/>
                  </a:lnTo>
                  <a:lnTo>
                    <a:pt x="229141" y="183991"/>
                  </a:lnTo>
                  <a:lnTo>
                    <a:pt x="0" y="183991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33350"/>
              <a:ext cx="229141" cy="31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5400000">
            <a:off x="16093692" y="9868359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10800000">
            <a:off x="2569992" y="5245562"/>
            <a:ext cx="2242524" cy="2348968"/>
            <a:chOff x="0" y="0"/>
            <a:chExt cx="590624" cy="61865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90624" cy="618658"/>
            </a:xfrm>
            <a:custGeom>
              <a:avLst/>
              <a:gdLst/>
              <a:ahLst/>
              <a:cxnLst/>
              <a:rect l="l" t="t" r="r" b="b"/>
              <a:pathLst>
                <a:path w="590624" h="618658">
                  <a:moveTo>
                    <a:pt x="387424" y="0"/>
                  </a:moveTo>
                  <a:lnTo>
                    <a:pt x="0" y="0"/>
                  </a:lnTo>
                  <a:lnTo>
                    <a:pt x="203200" y="618658"/>
                  </a:lnTo>
                  <a:lnTo>
                    <a:pt x="590624" y="618658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133350"/>
              <a:ext cx="387424" cy="752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227264" y="3500734"/>
            <a:ext cx="13317502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Robin Reimold, TeamCalifornia</a:t>
            </a:r>
          </a:p>
          <a:p>
            <a:pPr algn="ctr">
              <a:lnSpc>
                <a:spcPts val="5100"/>
              </a:lnSpc>
            </a:pPr>
            <a:r>
              <a:rPr lang="en-US" sz="3000" i="1">
                <a:solidFill>
                  <a:srgbClr val="14344B"/>
                </a:solidFill>
                <a:latin typeface="Opun Italics"/>
                <a:ea typeface="Opun Italics"/>
                <a:cs typeface="Opun Italics"/>
                <a:sym typeface="Opun Italics"/>
              </a:rPr>
              <a:t>robin@teamca.org</a:t>
            </a:r>
          </a:p>
          <a:p>
            <a:pPr algn="ctr">
              <a:lnSpc>
                <a:spcPts val="5100"/>
              </a:lnSpc>
            </a:pPr>
            <a:endParaRPr lang="en-US" sz="3000" i="1">
              <a:solidFill>
                <a:srgbClr val="14344B"/>
              </a:solidFill>
              <a:latin typeface="Opun Italics"/>
              <a:ea typeface="Opun Italics"/>
              <a:cs typeface="Opun Italics"/>
              <a:sym typeface="Opun Italics"/>
            </a:endParaRPr>
          </a:p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000000"/>
                </a:solidFill>
                <a:latin typeface="Opun"/>
                <a:ea typeface="Opun"/>
                <a:cs typeface="Opun"/>
                <a:sym typeface="Opun"/>
              </a:rPr>
              <a:t>Jordan Noyola-Murphy, TeamCalifornia</a:t>
            </a:r>
          </a:p>
          <a:p>
            <a:pPr algn="ctr">
              <a:lnSpc>
                <a:spcPts val="5100"/>
              </a:lnSpc>
            </a:pPr>
            <a:r>
              <a:rPr lang="en-US" sz="3000" i="1">
                <a:solidFill>
                  <a:srgbClr val="000000"/>
                </a:solidFill>
                <a:latin typeface="Opun Italics"/>
                <a:ea typeface="Opun Italics"/>
                <a:cs typeface="Opun Italics"/>
                <a:sym typeface="Opun Italics"/>
              </a:rPr>
              <a:t>jordan@teamca.org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3988" y="395555"/>
            <a:ext cx="12088501" cy="1208850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65073"/>
            <a:ext cx="870021" cy="698591"/>
            <a:chOff x="0" y="0"/>
            <a:chExt cx="229141" cy="1839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9141" cy="183991"/>
            </a:xfrm>
            <a:custGeom>
              <a:avLst/>
              <a:gdLst/>
              <a:ahLst/>
              <a:cxnLst/>
              <a:rect l="l" t="t" r="r" b="b"/>
              <a:pathLst>
                <a:path w="229141" h="183991">
                  <a:moveTo>
                    <a:pt x="0" y="0"/>
                  </a:moveTo>
                  <a:lnTo>
                    <a:pt x="229141" y="0"/>
                  </a:lnTo>
                  <a:lnTo>
                    <a:pt x="229141" y="183991"/>
                  </a:lnTo>
                  <a:lnTo>
                    <a:pt x="0" y="183991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33350"/>
              <a:ext cx="229141" cy="31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133762" y="-23086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8" y="0"/>
                </a:lnTo>
                <a:lnTo>
                  <a:pt x="1529918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700371" y="1205409"/>
            <a:ext cx="3117857" cy="1172095"/>
            <a:chOff x="0" y="0"/>
            <a:chExt cx="1621579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21579" cy="609600"/>
            </a:xfrm>
            <a:custGeom>
              <a:avLst/>
              <a:gdLst/>
              <a:ahLst/>
              <a:cxnLst/>
              <a:rect l="l" t="t" r="r" b="b"/>
              <a:pathLst>
                <a:path w="1621579" h="609600">
                  <a:moveTo>
                    <a:pt x="1418379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621579" y="609600"/>
                  </a:lnTo>
                  <a:lnTo>
                    <a:pt x="1418379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33350"/>
              <a:ext cx="1418379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317362" y="1890017"/>
            <a:ext cx="3595650" cy="1492195"/>
          </a:xfrm>
          <a:custGeom>
            <a:avLst/>
            <a:gdLst/>
            <a:ahLst/>
            <a:cxnLst/>
            <a:rect l="l" t="t" r="r" b="b"/>
            <a:pathLst>
              <a:path w="3595650" h="1492195">
                <a:moveTo>
                  <a:pt x="0" y="0"/>
                </a:moveTo>
                <a:lnTo>
                  <a:pt x="3595650" y="0"/>
                </a:lnTo>
                <a:lnTo>
                  <a:pt x="3595650" y="1492195"/>
                </a:lnTo>
                <a:lnTo>
                  <a:pt x="0" y="1492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10766" y="1791457"/>
            <a:ext cx="1587956" cy="1689314"/>
          </a:xfrm>
          <a:custGeom>
            <a:avLst/>
            <a:gdLst/>
            <a:ahLst/>
            <a:cxnLst/>
            <a:rect l="l" t="t" r="r" b="b"/>
            <a:pathLst>
              <a:path w="1587956" h="1689314">
                <a:moveTo>
                  <a:pt x="0" y="0"/>
                </a:moveTo>
                <a:lnTo>
                  <a:pt x="1587955" y="0"/>
                </a:lnTo>
                <a:lnTo>
                  <a:pt x="1587955" y="1689314"/>
                </a:lnTo>
                <a:lnTo>
                  <a:pt x="0" y="1689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711568" y="2518563"/>
            <a:ext cx="6547732" cy="5785372"/>
          </a:xfrm>
          <a:custGeom>
            <a:avLst/>
            <a:gdLst/>
            <a:ahLst/>
            <a:cxnLst/>
            <a:rect l="l" t="t" r="r" b="b"/>
            <a:pathLst>
              <a:path w="6547732" h="5785372">
                <a:moveTo>
                  <a:pt x="0" y="0"/>
                </a:moveTo>
                <a:lnTo>
                  <a:pt x="6547732" y="0"/>
                </a:lnTo>
                <a:lnTo>
                  <a:pt x="6547732" y="5785373"/>
                </a:lnTo>
                <a:lnTo>
                  <a:pt x="0" y="578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2" r="-2452"/>
            </a:stretch>
          </a:blipFill>
          <a:ln w="38100" cap="sq">
            <a:solidFill>
              <a:srgbClr val="14344B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5917" y="4309446"/>
            <a:ext cx="9943721" cy="2873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0000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AHEAD</a:t>
            </a:r>
          </a:p>
          <a:p>
            <a:pPr algn="ctr">
              <a:lnSpc>
                <a:spcPts val="11200"/>
              </a:lnSpc>
            </a:pPr>
            <a:r>
              <a:rPr lang="en-US" sz="10000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PARTNERSHIP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17362" y="7345085"/>
            <a:ext cx="5237162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9"/>
              </a:lnSpc>
              <a:spcBef>
                <a:spcPct val="0"/>
              </a:spcBef>
            </a:pPr>
            <a:r>
              <a:rPr lang="en-US" sz="2299" b="1">
                <a:solidFill>
                  <a:srgbClr val="14344B"/>
                </a:solidFill>
                <a:latin typeface="Opun Bold"/>
                <a:ea typeface="Opun Bold"/>
                <a:cs typeface="Opun Bold"/>
                <a:sym typeface="Opun Bold"/>
              </a:rPr>
              <a:t>Supporting business attraction, visibility, and community marketing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1032" y="9015134"/>
            <a:ext cx="9802956" cy="43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4"/>
              </a:lnSpc>
            </a:pPr>
            <a:r>
              <a:rPr lang="en-US" sz="2603" i="1">
                <a:solidFill>
                  <a:srgbClr val="FDB814"/>
                </a:solidFill>
                <a:latin typeface="Opun Italics"/>
                <a:ea typeface="Opun Italics"/>
                <a:cs typeface="Opun Italics"/>
                <a:sym typeface="Opun Italics"/>
              </a:rPr>
              <a:t>SPECIAL THANKS TO OUR PARTICPATING AHEAD COMMUNITIES</a:t>
            </a:r>
          </a:p>
        </p:txBody>
      </p:sp>
      <p:sp>
        <p:nvSpPr>
          <p:cNvPr id="18" name="Freeform 18"/>
          <p:cNvSpPr/>
          <p:nvPr/>
        </p:nvSpPr>
        <p:spPr>
          <a:xfrm>
            <a:off x="6332112" y="2093449"/>
            <a:ext cx="3534084" cy="1288763"/>
          </a:xfrm>
          <a:custGeom>
            <a:avLst/>
            <a:gdLst/>
            <a:ahLst/>
            <a:cxnLst/>
            <a:rect l="l" t="t" r="r" b="b"/>
            <a:pathLst>
              <a:path w="3534084" h="1288763">
                <a:moveTo>
                  <a:pt x="0" y="0"/>
                </a:moveTo>
                <a:lnTo>
                  <a:pt x="3534085" y="0"/>
                </a:lnTo>
                <a:lnTo>
                  <a:pt x="3534085" y="1288763"/>
                </a:lnTo>
                <a:lnTo>
                  <a:pt x="0" y="1288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48635"/>
            <a:ext cx="9310124" cy="244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STRONG SHOWING AT ICSC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78813" y="8101012"/>
            <a:ext cx="2242524" cy="2314575"/>
            <a:chOff x="0" y="0"/>
            <a:chExt cx="590624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2449" y="9070975"/>
            <a:ext cx="2242524" cy="2314575"/>
            <a:chOff x="0" y="0"/>
            <a:chExt cx="590624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2404" y="9809621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14483" y="-1707761"/>
            <a:ext cx="7921217" cy="8175723"/>
            <a:chOff x="0" y="0"/>
            <a:chExt cx="590624" cy="609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71573" y="1435114"/>
            <a:ext cx="7067121" cy="7294185"/>
            <a:chOff x="0" y="0"/>
            <a:chExt cx="590624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51879" y="8168147"/>
            <a:ext cx="4252203" cy="4388824"/>
            <a:chOff x="0" y="0"/>
            <a:chExt cx="590624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214483" y="2840858"/>
            <a:ext cx="7671803" cy="4956622"/>
          </a:xfrm>
          <a:custGeom>
            <a:avLst/>
            <a:gdLst/>
            <a:ahLst/>
            <a:cxnLst/>
            <a:rect l="l" t="t" r="r" b="b"/>
            <a:pathLst>
              <a:path w="7671803" h="4956622">
                <a:moveTo>
                  <a:pt x="0" y="0"/>
                </a:moveTo>
                <a:lnTo>
                  <a:pt x="7671803" y="0"/>
                </a:lnTo>
                <a:lnTo>
                  <a:pt x="7671803" y="4956622"/>
                </a:lnTo>
                <a:lnTo>
                  <a:pt x="0" y="495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708" t="-53600" r="-11609"/>
            </a:stretch>
          </a:blipFill>
          <a:ln w="57150" cap="sq">
            <a:solidFill>
              <a:srgbClr val="FDB814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12069" y="4286250"/>
            <a:ext cx="8921077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3 AHEAD communities participated in ICSC@ </a:t>
            </a:r>
          </a:p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         Las Vegas 2025  (Imperial, Calexico &amp; Needles)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Excellent visibility &amp; lead engagement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New connections made with retailers &amp; developers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8813" y="8101012"/>
            <a:ext cx="2242524" cy="2314575"/>
            <a:chOff x="0" y="0"/>
            <a:chExt cx="59062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2449" y="9070975"/>
            <a:ext cx="2242524" cy="2314575"/>
            <a:chOff x="0" y="0"/>
            <a:chExt cx="590624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2404" y="9809621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3413831"/>
          </a:xfrm>
          <a:custGeom>
            <a:avLst/>
            <a:gdLst/>
            <a:ahLst/>
            <a:cxnLst/>
            <a:rect l="l" t="t" r="r" b="b"/>
            <a:pathLst>
              <a:path w="18288000" h="3413831">
                <a:moveTo>
                  <a:pt x="0" y="0"/>
                </a:moveTo>
                <a:lnTo>
                  <a:pt x="18288000" y="0"/>
                </a:lnTo>
                <a:lnTo>
                  <a:pt x="18288000" y="3413831"/>
                </a:lnTo>
                <a:lnTo>
                  <a:pt x="0" y="3413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7315" b="-1795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94666" y="2894243"/>
            <a:ext cx="11112283" cy="1763076"/>
            <a:chOff x="0" y="0"/>
            <a:chExt cx="4639930" cy="7361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39930" cy="736172"/>
            </a:xfrm>
            <a:custGeom>
              <a:avLst/>
              <a:gdLst/>
              <a:ahLst/>
              <a:cxnLst/>
              <a:rect l="l" t="t" r="r" b="b"/>
              <a:pathLst>
                <a:path w="4639930" h="736172">
                  <a:moveTo>
                    <a:pt x="4436730" y="0"/>
                  </a:moveTo>
                  <a:lnTo>
                    <a:pt x="0" y="0"/>
                  </a:lnTo>
                  <a:lnTo>
                    <a:pt x="203200" y="736172"/>
                  </a:lnTo>
                  <a:lnTo>
                    <a:pt x="4639930" y="736172"/>
                  </a:lnTo>
                  <a:lnTo>
                    <a:pt x="4436730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33350"/>
              <a:ext cx="4436730" cy="869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7259300" y="5435953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H="1" flipV="1">
            <a:off x="13625941" y="3794831"/>
            <a:ext cx="516327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095222" y="7332068"/>
            <a:ext cx="10929037" cy="2896195"/>
          </a:xfrm>
          <a:custGeom>
            <a:avLst/>
            <a:gdLst/>
            <a:ahLst/>
            <a:cxnLst/>
            <a:rect l="l" t="t" r="r" b="b"/>
            <a:pathLst>
              <a:path w="10929037" h="2896195">
                <a:moveTo>
                  <a:pt x="0" y="0"/>
                </a:moveTo>
                <a:lnTo>
                  <a:pt x="10929037" y="0"/>
                </a:lnTo>
                <a:lnTo>
                  <a:pt x="10929037" y="2896194"/>
                </a:lnTo>
                <a:lnTo>
                  <a:pt x="0" y="2896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463711" y="3200473"/>
            <a:ext cx="10268528" cy="12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WHERE WE GO NEXT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2404" y="4690254"/>
            <a:ext cx="14752114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Multiple upcoming trade shows &amp; events available</a:t>
            </a:r>
          </a:p>
          <a:p>
            <a:pPr marL="1295400" lvl="2" indent="-431800" algn="l">
              <a:lnSpc>
                <a:spcPts val="5100"/>
              </a:lnSpc>
              <a:buFont typeface="Arial"/>
              <a:buChar char="⚬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ICSC Western, Site Selectors Guild, IAMC Fall Forum &amp; Meet The Consultants Forum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TeamCalifornia aims to support  a </a:t>
            </a:r>
            <a:r>
              <a:rPr lang="en-US" sz="3000" b="1">
                <a:solidFill>
                  <a:srgbClr val="FDB814"/>
                </a:solidFill>
                <a:latin typeface="Opun Bold"/>
                <a:ea typeface="Opun Bold"/>
                <a:cs typeface="Opun Bold"/>
                <a:sym typeface="Opun Bold"/>
              </a:rPr>
              <a:t>strong Imperial County presence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Now is the time to commit to future visibility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947343" y="-69851"/>
            <a:ext cx="2242524" cy="2314575"/>
            <a:chOff x="0" y="0"/>
            <a:chExt cx="59062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5826081" y="-1039813"/>
            <a:ext cx="2242524" cy="2314575"/>
            <a:chOff x="0" y="0"/>
            <a:chExt cx="590624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5328733" y="-301167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792394" y="4056063"/>
            <a:ext cx="8794947" cy="10404474"/>
            <a:chOff x="0" y="0"/>
            <a:chExt cx="655771" cy="7757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5771" cy="775781"/>
            </a:xfrm>
            <a:custGeom>
              <a:avLst/>
              <a:gdLst/>
              <a:ahLst/>
              <a:cxnLst/>
              <a:rect l="l" t="t" r="r" b="b"/>
              <a:pathLst>
                <a:path w="655771" h="775781">
                  <a:moveTo>
                    <a:pt x="452571" y="0"/>
                  </a:moveTo>
                  <a:lnTo>
                    <a:pt x="0" y="0"/>
                  </a:lnTo>
                  <a:lnTo>
                    <a:pt x="203200" y="775781"/>
                  </a:lnTo>
                  <a:lnTo>
                    <a:pt x="655771" y="775781"/>
                  </a:lnTo>
                  <a:lnTo>
                    <a:pt x="452571" y="0"/>
                  </a:lnTo>
                  <a:close/>
                </a:path>
              </a:pathLst>
            </a:custGeom>
            <a:solidFill>
              <a:srgbClr val="FDB81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33350"/>
              <a:ext cx="452571" cy="90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56171" y="2244724"/>
            <a:ext cx="7921217" cy="10404474"/>
            <a:chOff x="0" y="0"/>
            <a:chExt cx="590624" cy="7757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0624" cy="775781"/>
            </a:xfrm>
            <a:custGeom>
              <a:avLst/>
              <a:gdLst/>
              <a:ahLst/>
              <a:cxnLst/>
              <a:rect l="l" t="t" r="r" b="b"/>
              <a:pathLst>
                <a:path w="590624" h="775781">
                  <a:moveTo>
                    <a:pt x="387424" y="0"/>
                  </a:moveTo>
                  <a:lnTo>
                    <a:pt x="0" y="0"/>
                  </a:lnTo>
                  <a:lnTo>
                    <a:pt x="203200" y="775781"/>
                  </a:lnTo>
                  <a:lnTo>
                    <a:pt x="590624" y="775781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133350"/>
              <a:ext cx="387424" cy="90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1226417" y="8608343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652783" y="7221625"/>
            <a:ext cx="6982433" cy="2017625"/>
          </a:xfrm>
          <a:custGeom>
            <a:avLst/>
            <a:gdLst/>
            <a:ahLst/>
            <a:cxnLst/>
            <a:rect l="l" t="t" r="r" b="b"/>
            <a:pathLst>
              <a:path w="6982433" h="2017625">
                <a:moveTo>
                  <a:pt x="0" y="0"/>
                </a:moveTo>
                <a:lnTo>
                  <a:pt x="6982434" y="0"/>
                </a:lnTo>
                <a:lnTo>
                  <a:pt x="6982434" y="2017625"/>
                </a:lnTo>
                <a:lnTo>
                  <a:pt x="0" y="2017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7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474892" y="1141412"/>
            <a:ext cx="9778725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RETAIL STRATEGIES: OPTIONAL SUPPORT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4892" y="3913188"/>
            <a:ext cx="13317502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Available for free </a:t>
            </a:r>
            <a:r>
              <a:rPr lang="en-US" sz="3000" b="1">
                <a:solidFill>
                  <a:srgbClr val="FDB814"/>
                </a:solidFill>
                <a:latin typeface="Opun Bold"/>
                <a:ea typeface="Opun Bold"/>
                <a:cs typeface="Opun Bold"/>
                <a:sym typeface="Opun Bold"/>
              </a:rPr>
              <a:t>retail gap analysis and leakage studies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Can be contracted directly for deeper engagement with their Retail Academy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Great pre-ICSC prep tool for identifying retail attraction targets:</a:t>
            </a:r>
          </a:p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         </a:t>
            </a:r>
            <a:r>
              <a:rPr lang="en-US" sz="3000" b="1">
                <a:solidFill>
                  <a:srgbClr val="14344B"/>
                </a:solidFill>
                <a:latin typeface="Opun Bold"/>
                <a:ea typeface="Opun Bold"/>
                <a:cs typeface="Opun Bold"/>
                <a:sym typeface="Opun Bold"/>
              </a:rPr>
              <a:t>Upcoming Webinar June 17th 11am PST: </a:t>
            </a: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“</a:t>
            </a:r>
            <a:r>
              <a:rPr lang="en-US" sz="3000" i="1">
                <a:solidFill>
                  <a:srgbClr val="14344B"/>
                </a:solidFill>
                <a:latin typeface="Opun Italics"/>
                <a:ea typeface="Opun Italics"/>
                <a:cs typeface="Opun Italics"/>
                <a:sym typeface="Opun Italics"/>
              </a:rPr>
              <a:t>Small Budget, Big Impact: How Rural</a:t>
            </a:r>
          </a:p>
          <a:p>
            <a:pPr algn="l">
              <a:lnSpc>
                <a:spcPts val="5100"/>
              </a:lnSpc>
            </a:pPr>
            <a:r>
              <a:rPr lang="en-US" sz="3000" i="1">
                <a:solidFill>
                  <a:srgbClr val="14344B"/>
                </a:solidFill>
                <a:latin typeface="Opun Italics"/>
                <a:ea typeface="Opun Italics"/>
                <a:cs typeface="Opun Italics"/>
                <a:sym typeface="Opun Italics"/>
              </a:rPr>
              <a:t>         Downtowns Are Winning With an Incremental Approach”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947343" y="-69851"/>
            <a:ext cx="2242524" cy="2314575"/>
            <a:chOff x="0" y="0"/>
            <a:chExt cx="59062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5826081" y="-1039813"/>
            <a:ext cx="2242524" cy="2314575"/>
            <a:chOff x="0" y="0"/>
            <a:chExt cx="590624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5328733" y="-301167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792394" y="4056063"/>
            <a:ext cx="8794947" cy="10404474"/>
            <a:chOff x="0" y="0"/>
            <a:chExt cx="655771" cy="7757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5771" cy="775781"/>
            </a:xfrm>
            <a:custGeom>
              <a:avLst/>
              <a:gdLst/>
              <a:ahLst/>
              <a:cxnLst/>
              <a:rect l="l" t="t" r="r" b="b"/>
              <a:pathLst>
                <a:path w="655771" h="775781">
                  <a:moveTo>
                    <a:pt x="452571" y="0"/>
                  </a:moveTo>
                  <a:lnTo>
                    <a:pt x="0" y="0"/>
                  </a:lnTo>
                  <a:lnTo>
                    <a:pt x="203200" y="775781"/>
                  </a:lnTo>
                  <a:lnTo>
                    <a:pt x="655771" y="775781"/>
                  </a:lnTo>
                  <a:lnTo>
                    <a:pt x="452571" y="0"/>
                  </a:lnTo>
                  <a:close/>
                </a:path>
              </a:pathLst>
            </a:custGeom>
            <a:solidFill>
              <a:srgbClr val="FDB81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33350"/>
              <a:ext cx="452571" cy="90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56171" y="2244724"/>
            <a:ext cx="7921217" cy="10404474"/>
            <a:chOff x="0" y="0"/>
            <a:chExt cx="590624" cy="7757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0624" cy="775781"/>
            </a:xfrm>
            <a:custGeom>
              <a:avLst/>
              <a:gdLst/>
              <a:ahLst/>
              <a:cxnLst/>
              <a:rect l="l" t="t" r="r" b="b"/>
              <a:pathLst>
                <a:path w="590624" h="775781">
                  <a:moveTo>
                    <a:pt x="387424" y="0"/>
                  </a:moveTo>
                  <a:lnTo>
                    <a:pt x="0" y="0"/>
                  </a:lnTo>
                  <a:lnTo>
                    <a:pt x="203200" y="775781"/>
                  </a:lnTo>
                  <a:lnTo>
                    <a:pt x="590624" y="775781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133350"/>
              <a:ext cx="387424" cy="90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1226417" y="8608343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764207" y="2591781"/>
            <a:ext cx="9953443" cy="6435203"/>
          </a:xfrm>
          <a:custGeom>
            <a:avLst/>
            <a:gdLst/>
            <a:ahLst/>
            <a:cxnLst/>
            <a:rect l="l" t="t" r="r" b="b"/>
            <a:pathLst>
              <a:path w="9953443" h="6435203">
                <a:moveTo>
                  <a:pt x="0" y="0"/>
                </a:moveTo>
                <a:lnTo>
                  <a:pt x="9953442" y="0"/>
                </a:lnTo>
                <a:lnTo>
                  <a:pt x="9953442" y="6435203"/>
                </a:lnTo>
                <a:lnTo>
                  <a:pt x="0" y="643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2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474892" y="1141412"/>
            <a:ext cx="1253794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ACCESS TO WEBINARS</a:t>
            </a:r>
          </a:p>
        </p:txBody>
      </p:sp>
      <p:sp>
        <p:nvSpPr>
          <p:cNvPr id="18" name="Freeform 18"/>
          <p:cNvSpPr/>
          <p:nvPr/>
        </p:nvSpPr>
        <p:spPr>
          <a:xfrm>
            <a:off x="824157" y="4623175"/>
            <a:ext cx="3601399" cy="1040650"/>
          </a:xfrm>
          <a:custGeom>
            <a:avLst/>
            <a:gdLst/>
            <a:ahLst/>
            <a:cxnLst/>
            <a:rect l="l" t="t" r="r" b="b"/>
            <a:pathLst>
              <a:path w="3601399" h="1040650">
                <a:moveTo>
                  <a:pt x="0" y="0"/>
                </a:moveTo>
                <a:lnTo>
                  <a:pt x="3601399" y="0"/>
                </a:lnTo>
                <a:lnTo>
                  <a:pt x="3601399" y="1040650"/>
                </a:lnTo>
                <a:lnTo>
                  <a:pt x="0" y="1040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7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616123" y="1265675"/>
            <a:ext cx="9343448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GET YOUR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PROPERTIES SEEN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78813" y="8101012"/>
            <a:ext cx="2242524" cy="2314575"/>
            <a:chOff x="0" y="0"/>
            <a:chExt cx="590624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2449" y="9070975"/>
            <a:ext cx="2242524" cy="2314575"/>
            <a:chOff x="0" y="0"/>
            <a:chExt cx="590624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2404" y="9809621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14483" y="-1707761"/>
            <a:ext cx="7921217" cy="8175723"/>
            <a:chOff x="0" y="0"/>
            <a:chExt cx="590624" cy="609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71573" y="1435114"/>
            <a:ext cx="7067121" cy="7294185"/>
            <a:chOff x="0" y="0"/>
            <a:chExt cx="590624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1434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51879" y="8729298"/>
            <a:ext cx="4252203" cy="3827673"/>
            <a:chOff x="0" y="0"/>
            <a:chExt cx="590624" cy="5316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90624" cy="531657"/>
            </a:xfrm>
            <a:custGeom>
              <a:avLst/>
              <a:gdLst/>
              <a:ahLst/>
              <a:cxnLst/>
              <a:rect l="l" t="t" r="r" b="b"/>
              <a:pathLst>
                <a:path w="590624" h="531657">
                  <a:moveTo>
                    <a:pt x="387424" y="0"/>
                  </a:moveTo>
                  <a:lnTo>
                    <a:pt x="0" y="0"/>
                  </a:lnTo>
                  <a:lnTo>
                    <a:pt x="203200" y="531657"/>
                  </a:lnTo>
                  <a:lnTo>
                    <a:pt x="590624" y="531657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133350"/>
              <a:ext cx="387424" cy="6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8353737" y="2687231"/>
            <a:ext cx="9056482" cy="5773507"/>
          </a:xfrm>
          <a:custGeom>
            <a:avLst/>
            <a:gdLst/>
            <a:ahLst/>
            <a:cxnLst/>
            <a:rect l="l" t="t" r="r" b="b"/>
            <a:pathLst>
              <a:path w="9056482" h="5773507">
                <a:moveTo>
                  <a:pt x="0" y="0"/>
                </a:moveTo>
                <a:lnTo>
                  <a:pt x="9056482" y="0"/>
                </a:lnTo>
                <a:lnTo>
                  <a:pt x="9056482" y="5773507"/>
                </a:lnTo>
                <a:lnTo>
                  <a:pt x="0" y="5773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57150" cap="sq">
            <a:solidFill>
              <a:srgbClr val="FDB814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58935" y="3583259"/>
            <a:ext cx="6393333" cy="383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Each AHEAD community gets </a:t>
            </a:r>
            <a:r>
              <a:rPr lang="en-US" sz="3000" b="1">
                <a:solidFill>
                  <a:srgbClr val="FDB814"/>
                </a:solidFill>
                <a:latin typeface="Opun Bold"/>
                <a:ea typeface="Opun Bold"/>
                <a:cs typeface="Opun Bold"/>
                <a:sym typeface="Opun Bold"/>
              </a:rPr>
              <a:t>up to 5 featured listings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Listings appear on TeamCalifornia’s new interactive website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Integrated with</a:t>
            </a:r>
            <a:r>
              <a:rPr lang="en-US" sz="3000" b="1">
                <a:solidFill>
                  <a:srgbClr val="FDB814"/>
                </a:solidFill>
                <a:latin typeface="Opun Bold"/>
                <a:ea typeface="Opun Bold"/>
                <a:cs typeface="Opun Bold"/>
                <a:sym typeface="Opun Bold"/>
              </a:rPr>
              <a:t> ZoomTour, Resimplifi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947343" y="-69851"/>
            <a:ext cx="2242524" cy="2314575"/>
            <a:chOff x="0" y="0"/>
            <a:chExt cx="59062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5826081" y="-1039813"/>
            <a:ext cx="2242524" cy="2314575"/>
            <a:chOff x="0" y="0"/>
            <a:chExt cx="590624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624" cy="609600"/>
            </a:xfrm>
            <a:custGeom>
              <a:avLst/>
              <a:gdLst/>
              <a:ahLst/>
              <a:cxnLst/>
              <a:rect l="l" t="t" r="r" b="b"/>
              <a:pathLst>
                <a:path w="590624" h="609600">
                  <a:moveTo>
                    <a:pt x="3874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90624" y="609600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33350"/>
              <a:ext cx="387424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5328733" y="-301167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792394" y="4056063"/>
            <a:ext cx="8794947" cy="10404474"/>
            <a:chOff x="0" y="0"/>
            <a:chExt cx="655771" cy="7757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5771" cy="775781"/>
            </a:xfrm>
            <a:custGeom>
              <a:avLst/>
              <a:gdLst/>
              <a:ahLst/>
              <a:cxnLst/>
              <a:rect l="l" t="t" r="r" b="b"/>
              <a:pathLst>
                <a:path w="655771" h="775781">
                  <a:moveTo>
                    <a:pt x="452571" y="0"/>
                  </a:moveTo>
                  <a:lnTo>
                    <a:pt x="0" y="0"/>
                  </a:lnTo>
                  <a:lnTo>
                    <a:pt x="203200" y="775781"/>
                  </a:lnTo>
                  <a:lnTo>
                    <a:pt x="655771" y="775781"/>
                  </a:lnTo>
                  <a:lnTo>
                    <a:pt x="452571" y="0"/>
                  </a:lnTo>
                  <a:close/>
                </a:path>
              </a:pathLst>
            </a:custGeom>
            <a:solidFill>
              <a:srgbClr val="FDB81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33350"/>
              <a:ext cx="452571" cy="90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56171" y="2244724"/>
            <a:ext cx="7921217" cy="10404474"/>
            <a:chOff x="0" y="0"/>
            <a:chExt cx="590624" cy="7757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0624" cy="775781"/>
            </a:xfrm>
            <a:custGeom>
              <a:avLst/>
              <a:gdLst/>
              <a:ahLst/>
              <a:cxnLst/>
              <a:rect l="l" t="t" r="r" b="b"/>
              <a:pathLst>
                <a:path w="590624" h="775781">
                  <a:moveTo>
                    <a:pt x="387424" y="0"/>
                  </a:moveTo>
                  <a:lnTo>
                    <a:pt x="0" y="0"/>
                  </a:lnTo>
                  <a:lnTo>
                    <a:pt x="203200" y="775781"/>
                  </a:lnTo>
                  <a:lnTo>
                    <a:pt x="590624" y="775781"/>
                  </a:lnTo>
                  <a:lnTo>
                    <a:pt x="387424" y="0"/>
                  </a:lnTo>
                  <a:close/>
                </a:path>
              </a:pathLst>
            </a:custGeom>
            <a:solidFill>
              <a:srgbClr val="FDB8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133350"/>
              <a:ext cx="387424" cy="90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1226417" y="8608343"/>
            <a:ext cx="1529917" cy="837282"/>
          </a:xfrm>
          <a:custGeom>
            <a:avLst/>
            <a:gdLst/>
            <a:ahLst/>
            <a:cxnLst/>
            <a:rect l="l" t="t" r="r" b="b"/>
            <a:pathLst>
              <a:path w="1529917" h="837282">
                <a:moveTo>
                  <a:pt x="0" y="0"/>
                </a:moveTo>
                <a:lnTo>
                  <a:pt x="1529917" y="0"/>
                </a:lnTo>
                <a:lnTo>
                  <a:pt x="1529917" y="837282"/>
                </a:lnTo>
                <a:lnTo>
                  <a:pt x="0" y="83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hlinkClick r:id="rId4" tooltip="https://team-ca.resimplifi.com/?lng=-120.839825&amp;lat=37.060931&amp;z=11.000&amp;types=sale%2Clease&amp;statuses=active%2Cpending%2Creduced"/>
          </p:cNvPr>
          <p:cNvSpPr/>
          <p:nvPr/>
        </p:nvSpPr>
        <p:spPr>
          <a:xfrm>
            <a:off x="2344803" y="7024562"/>
            <a:ext cx="4988286" cy="1583781"/>
          </a:xfrm>
          <a:custGeom>
            <a:avLst/>
            <a:gdLst/>
            <a:ahLst/>
            <a:cxnLst/>
            <a:rect l="l" t="t" r="r" b="b"/>
            <a:pathLst>
              <a:path w="4988286" h="1583781">
                <a:moveTo>
                  <a:pt x="0" y="0"/>
                </a:moveTo>
                <a:lnTo>
                  <a:pt x="4988286" y="0"/>
                </a:lnTo>
                <a:lnTo>
                  <a:pt x="4988286" y="1583781"/>
                </a:lnTo>
                <a:lnTo>
                  <a:pt x="0" y="1583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623487" y="7127915"/>
            <a:ext cx="6331379" cy="1377075"/>
          </a:xfrm>
          <a:custGeom>
            <a:avLst/>
            <a:gdLst/>
            <a:ahLst/>
            <a:cxnLst/>
            <a:rect l="l" t="t" r="r" b="b"/>
            <a:pathLst>
              <a:path w="6331379" h="1377075">
                <a:moveTo>
                  <a:pt x="0" y="0"/>
                </a:moveTo>
                <a:lnTo>
                  <a:pt x="6331379" y="0"/>
                </a:lnTo>
                <a:lnTo>
                  <a:pt x="6331379" y="1377075"/>
                </a:lnTo>
                <a:lnTo>
                  <a:pt x="0" y="1377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474892" y="1141412"/>
            <a:ext cx="9778725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INTERACTIVE COMMUNITY TOURS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4892" y="3913188"/>
            <a:ext cx="1331750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4344B"/>
                </a:solidFill>
                <a:latin typeface="Opun"/>
                <a:ea typeface="Opun"/>
                <a:cs typeface="Opun"/>
                <a:sym typeface="Opun"/>
              </a:rPr>
              <a:t>ZoomTour integration helps showcase your community story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un"/>
                <a:ea typeface="Opun"/>
                <a:cs typeface="Opun"/>
                <a:sym typeface="Opun"/>
              </a:rPr>
              <a:t>Pair with Resimplifi to show available, development-ready sites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un"/>
                <a:ea typeface="Opun"/>
                <a:cs typeface="Opun"/>
                <a:sym typeface="Opun"/>
              </a:rPr>
              <a:t>Captures the attention of </a:t>
            </a:r>
            <a:r>
              <a:rPr lang="en-US" sz="3000" b="1">
                <a:solidFill>
                  <a:srgbClr val="FDB814"/>
                </a:solidFill>
                <a:latin typeface="Opun Bold"/>
                <a:ea typeface="Opun Bold"/>
                <a:cs typeface="Opun Bold"/>
                <a:sym typeface="Opun Bold"/>
              </a:rPr>
              <a:t>site selectors, brokers, and investors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44" r="444"/>
          <a:stretch>
            <a:fillRect/>
          </a:stretch>
        </p:blipFill>
        <p:spPr>
          <a:xfrm>
            <a:off x="2051810" y="1837074"/>
            <a:ext cx="14351190" cy="6745059"/>
          </a:xfrm>
          <a:prstGeom prst="rect">
            <a:avLst/>
          </a:prstGeom>
          <a:ln w="57150" cap="sq">
            <a:solidFill>
              <a:srgbClr val="FDB814"/>
            </a:solidFill>
            <a:prstDash val="solid"/>
          </a:ln>
        </p:spPr>
      </p:pic>
      <p:sp>
        <p:nvSpPr>
          <p:cNvPr id="3" name="Freeform 3">
            <a:hlinkClick r:id="rId5" tooltip="https://team-ca.resimplifi.com/?lng=-120.839825&amp;lat=37.060931&amp;z=11.000&amp;types=sale%2Clease&amp;statuses=active%2Cpending%2Creduced"/>
          </p:cNvPr>
          <p:cNvSpPr/>
          <p:nvPr/>
        </p:nvSpPr>
        <p:spPr>
          <a:xfrm>
            <a:off x="7382821" y="8699126"/>
            <a:ext cx="3522357" cy="1118348"/>
          </a:xfrm>
          <a:custGeom>
            <a:avLst/>
            <a:gdLst/>
            <a:ahLst/>
            <a:cxnLst/>
            <a:rect l="l" t="t" r="r" b="b"/>
            <a:pathLst>
              <a:path w="3522357" h="1118348">
                <a:moveTo>
                  <a:pt x="0" y="0"/>
                </a:moveTo>
                <a:lnTo>
                  <a:pt x="3522358" y="0"/>
                </a:lnTo>
                <a:lnTo>
                  <a:pt x="3522358" y="1118348"/>
                </a:lnTo>
                <a:lnTo>
                  <a:pt x="0" y="11183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95511" y="526280"/>
            <a:ext cx="16063789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14344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INTERACTIVE COMMUNITY TOURS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336</Words>
  <Application>Microsoft Office PowerPoint</Application>
  <PresentationFormat>Custom</PresentationFormat>
  <Paragraphs>55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Opun Italics</vt:lpstr>
      <vt:lpstr>Arial</vt:lpstr>
      <vt:lpstr>League Spartan</vt:lpstr>
      <vt:lpstr>Opun</vt:lpstr>
      <vt:lpstr>Opun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IVEDC Summit AHEAD Partnership Presentation</dc:title>
  <cp:lastModifiedBy>Carlos Montes (IVEDC)</cp:lastModifiedBy>
  <cp:revision>4</cp:revision>
  <dcterms:created xsi:type="dcterms:W3CDTF">2006-08-16T00:00:00Z</dcterms:created>
  <dcterms:modified xsi:type="dcterms:W3CDTF">2025-06-16T22:02:10Z</dcterms:modified>
  <dc:identifier>DAGpnFDyz_E</dc:identifier>
</cp:coreProperties>
</file>