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77" r:id="rId3"/>
    <p:sldId id="27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embeddedFontLs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9"/>
  </p:normalViewPr>
  <p:slideViewPr>
    <p:cSldViewPr snapToGrid="0">
      <p:cViewPr varScale="1">
        <p:scale>
          <a:sx n="133" d="100"/>
          <a:sy n="133" d="100"/>
        </p:scale>
        <p:origin x="148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e8223d34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e8223d34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d70acc3f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d70acc3f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JAVIER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d70acc3f3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d70acc3f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LORNA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d70acc3f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d70acc3f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ALEXIS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d70acc3f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d70acc3f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JAVIER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d70acc3f3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d70acc3f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LORNA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d70acc3f3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d70acc3f3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ALEXIS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d70acc3f3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d70acc3f3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JAVIER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d70acc3f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d70acc3f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LORNA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d70acc3f3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d70acc3f3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ALEXIS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d70acc3f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d70acc3f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JAVIER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dde51ac8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dde51ac8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LORNA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d70acc3f3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d70acc3f3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LORNA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dde51ac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dde51ac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ALEXIS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5d70acc3f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5d70acc3f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JAVIER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d70acc3f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d70acc3f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LORNA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d70acc3f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d70acc3f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ALEXIS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d70acc3f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d70acc3f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JAVIER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d70acc3f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d70acc3f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LORNA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d70acc3f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d70acc3f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slide will be presented by:  ALEXIS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vivian@raizesinc.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hyperlink" Target="mailto:anunnmiller@maacproject.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jpg"/><Relationship Id="rId4" Type="http://schemas.openxmlformats.org/officeDocument/2006/relationships/hyperlink" Target="http://www.maacproject.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geertje@sdfsa.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hyperlink" Target="https://www.becomingprojectinc.org/service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mailto:kboyd@thinkpic.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5.jpg"/><Relationship Id="rId4" Type="http://schemas.openxmlformats.org/officeDocument/2006/relationships/hyperlink" Target="https://thinkpic.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blacktechlink@gmail.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hyperlink" Target="https://blacktechlink.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jsimmons@prospersustainably.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hyperlink" Target="https://sctca.ne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fhope.or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hyperlink" Target="http://www.casafamiliar.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hyperlink" Target="https://raizesinc.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rojectnewvillage.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s://www.globalvillagesd.org/" TargetMode="External"/><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www.panasd.org" TargetMode="External"/><Relationship Id="rId4" Type="http://schemas.openxmlformats.org/officeDocument/2006/relationships/hyperlink" Target="mailto:rachel@panasd.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mrogers@gridalternative.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hyperlink" Target="https://gridalternatives.org/regions/sandieg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karen@goodforothers.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https://www.goodforothers.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jharps@bellgroupsd.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hyperlink" Target="https://www.bellgroupsd.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Eric@losamigosdelacomunidad.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hyperlink" Target="https://losamigosdelacomunidad.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dfitzgerald@swccd.ed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hyperlink" Target="http://www.sdivsbdc.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ricardo@nhclx.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hyperlink" Target="http://www.nhclx.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johnlocal5@icloud.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hyperlink" Target="http://www.hnflocal5.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267825"/>
            <a:ext cx="8520600" cy="1342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Southern Border Region </a:t>
            </a:r>
            <a:endParaRPr/>
          </a:p>
        </p:txBody>
      </p:sp>
      <p:sp>
        <p:nvSpPr>
          <p:cNvPr id="55" name="Google Shape;55;p13"/>
          <p:cNvSpPr txBox="1">
            <a:spLocks noGrp="1"/>
          </p:cNvSpPr>
          <p:nvPr>
            <p:ph type="subTitle" idx="1"/>
          </p:nvPr>
        </p:nvSpPr>
        <p:spPr>
          <a:xfrm>
            <a:off x="311700" y="17585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Catalyst Pre-development Fund 1st Round - Awards</a:t>
            </a:r>
            <a:endParaRPr/>
          </a:p>
        </p:txBody>
      </p:sp>
      <p:pic>
        <p:nvPicPr>
          <p:cNvPr id="56" name="Google Shape;56;p13" title="Southern Border Coalition Logo v2.png"/>
          <p:cNvPicPr preferRelativeResize="0"/>
          <p:nvPr/>
        </p:nvPicPr>
        <p:blipFill rotWithShape="1">
          <a:blip r:embed="rId3">
            <a:alphaModFix/>
          </a:blip>
          <a:srcRect t="14562" b="5161"/>
          <a:stretch/>
        </p:blipFill>
        <p:spPr>
          <a:xfrm>
            <a:off x="2881050" y="2699675"/>
            <a:ext cx="2996377" cy="24085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p:nvPr/>
        </p:nvSpPr>
        <p:spPr>
          <a:xfrm>
            <a:off x="311700" y="445025"/>
            <a:ext cx="8520600" cy="5727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800">
                <a:solidFill>
                  <a:srgbClr val="000000"/>
                </a:solidFill>
              </a:rPr>
              <a:t>7. Blooming Community Health Worker (CHW) Certification Project</a:t>
            </a:r>
            <a:endParaRPr sz="2800">
              <a:solidFill>
                <a:srgbClr val="000000"/>
              </a:solidFill>
            </a:endParaRPr>
          </a:p>
        </p:txBody>
      </p:sp>
      <p:sp>
        <p:nvSpPr>
          <p:cNvPr id="111" name="Google Shape;111;p20"/>
          <p:cNvSpPr txBox="1"/>
          <p:nvPr/>
        </p:nvSpPr>
        <p:spPr>
          <a:xfrm>
            <a:off x="311700" y="14659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200" b="1" dirty="0">
                <a:solidFill>
                  <a:schemeClr val="dk1"/>
                </a:solidFill>
              </a:rPr>
              <a:t>Summary:</a:t>
            </a:r>
            <a:r>
              <a:rPr lang="en" sz="1200" dirty="0">
                <a:solidFill>
                  <a:schemeClr val="dk1"/>
                </a:solidFill>
              </a:rPr>
              <a:t> The project focuses on equipping participants with formal CHW certification and climate health literacy to meet the region’s growing demand for frontline public health workers. Special emphasis will be placed on serving historically marginalized populations—such as displaced farmworkers, individuals with limited education, the unhoused, and people with disabilities—through bilingual training, wraparound supports, and a culturally responsive curriculum.</a:t>
            </a:r>
            <a:endParaRPr sz="1200" dirty="0">
              <a:solidFill>
                <a:schemeClr val="dk1"/>
              </a:solidFill>
            </a:endParaRPr>
          </a:p>
          <a:p>
            <a:pPr marL="0" lvl="0" indent="0" algn="l" rtl="0">
              <a:lnSpc>
                <a:spcPct val="115000"/>
              </a:lnSpc>
              <a:spcBef>
                <a:spcPts val="1200"/>
              </a:spcBef>
              <a:spcAft>
                <a:spcPts val="0"/>
              </a:spcAft>
              <a:buNone/>
            </a:pPr>
            <a:r>
              <a:rPr lang="en" sz="1200" b="1" dirty="0">
                <a:solidFill>
                  <a:schemeClr val="dk1"/>
                </a:solidFill>
              </a:rPr>
              <a:t>Lead Applicant:</a:t>
            </a:r>
            <a:r>
              <a:rPr lang="en" sz="1200" dirty="0">
                <a:solidFill>
                  <a:schemeClr val="dk1"/>
                </a:solidFill>
              </a:rPr>
              <a:t> Raizes</a:t>
            </a:r>
            <a:endParaRPr sz="1200" dirty="0">
              <a:solidFill>
                <a:schemeClr val="dk1"/>
              </a:solidFill>
            </a:endParaRPr>
          </a:p>
          <a:p>
            <a:pPr marL="0" lvl="0" indent="0" algn="l" rtl="0">
              <a:lnSpc>
                <a:spcPct val="115000"/>
              </a:lnSpc>
              <a:spcBef>
                <a:spcPts val="1200"/>
              </a:spcBef>
              <a:spcAft>
                <a:spcPts val="0"/>
              </a:spcAft>
              <a:buNone/>
            </a:pPr>
            <a:r>
              <a:rPr lang="en" sz="1200" b="1" dirty="0">
                <a:solidFill>
                  <a:schemeClr val="dk1"/>
                </a:solidFill>
              </a:rPr>
              <a:t>Point of Contact: </a:t>
            </a:r>
            <a:r>
              <a:rPr lang="en" sz="1200" dirty="0">
                <a:solidFill>
                  <a:schemeClr val="dk1"/>
                </a:solidFill>
              </a:rPr>
              <a:t>Vivian Perez, 760-554-2204, </a:t>
            </a:r>
            <a:r>
              <a:rPr lang="en" sz="1200" u="sng" dirty="0">
                <a:solidFill>
                  <a:schemeClr val="dk1"/>
                </a:solidFill>
                <a:hlinkClick r:id="rId3">
                  <a:extLst>
                    <a:ext uri="{A12FA001-AC4F-418D-AE19-62706E023703}">
                      <ahyp:hlinkClr xmlns:ahyp="http://schemas.microsoft.com/office/drawing/2018/hyperlinkcolor" val="tx"/>
                    </a:ext>
                  </a:extLst>
                </a:hlinkClick>
              </a:rPr>
              <a:t>vivian@raizesinc.org</a:t>
            </a:r>
            <a:r>
              <a:rPr lang="en" sz="1200" dirty="0">
                <a:solidFill>
                  <a:schemeClr val="dk1"/>
                </a:solidFill>
              </a:rPr>
              <a:t> </a:t>
            </a:r>
            <a:endParaRPr sz="1200" dirty="0">
              <a:solidFill>
                <a:schemeClr val="dk1"/>
              </a:solidFill>
            </a:endParaRPr>
          </a:p>
          <a:p>
            <a:pPr marL="0" lvl="0" indent="0" algn="l" rtl="0">
              <a:lnSpc>
                <a:spcPct val="115000"/>
              </a:lnSpc>
              <a:spcBef>
                <a:spcPts val="1200"/>
              </a:spcBef>
              <a:spcAft>
                <a:spcPts val="0"/>
              </a:spcAft>
              <a:buNone/>
            </a:pPr>
            <a:r>
              <a:rPr lang="en" sz="1200" b="1" dirty="0">
                <a:solidFill>
                  <a:schemeClr val="dk1"/>
                </a:solidFill>
              </a:rPr>
              <a:t>County:</a:t>
            </a:r>
            <a:r>
              <a:rPr lang="en" sz="1200" dirty="0">
                <a:solidFill>
                  <a:schemeClr val="dk1"/>
                </a:solidFill>
              </a:rPr>
              <a:t> Imperial</a:t>
            </a:r>
            <a:endParaRPr sz="1200" dirty="0">
              <a:solidFill>
                <a:schemeClr val="dk1"/>
              </a:solidFill>
            </a:endParaRPr>
          </a:p>
          <a:p>
            <a:pPr marL="0" lvl="0" indent="0" algn="l" rtl="0">
              <a:lnSpc>
                <a:spcPct val="115000"/>
              </a:lnSpc>
              <a:spcBef>
                <a:spcPts val="1200"/>
              </a:spcBef>
              <a:spcAft>
                <a:spcPts val="0"/>
              </a:spcAft>
              <a:buNone/>
            </a:pPr>
            <a:r>
              <a:rPr lang="en" sz="1200" b="1" dirty="0">
                <a:solidFill>
                  <a:schemeClr val="dk1"/>
                </a:solidFill>
              </a:rPr>
              <a:t>Project Type:</a:t>
            </a:r>
            <a:r>
              <a:rPr lang="en" sz="1200" dirty="0">
                <a:solidFill>
                  <a:schemeClr val="dk1"/>
                </a:solidFill>
              </a:rPr>
              <a:t> Planning</a:t>
            </a:r>
            <a:endParaRPr sz="1200" dirty="0">
              <a:solidFill>
                <a:schemeClr val="dk1"/>
              </a:solidFill>
            </a:endParaRPr>
          </a:p>
          <a:p>
            <a:pPr marL="0" lvl="0" indent="0" algn="l" rtl="0">
              <a:lnSpc>
                <a:spcPct val="115000"/>
              </a:lnSpc>
              <a:spcBef>
                <a:spcPts val="1200"/>
              </a:spcBef>
              <a:spcAft>
                <a:spcPts val="0"/>
              </a:spcAft>
              <a:buNone/>
            </a:pPr>
            <a:r>
              <a:rPr lang="en" sz="1200" b="1" dirty="0">
                <a:solidFill>
                  <a:schemeClr val="dk1"/>
                </a:solidFill>
              </a:rPr>
              <a:t>Website:</a:t>
            </a:r>
            <a:r>
              <a:rPr lang="en" sz="1200" dirty="0">
                <a:solidFill>
                  <a:schemeClr val="dk1"/>
                </a:solidFill>
              </a:rPr>
              <a:t> </a:t>
            </a:r>
            <a:r>
              <a:rPr lang="en" sz="1200" dirty="0" err="1">
                <a:solidFill>
                  <a:schemeClr val="dk1"/>
                </a:solidFill>
              </a:rPr>
              <a:t>www.raizesinc.org</a:t>
            </a:r>
            <a:r>
              <a:rPr lang="en" sz="1200" dirty="0">
                <a:solidFill>
                  <a:schemeClr val="dk1"/>
                </a:solidFill>
              </a:rPr>
              <a:t>/</a:t>
            </a:r>
            <a:endParaRPr sz="1200" dirty="0">
              <a:solidFill>
                <a:schemeClr val="dk1"/>
              </a:solidFill>
            </a:endParaRPr>
          </a:p>
          <a:p>
            <a:pPr marL="0" lvl="0" indent="0" algn="l" rtl="0">
              <a:lnSpc>
                <a:spcPct val="115000"/>
              </a:lnSpc>
              <a:spcBef>
                <a:spcPts val="1200"/>
              </a:spcBef>
              <a:spcAft>
                <a:spcPts val="0"/>
              </a:spcAft>
              <a:buNone/>
            </a:pPr>
            <a:endParaRPr sz="1800" dirty="0">
              <a:solidFill>
                <a:srgbClr val="595959"/>
              </a:solidFill>
            </a:endParaRPr>
          </a:p>
          <a:p>
            <a:pPr marL="0" lvl="0" indent="0" algn="l" rtl="0">
              <a:lnSpc>
                <a:spcPct val="115000"/>
              </a:lnSpc>
              <a:spcBef>
                <a:spcPts val="1200"/>
              </a:spcBef>
              <a:spcAft>
                <a:spcPts val="1200"/>
              </a:spcAft>
              <a:buNone/>
            </a:pPr>
            <a:endParaRPr sz="1800" dirty="0">
              <a:solidFill>
                <a:srgbClr val="595959"/>
              </a:solidFill>
            </a:endParaRPr>
          </a:p>
        </p:txBody>
      </p:sp>
      <p:pic>
        <p:nvPicPr>
          <p:cNvPr id="112" name="Google Shape;112;p20" title="20180810_135834.jpeg"/>
          <p:cNvPicPr preferRelativeResize="0"/>
          <p:nvPr/>
        </p:nvPicPr>
        <p:blipFill>
          <a:blip r:embed="rId4">
            <a:alphaModFix/>
          </a:blip>
          <a:stretch>
            <a:fillRect/>
          </a:stretch>
        </p:blipFill>
        <p:spPr>
          <a:xfrm>
            <a:off x="6552295" y="2511636"/>
            <a:ext cx="1928805" cy="2571750"/>
          </a:xfrm>
          <a:prstGeom prst="rect">
            <a:avLst/>
          </a:prstGeom>
          <a:noFill/>
          <a:ln>
            <a:noFill/>
          </a:ln>
        </p:spPr>
      </p:pic>
      <p:pic>
        <p:nvPicPr>
          <p:cNvPr id="113" name="Google Shape;113;p20"/>
          <p:cNvPicPr preferRelativeResize="0"/>
          <p:nvPr/>
        </p:nvPicPr>
        <p:blipFill>
          <a:blip r:embed="rId5">
            <a:alphaModFix/>
          </a:blip>
          <a:stretch>
            <a:fillRect/>
          </a:stretch>
        </p:blipFill>
        <p:spPr>
          <a:xfrm>
            <a:off x="8481100" y="60114"/>
            <a:ext cx="662900" cy="8838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a:solidFill>
                  <a:srgbClr val="000000"/>
                </a:solidFill>
              </a:rPr>
              <a:t>8. High Road Career Partnership</a:t>
            </a:r>
            <a:endParaRPr sz="2800">
              <a:solidFill>
                <a:srgbClr val="000000"/>
              </a:solidFill>
            </a:endParaRPr>
          </a:p>
        </p:txBody>
      </p:sp>
      <p:sp>
        <p:nvSpPr>
          <p:cNvPr id="119" name="Google Shape;119;p21"/>
          <p:cNvSpPr txBox="1"/>
          <p:nvPr/>
        </p:nvSpPr>
        <p:spPr>
          <a:xfrm>
            <a:off x="291950" y="944000"/>
            <a:ext cx="8520600" cy="3416400"/>
          </a:xfrm>
          <a:prstGeom prst="rect">
            <a:avLst/>
          </a:prstGeom>
          <a:noFill/>
          <a:ln>
            <a:noFill/>
          </a:ln>
        </p:spPr>
        <p:txBody>
          <a:bodyPr spcFirstLastPara="1" wrap="square" lIns="91425" tIns="91425" rIns="91425" bIns="91425" anchor="t" anchorCtr="0">
            <a:noAutofit/>
          </a:bodyPr>
          <a:lstStyle/>
          <a:p>
            <a:pPr marL="9144" marR="707136" lvl="0" indent="0" algn="l" rtl="0">
              <a:lnSpc>
                <a:spcPct val="115000"/>
              </a:lnSpc>
              <a:spcBef>
                <a:spcPts val="1464"/>
              </a:spcBef>
              <a:spcAft>
                <a:spcPts val="0"/>
              </a:spcAft>
              <a:buNone/>
            </a:pPr>
            <a:r>
              <a:rPr lang="en" sz="1200" b="1" dirty="0">
                <a:solidFill>
                  <a:schemeClr val="dk1"/>
                </a:solidFill>
              </a:rPr>
              <a:t>Summary: </a:t>
            </a:r>
            <a:r>
              <a:rPr lang="en" sz="1200" dirty="0">
                <a:solidFill>
                  <a:schemeClr val="dk1"/>
                </a:solidFill>
              </a:rPr>
              <a:t>MAAC will deploy a workforce development program that will match MAAC client participants with training programs that provide pathways into high growth industries that are in demand in the southern border region. Clients will be placed in high growth career pathways that lead to jobs that pay living wages. This proposed project is a natural extension of MAAC's ongoing work, particularly in economic and workforce development. We have long recognized that self-sufficiency is tied to access to good jobs-those that offer living wages, benefits, stability, and upward mobility. MAAC's holistic model combines wraparound services, personalized case management, and workforce training to ensure that participants are not only prepared for employment but are positioned for long-term success.</a:t>
            </a:r>
            <a:endParaRPr sz="1200" dirty="0">
              <a:solidFill>
                <a:schemeClr val="dk1"/>
              </a:solidFill>
            </a:endParaRPr>
          </a:p>
          <a:p>
            <a:pPr marL="9144" marR="707136" lvl="0" indent="0" algn="l" rtl="0">
              <a:lnSpc>
                <a:spcPct val="115000"/>
              </a:lnSpc>
              <a:spcBef>
                <a:spcPts val="1464"/>
              </a:spcBef>
              <a:spcAft>
                <a:spcPts val="0"/>
              </a:spcAft>
              <a:buNone/>
            </a:pPr>
            <a:r>
              <a:rPr lang="en" sz="1200" b="1" dirty="0">
                <a:solidFill>
                  <a:schemeClr val="dk1"/>
                </a:solidFill>
              </a:rPr>
              <a:t>Lead Applicant: </a:t>
            </a:r>
            <a:r>
              <a:rPr lang="en" sz="1200" dirty="0">
                <a:solidFill>
                  <a:schemeClr val="dk1"/>
                </a:solidFill>
              </a:rPr>
              <a:t>MAAC</a:t>
            </a:r>
            <a:endParaRPr sz="1200" dirty="0">
              <a:solidFill>
                <a:schemeClr val="dk1"/>
              </a:solidFill>
            </a:endParaRPr>
          </a:p>
          <a:p>
            <a:pPr marL="9144" marR="707136" lvl="0" indent="0" algn="l" rtl="0">
              <a:lnSpc>
                <a:spcPct val="115000"/>
              </a:lnSpc>
              <a:spcBef>
                <a:spcPts val="1464"/>
              </a:spcBef>
              <a:spcAft>
                <a:spcPts val="0"/>
              </a:spcAft>
              <a:buNone/>
            </a:pPr>
            <a:r>
              <a:rPr lang="en" sz="1200" b="1" dirty="0">
                <a:solidFill>
                  <a:schemeClr val="dk1"/>
                </a:solidFill>
              </a:rPr>
              <a:t>Point of Contact: </a:t>
            </a:r>
            <a:r>
              <a:rPr lang="en" sz="1200" dirty="0">
                <a:solidFill>
                  <a:schemeClr val="dk1"/>
                </a:solidFill>
              </a:rPr>
              <a:t>Andrew Nunn-Miller, 619-551-6614, </a:t>
            </a:r>
            <a:r>
              <a:rPr lang="en" sz="1200" u="sng" dirty="0">
                <a:solidFill>
                  <a:schemeClr val="dk1"/>
                </a:solidFill>
                <a:hlinkClick r:id="rId3">
                  <a:extLst>
                    <a:ext uri="{A12FA001-AC4F-418D-AE19-62706E023703}">
                      <ahyp:hlinkClr xmlns:ahyp="http://schemas.microsoft.com/office/drawing/2018/hyperlinkcolor" val="tx"/>
                    </a:ext>
                  </a:extLst>
                </a:hlinkClick>
              </a:rPr>
              <a:t>anunnmiller@maacproject.org</a:t>
            </a:r>
            <a:r>
              <a:rPr lang="en" sz="1200" dirty="0">
                <a:solidFill>
                  <a:schemeClr val="dk1"/>
                </a:solidFill>
              </a:rPr>
              <a:t> </a:t>
            </a:r>
            <a:endParaRPr sz="1200" dirty="0">
              <a:solidFill>
                <a:schemeClr val="dk1"/>
              </a:solidFill>
            </a:endParaRPr>
          </a:p>
          <a:p>
            <a:pPr marL="9144" marR="707136" lvl="0" indent="0" algn="l" rtl="0">
              <a:lnSpc>
                <a:spcPct val="115000"/>
              </a:lnSpc>
              <a:spcBef>
                <a:spcPts val="1464"/>
              </a:spcBef>
              <a:spcAft>
                <a:spcPts val="0"/>
              </a:spcAft>
              <a:buNone/>
            </a:pPr>
            <a:r>
              <a:rPr lang="en" sz="1200" b="1" dirty="0">
                <a:solidFill>
                  <a:schemeClr val="dk1"/>
                </a:solidFill>
              </a:rPr>
              <a:t>County: </a:t>
            </a:r>
            <a:r>
              <a:rPr lang="en" sz="1200" dirty="0">
                <a:solidFill>
                  <a:schemeClr val="dk1"/>
                </a:solidFill>
              </a:rPr>
              <a:t>San Diego</a:t>
            </a:r>
            <a:endParaRPr sz="1200" dirty="0">
              <a:solidFill>
                <a:schemeClr val="dk1"/>
              </a:solidFill>
            </a:endParaRPr>
          </a:p>
          <a:p>
            <a:pPr marL="9144" marR="707136" lvl="0" indent="0" algn="l" rtl="0">
              <a:lnSpc>
                <a:spcPct val="115000"/>
              </a:lnSpc>
              <a:spcBef>
                <a:spcPts val="1464"/>
              </a:spcBef>
              <a:spcAft>
                <a:spcPts val="0"/>
              </a:spcAft>
              <a:buNone/>
            </a:pPr>
            <a:r>
              <a:rPr lang="en" sz="1200" b="1" dirty="0">
                <a:solidFill>
                  <a:schemeClr val="dk1"/>
                </a:solidFill>
              </a:rPr>
              <a:t>Project Type: </a:t>
            </a:r>
            <a:r>
              <a:rPr lang="en" sz="1200" dirty="0">
                <a:solidFill>
                  <a:schemeClr val="dk1"/>
                </a:solidFill>
              </a:rPr>
              <a:t>Planning</a:t>
            </a:r>
            <a:endParaRPr sz="1200" dirty="0">
              <a:solidFill>
                <a:schemeClr val="dk1"/>
              </a:solidFill>
            </a:endParaRPr>
          </a:p>
          <a:p>
            <a:pPr marL="9144" marR="707136" lvl="0" indent="0" algn="l" rtl="0">
              <a:lnSpc>
                <a:spcPct val="115000"/>
              </a:lnSpc>
              <a:spcBef>
                <a:spcPts val="1464"/>
              </a:spcBef>
              <a:spcAft>
                <a:spcPts val="0"/>
              </a:spcAft>
              <a:buNone/>
            </a:pPr>
            <a:r>
              <a:rPr lang="en" sz="1200" b="1" dirty="0">
                <a:solidFill>
                  <a:schemeClr val="dk1"/>
                </a:solidFill>
              </a:rPr>
              <a:t>Website:</a:t>
            </a:r>
            <a:r>
              <a:rPr lang="en" sz="1200" dirty="0">
                <a:solidFill>
                  <a:schemeClr val="dk1"/>
                </a:solidFill>
              </a:rPr>
              <a:t> </a:t>
            </a:r>
            <a:r>
              <a:rPr lang="en" sz="1200" u="sng" dirty="0">
                <a:solidFill>
                  <a:schemeClr val="dk1"/>
                </a:solidFill>
                <a:hlinkClick r:id="rId4">
                  <a:extLst>
                    <a:ext uri="{A12FA001-AC4F-418D-AE19-62706E023703}">
                      <ahyp:hlinkClr xmlns:ahyp="http://schemas.microsoft.com/office/drawing/2018/hyperlinkcolor" val="tx"/>
                    </a:ext>
                  </a:extLst>
                </a:hlinkClick>
              </a:rPr>
              <a:t>www.maacproject.org</a:t>
            </a:r>
            <a:endParaRPr sz="1200" dirty="0">
              <a:solidFill>
                <a:schemeClr val="dk1"/>
              </a:solidFill>
            </a:endParaRPr>
          </a:p>
          <a:p>
            <a:pPr marL="0" lvl="0" indent="0" algn="ctr" rtl="0">
              <a:spcBef>
                <a:spcPts val="0"/>
              </a:spcBef>
              <a:spcAft>
                <a:spcPts val="0"/>
              </a:spcAft>
              <a:buNone/>
            </a:pPr>
            <a:endParaRPr sz="2600" dirty="0">
              <a:solidFill>
                <a:srgbClr val="CC0000"/>
              </a:solidFill>
            </a:endParaRPr>
          </a:p>
          <a:p>
            <a:pPr marL="9144" marR="707136" lvl="0" indent="0" algn="l" rtl="0">
              <a:lnSpc>
                <a:spcPct val="115000"/>
              </a:lnSpc>
              <a:spcBef>
                <a:spcPts val="1464"/>
              </a:spcBef>
              <a:spcAft>
                <a:spcPts val="0"/>
              </a:spcAft>
              <a:buNone/>
            </a:pPr>
            <a:endParaRPr sz="1100" dirty="0">
              <a:solidFill>
                <a:srgbClr val="595959"/>
              </a:solidFill>
            </a:endParaRPr>
          </a:p>
          <a:p>
            <a:pPr marL="9144" marR="707136" lvl="0" indent="0" algn="l" rtl="0">
              <a:lnSpc>
                <a:spcPct val="115000"/>
              </a:lnSpc>
              <a:spcBef>
                <a:spcPts val="1464"/>
              </a:spcBef>
              <a:spcAft>
                <a:spcPts val="0"/>
              </a:spcAft>
              <a:buNone/>
            </a:pPr>
            <a:endParaRPr sz="1100" dirty="0">
              <a:solidFill>
                <a:srgbClr val="000000"/>
              </a:solidFill>
            </a:endParaRPr>
          </a:p>
          <a:p>
            <a:pPr marL="0" lvl="0" indent="0" algn="l" rtl="0">
              <a:lnSpc>
                <a:spcPct val="115000"/>
              </a:lnSpc>
              <a:spcBef>
                <a:spcPts val="0"/>
              </a:spcBef>
              <a:spcAft>
                <a:spcPts val="1200"/>
              </a:spcAft>
              <a:buNone/>
            </a:pPr>
            <a:endParaRPr sz="1900" dirty="0">
              <a:solidFill>
                <a:srgbClr val="595959"/>
              </a:solidFill>
            </a:endParaRPr>
          </a:p>
        </p:txBody>
      </p:sp>
      <p:pic>
        <p:nvPicPr>
          <p:cNvPr id="120" name="Google Shape;120;p21" title="MAAC-Child-Development-Program-Classroom-Activity-web-800x533.jpg"/>
          <p:cNvPicPr preferRelativeResize="0"/>
          <p:nvPr/>
        </p:nvPicPr>
        <p:blipFill>
          <a:blip r:embed="rId5">
            <a:alphaModFix/>
          </a:blip>
          <a:stretch>
            <a:fillRect/>
          </a:stretch>
        </p:blipFill>
        <p:spPr>
          <a:xfrm>
            <a:off x="6587408" y="3280151"/>
            <a:ext cx="2370324" cy="1579224"/>
          </a:xfrm>
          <a:prstGeom prst="rect">
            <a:avLst/>
          </a:prstGeom>
          <a:noFill/>
          <a:ln>
            <a:noFill/>
          </a:ln>
        </p:spPr>
      </p:pic>
      <p:pic>
        <p:nvPicPr>
          <p:cNvPr id="121" name="Google Shape;121;p21"/>
          <p:cNvPicPr preferRelativeResize="0"/>
          <p:nvPr/>
        </p:nvPicPr>
        <p:blipFill>
          <a:blip r:embed="rId6">
            <a:alphaModFix/>
          </a:blip>
          <a:stretch>
            <a:fillRect/>
          </a:stretch>
        </p:blipFill>
        <p:spPr>
          <a:xfrm>
            <a:off x="8481100" y="60114"/>
            <a:ext cx="662900" cy="8838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p:nvPr/>
        </p:nvSpPr>
        <p:spPr>
          <a:xfrm>
            <a:off x="104725" y="371300"/>
            <a:ext cx="8520600" cy="5727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2800"/>
              <a:t>9</a:t>
            </a:r>
            <a:r>
              <a:rPr lang="en" sz="2800">
                <a:solidFill>
                  <a:srgbClr val="000000"/>
                </a:solidFill>
              </a:rPr>
              <a:t>. Planning for an Agricultural Community Land Trust in San Diego County</a:t>
            </a:r>
            <a:endParaRPr sz="2800">
              <a:solidFill>
                <a:srgbClr val="000000"/>
              </a:solidFill>
            </a:endParaRPr>
          </a:p>
        </p:txBody>
      </p:sp>
      <p:sp>
        <p:nvSpPr>
          <p:cNvPr id="127" name="Google Shape;127;p22"/>
          <p:cNvSpPr txBox="1"/>
          <p:nvPr/>
        </p:nvSpPr>
        <p:spPr>
          <a:xfrm>
            <a:off x="291950" y="972775"/>
            <a:ext cx="8520600" cy="3920958"/>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400"/>
              </a:spcBef>
              <a:spcAft>
                <a:spcPts val="0"/>
              </a:spcAft>
              <a:buNone/>
            </a:pPr>
            <a:r>
              <a:rPr lang="en" b="1" dirty="0">
                <a:solidFill>
                  <a:srgbClr val="000000"/>
                </a:solidFill>
              </a:rPr>
              <a:t>Summary:</a:t>
            </a:r>
            <a:r>
              <a:rPr lang="en" dirty="0">
                <a:solidFill>
                  <a:srgbClr val="000000"/>
                </a:solidFill>
              </a:rPr>
              <a:t> The San Diego Food System Alliance (Alliance) proposes the planning of an agricultural community land trust (CLT) in San Diego County. Agricultural CLTs are proven community wealth building models that acquire and permanently protect land, lease it affordably to farmers, and ensure long-term community stewardship through shared governance. The proposed CLT will advance equity, economic opportunity, and climate resilience in San Diego County’s agriculture industry. By creating pathways to land tenure for disinvested farmers and farmworkers, the CLT will expand access to agricultural careers, generate opportunities for agricultural business development, bolster the regional food economy, and conserve land for climate-resilient agriculture.</a:t>
            </a:r>
            <a:endParaRPr dirty="0">
              <a:solidFill>
                <a:srgbClr val="000000"/>
              </a:solidFill>
            </a:endParaRPr>
          </a:p>
          <a:p>
            <a:pPr marL="0" lvl="0" indent="0" algn="l" rtl="0">
              <a:lnSpc>
                <a:spcPct val="115000"/>
              </a:lnSpc>
              <a:spcBef>
                <a:spcPts val="400"/>
              </a:spcBef>
              <a:spcAft>
                <a:spcPts val="0"/>
              </a:spcAft>
              <a:buNone/>
            </a:pPr>
            <a:endParaRPr dirty="0">
              <a:solidFill>
                <a:srgbClr val="000000"/>
              </a:solidFill>
            </a:endParaRPr>
          </a:p>
          <a:p>
            <a:pPr marL="0" lvl="0" indent="0" algn="l" rtl="0">
              <a:lnSpc>
                <a:spcPct val="115000"/>
              </a:lnSpc>
              <a:spcBef>
                <a:spcPts val="400"/>
              </a:spcBef>
              <a:spcAft>
                <a:spcPts val="0"/>
              </a:spcAft>
              <a:buNone/>
            </a:pPr>
            <a:r>
              <a:rPr lang="en" b="1" dirty="0">
                <a:solidFill>
                  <a:srgbClr val="000000"/>
                </a:solidFill>
              </a:rPr>
              <a:t>Lead applicant:</a:t>
            </a:r>
            <a:r>
              <a:rPr lang="en" dirty="0">
                <a:solidFill>
                  <a:srgbClr val="000000"/>
                </a:solidFill>
              </a:rPr>
              <a:t> San Diego Food System Alliance</a:t>
            </a:r>
          </a:p>
          <a:p>
            <a:pPr marL="0" lvl="0" indent="0" algn="l" rtl="0">
              <a:lnSpc>
                <a:spcPct val="115000"/>
              </a:lnSpc>
              <a:spcBef>
                <a:spcPts val="400"/>
              </a:spcBef>
              <a:spcAft>
                <a:spcPts val="0"/>
              </a:spcAft>
              <a:buNone/>
            </a:pPr>
            <a:endParaRPr dirty="0">
              <a:solidFill>
                <a:srgbClr val="000000"/>
              </a:solidFill>
            </a:endParaRPr>
          </a:p>
          <a:p>
            <a:pPr marL="0" lvl="0" indent="0" algn="l" rtl="0">
              <a:lnSpc>
                <a:spcPct val="115000"/>
              </a:lnSpc>
              <a:spcBef>
                <a:spcPts val="400"/>
              </a:spcBef>
              <a:spcAft>
                <a:spcPts val="0"/>
              </a:spcAft>
              <a:buNone/>
            </a:pPr>
            <a:r>
              <a:rPr lang="en" b="1" dirty="0">
                <a:solidFill>
                  <a:srgbClr val="000000"/>
                </a:solidFill>
              </a:rPr>
              <a:t>Point of Contact:</a:t>
            </a:r>
            <a:r>
              <a:rPr lang="en" dirty="0">
                <a:solidFill>
                  <a:srgbClr val="000000"/>
                </a:solidFill>
              </a:rPr>
              <a:t> Geertje </a:t>
            </a:r>
            <a:r>
              <a:rPr lang="en" dirty="0" err="1">
                <a:solidFill>
                  <a:srgbClr val="000000"/>
                </a:solidFill>
              </a:rPr>
              <a:t>Grootenhuis</a:t>
            </a:r>
            <a:r>
              <a:rPr lang="en" dirty="0">
                <a:solidFill>
                  <a:srgbClr val="000000"/>
                </a:solidFill>
              </a:rPr>
              <a:t>, 858-245-3781, </a:t>
            </a:r>
            <a:r>
              <a:rPr lang="en" u="sng" dirty="0">
                <a:solidFill>
                  <a:srgbClr val="0097A7"/>
                </a:solidFill>
                <a:hlinkClick r:id="rId3">
                  <a:extLst>
                    <a:ext uri="{A12FA001-AC4F-418D-AE19-62706E023703}">
                      <ahyp:hlinkClr xmlns:ahyp="http://schemas.microsoft.com/office/drawing/2018/hyperlinkcolor" val="tx"/>
                    </a:ext>
                  </a:extLst>
                </a:hlinkClick>
              </a:rPr>
              <a:t>geertje@sdfsa.org</a:t>
            </a:r>
            <a:r>
              <a:rPr lang="en" dirty="0">
                <a:solidFill>
                  <a:srgbClr val="000000"/>
                </a:solidFill>
              </a:rPr>
              <a:t> </a:t>
            </a:r>
          </a:p>
          <a:p>
            <a:pPr marL="0" lvl="0" indent="0" algn="l" rtl="0">
              <a:lnSpc>
                <a:spcPct val="115000"/>
              </a:lnSpc>
              <a:spcBef>
                <a:spcPts val="400"/>
              </a:spcBef>
              <a:spcAft>
                <a:spcPts val="0"/>
              </a:spcAft>
              <a:buNone/>
            </a:pPr>
            <a:endParaRPr dirty="0">
              <a:solidFill>
                <a:srgbClr val="000000"/>
              </a:solidFill>
            </a:endParaRPr>
          </a:p>
          <a:p>
            <a:pPr marL="0" lvl="0" indent="0" algn="l" rtl="0">
              <a:lnSpc>
                <a:spcPct val="115000"/>
              </a:lnSpc>
              <a:spcBef>
                <a:spcPts val="400"/>
              </a:spcBef>
              <a:spcAft>
                <a:spcPts val="0"/>
              </a:spcAft>
              <a:buNone/>
            </a:pPr>
            <a:r>
              <a:rPr lang="en" b="1" dirty="0">
                <a:solidFill>
                  <a:srgbClr val="000000"/>
                </a:solidFill>
              </a:rPr>
              <a:t>County:</a:t>
            </a:r>
            <a:r>
              <a:rPr lang="en" dirty="0">
                <a:solidFill>
                  <a:srgbClr val="000000"/>
                </a:solidFill>
              </a:rPr>
              <a:t> San Diego</a:t>
            </a:r>
          </a:p>
          <a:p>
            <a:pPr marL="0" lvl="0" indent="0" algn="l" rtl="0">
              <a:lnSpc>
                <a:spcPct val="115000"/>
              </a:lnSpc>
              <a:spcBef>
                <a:spcPts val="400"/>
              </a:spcBef>
              <a:spcAft>
                <a:spcPts val="0"/>
              </a:spcAft>
              <a:buNone/>
            </a:pPr>
            <a:endParaRPr dirty="0">
              <a:solidFill>
                <a:srgbClr val="000000"/>
              </a:solidFill>
            </a:endParaRPr>
          </a:p>
          <a:p>
            <a:pPr marL="0" lvl="0" indent="0" algn="l" rtl="0">
              <a:lnSpc>
                <a:spcPct val="115000"/>
              </a:lnSpc>
              <a:spcBef>
                <a:spcPts val="400"/>
              </a:spcBef>
              <a:spcAft>
                <a:spcPts val="0"/>
              </a:spcAft>
              <a:buNone/>
            </a:pPr>
            <a:r>
              <a:rPr lang="en" b="1" dirty="0">
                <a:solidFill>
                  <a:srgbClr val="000000"/>
                </a:solidFill>
              </a:rPr>
              <a:t>Project Type:</a:t>
            </a:r>
            <a:r>
              <a:rPr lang="en" dirty="0">
                <a:solidFill>
                  <a:srgbClr val="000000"/>
                </a:solidFill>
              </a:rPr>
              <a:t> Planning</a:t>
            </a:r>
          </a:p>
          <a:p>
            <a:pPr marL="0" lvl="0" indent="0" algn="l" rtl="0">
              <a:lnSpc>
                <a:spcPct val="115000"/>
              </a:lnSpc>
              <a:spcBef>
                <a:spcPts val="400"/>
              </a:spcBef>
              <a:spcAft>
                <a:spcPts val="0"/>
              </a:spcAft>
              <a:buNone/>
            </a:pPr>
            <a:endParaRPr dirty="0">
              <a:solidFill>
                <a:srgbClr val="000000"/>
              </a:solidFill>
            </a:endParaRPr>
          </a:p>
          <a:p>
            <a:pPr marL="0" lvl="0" indent="0" algn="l" rtl="0">
              <a:lnSpc>
                <a:spcPct val="115000"/>
              </a:lnSpc>
              <a:spcBef>
                <a:spcPts val="400"/>
              </a:spcBef>
              <a:spcAft>
                <a:spcPts val="0"/>
              </a:spcAft>
              <a:buNone/>
            </a:pPr>
            <a:r>
              <a:rPr lang="en" b="1" dirty="0">
                <a:solidFill>
                  <a:srgbClr val="000000"/>
                </a:solidFill>
              </a:rPr>
              <a:t>Website:</a:t>
            </a:r>
            <a:r>
              <a:rPr lang="en" dirty="0">
                <a:solidFill>
                  <a:srgbClr val="000000"/>
                </a:solidFill>
              </a:rPr>
              <a:t> </a:t>
            </a:r>
            <a:r>
              <a:rPr lang="en" dirty="0" err="1">
                <a:solidFill>
                  <a:srgbClr val="000000"/>
                </a:solidFill>
              </a:rPr>
              <a:t>www.sdfsa.org</a:t>
            </a:r>
            <a:endParaRPr dirty="0">
              <a:solidFill>
                <a:srgbClr val="000000"/>
              </a:solidFill>
            </a:endParaRPr>
          </a:p>
          <a:p>
            <a:pPr marL="0" lvl="0" indent="0" algn="l" rtl="0">
              <a:lnSpc>
                <a:spcPct val="115000"/>
              </a:lnSpc>
              <a:spcBef>
                <a:spcPts val="0"/>
              </a:spcBef>
              <a:spcAft>
                <a:spcPts val="1200"/>
              </a:spcAft>
              <a:buNone/>
            </a:pPr>
            <a:endParaRPr sz="1800" dirty="0">
              <a:solidFill>
                <a:srgbClr val="595959"/>
              </a:solidFill>
            </a:endParaRPr>
          </a:p>
        </p:txBody>
      </p:sp>
      <p:pic>
        <p:nvPicPr>
          <p:cNvPr id="128" name="Google Shape;128;p22" title="ranchito_pollinatorsgathering-19 (2).jpg"/>
          <p:cNvPicPr preferRelativeResize="0"/>
          <p:nvPr/>
        </p:nvPicPr>
        <p:blipFill>
          <a:blip r:embed="rId4">
            <a:alphaModFix/>
          </a:blip>
          <a:stretch>
            <a:fillRect/>
          </a:stretch>
        </p:blipFill>
        <p:spPr>
          <a:xfrm>
            <a:off x="6004749" y="3263549"/>
            <a:ext cx="2682051" cy="1508651"/>
          </a:xfrm>
          <a:prstGeom prst="rect">
            <a:avLst/>
          </a:prstGeom>
          <a:noFill/>
          <a:ln>
            <a:noFill/>
          </a:ln>
        </p:spPr>
      </p:pic>
      <p:pic>
        <p:nvPicPr>
          <p:cNvPr id="129" name="Google Shape;129;p22"/>
          <p:cNvPicPr preferRelativeResize="0"/>
          <p:nvPr/>
        </p:nvPicPr>
        <p:blipFill>
          <a:blip r:embed="rId5">
            <a:alphaModFix/>
          </a:blip>
          <a:stretch>
            <a:fillRect/>
          </a:stretch>
        </p:blipFill>
        <p:spPr>
          <a:xfrm>
            <a:off x="8481100" y="60114"/>
            <a:ext cx="662900" cy="8838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20"/>
              <a:t>10</a:t>
            </a:r>
            <a:r>
              <a:rPr lang="en" sz="2020">
                <a:solidFill>
                  <a:srgbClr val="000000"/>
                </a:solidFill>
              </a:rPr>
              <a:t>. Forevergreen Farms     </a:t>
            </a:r>
            <a:endParaRPr sz="2020">
              <a:solidFill>
                <a:srgbClr val="000000"/>
              </a:solidFill>
            </a:endParaRPr>
          </a:p>
        </p:txBody>
      </p:sp>
      <p:sp>
        <p:nvSpPr>
          <p:cNvPr id="135" name="Google Shape;135;p23"/>
          <p:cNvSpPr txBox="1"/>
          <p:nvPr/>
        </p:nvSpPr>
        <p:spPr>
          <a:xfrm>
            <a:off x="311700" y="1149725"/>
            <a:ext cx="8520600" cy="41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Summary:</a:t>
            </a:r>
            <a:r>
              <a:rPr lang="en">
                <a:solidFill>
                  <a:schemeClr val="dk1"/>
                </a:solidFill>
              </a:rPr>
              <a:t> </a:t>
            </a:r>
            <a:r>
              <a:rPr lang="en" sz="1200">
                <a:solidFill>
                  <a:schemeClr val="dk1"/>
                </a:solidFill>
              </a:rPr>
              <a:t>The Becoming Project’s plan for job creation is the development of a state-of-the art indoor hydroponic and aquaponic farming facility in Imperial County. The project will integrate solar energy, closed loop water systems, and partnerships with local farmers to create A sustainable, scalable agricultural model. This initiative aims to address food insecurity, unemployment and environmental degradation while aligning with the goals of the California Jobs First Initiative and the Southern Border Coalition. </a:t>
            </a:r>
            <a:endParaRPr sz="900">
              <a:solidFill>
                <a:schemeClr val="dk1"/>
              </a:solidFill>
            </a:endParaRPr>
          </a:p>
          <a:p>
            <a:pPr marL="0" lvl="0" indent="0" algn="l" rtl="0">
              <a:spcBef>
                <a:spcPts val="1200"/>
              </a:spcBef>
              <a:spcAft>
                <a:spcPts val="0"/>
              </a:spcAft>
              <a:buNone/>
            </a:pPr>
            <a:r>
              <a:rPr lang="en" b="1">
                <a:solidFill>
                  <a:schemeClr val="dk1"/>
                </a:solidFill>
              </a:rPr>
              <a:t>Lead applicant:</a:t>
            </a:r>
            <a:r>
              <a:rPr lang="en">
                <a:solidFill>
                  <a:schemeClr val="dk1"/>
                </a:solidFill>
              </a:rPr>
              <a:t> The Becoming Project </a:t>
            </a:r>
            <a:endParaRPr sz="1000">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Point of Contact:</a:t>
            </a:r>
            <a:r>
              <a:rPr lang="en">
                <a:solidFill>
                  <a:schemeClr val="dk1"/>
                </a:solidFill>
              </a:rPr>
              <a:t> William A. Cooper , williamanthonycooper.esq@gmail.com, (619) 944-3306</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County:</a:t>
            </a:r>
            <a:r>
              <a:rPr lang="en">
                <a:solidFill>
                  <a:schemeClr val="dk1"/>
                </a:solidFill>
              </a:rPr>
              <a:t> Imperial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Project Type: </a:t>
            </a:r>
            <a:r>
              <a:rPr lang="en">
                <a:solidFill>
                  <a:schemeClr val="dk1"/>
                </a:solidFill>
              </a:rPr>
              <a:t>Planning</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Website:</a:t>
            </a:r>
            <a:r>
              <a:rPr lang="en">
                <a:solidFill>
                  <a:schemeClr val="dk1"/>
                </a:solidFill>
              </a:rPr>
              <a:t> </a:t>
            </a:r>
            <a:r>
              <a:rPr lang="en" u="sng">
                <a:solidFill>
                  <a:schemeClr val="dk1"/>
                </a:solidFill>
                <a:hlinkClick r:id="rId3">
                  <a:extLst>
                    <a:ext uri="{A12FA001-AC4F-418D-AE19-62706E023703}">
                      <ahyp:hlinkClr xmlns:ahyp="http://schemas.microsoft.com/office/drawing/2018/hyperlinkcolor" val="tx"/>
                    </a:ext>
                  </a:extLst>
                </a:hlinkClick>
              </a:rPr>
              <a:t>https://www.becomingprojectinc.org/services</a:t>
            </a:r>
            <a:endParaRPr>
              <a:solidFill>
                <a:schemeClr val="dk1"/>
              </a:solidFill>
            </a:endParaRPr>
          </a:p>
          <a:p>
            <a:pPr marL="0" lvl="0" indent="0" algn="l" rtl="0">
              <a:spcBef>
                <a:spcPts val="0"/>
              </a:spcBef>
              <a:spcAft>
                <a:spcPts val="0"/>
              </a:spcAft>
              <a:buNone/>
            </a:pPr>
            <a:endParaRPr sz="1800">
              <a:solidFill>
                <a:srgbClr val="595959"/>
              </a:solidFill>
            </a:endParaRPr>
          </a:p>
        </p:txBody>
      </p:sp>
      <p:pic>
        <p:nvPicPr>
          <p:cNvPr id="136" name="Google Shape;136;p23"/>
          <p:cNvPicPr preferRelativeResize="0"/>
          <p:nvPr/>
        </p:nvPicPr>
        <p:blipFill>
          <a:blip r:embed="rId4">
            <a:alphaModFix/>
          </a:blip>
          <a:stretch>
            <a:fillRect/>
          </a:stretch>
        </p:blipFill>
        <p:spPr>
          <a:xfrm>
            <a:off x="8481100" y="60114"/>
            <a:ext cx="662900" cy="883886"/>
          </a:xfrm>
          <a:prstGeom prst="rect">
            <a:avLst/>
          </a:prstGeom>
          <a:noFill/>
          <a:ln>
            <a:noFill/>
          </a:ln>
        </p:spPr>
      </p:pic>
      <p:pic>
        <p:nvPicPr>
          <p:cNvPr id="137" name="Google Shape;137;p23"/>
          <p:cNvPicPr preferRelativeResize="0"/>
          <p:nvPr/>
        </p:nvPicPr>
        <p:blipFill>
          <a:blip r:embed="rId5">
            <a:alphaModFix/>
          </a:blip>
          <a:stretch>
            <a:fillRect/>
          </a:stretch>
        </p:blipFill>
        <p:spPr>
          <a:xfrm>
            <a:off x="7608376" y="3607876"/>
            <a:ext cx="1535625" cy="1535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20"/>
              <a:t>11</a:t>
            </a:r>
            <a:r>
              <a:rPr lang="en" sz="2020">
                <a:solidFill>
                  <a:srgbClr val="000000"/>
                </a:solidFill>
              </a:rPr>
              <a:t>. AI - Ready Manufacturing Workforce Initiative     </a:t>
            </a:r>
            <a:endParaRPr sz="2020">
              <a:solidFill>
                <a:srgbClr val="000000"/>
              </a:solidFill>
            </a:endParaRPr>
          </a:p>
        </p:txBody>
      </p:sp>
      <p:sp>
        <p:nvSpPr>
          <p:cNvPr id="143" name="Google Shape;143;p24"/>
          <p:cNvSpPr txBox="1"/>
          <p:nvPr/>
        </p:nvSpPr>
        <p:spPr>
          <a:xfrm>
            <a:off x="311700" y="778975"/>
            <a:ext cx="8520600" cy="41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chemeClr val="dk1"/>
                </a:solidFill>
              </a:rPr>
              <a:t>Summary:</a:t>
            </a:r>
            <a:r>
              <a:rPr lang="en" sz="1200" dirty="0">
                <a:solidFill>
                  <a:schemeClr val="dk1"/>
                </a:solidFill>
              </a:rPr>
              <a:t> The "AI-Ready Manufacturing Workforce Initiative” aims to safeguard and expand quality manufacturing jobs in San Diego and Imperial Counties as employers adopt AI technologies. The project will assemble a steering committee of manufacturers, labor representatives, community colleges, workforce boards, and philanthropic organizations to develop a comprehensive strategy. The initiative will map shifting skill demands through employer interviews, identify worker barriers via bilingual surveys, create transition strategies for workforce development, develop responsible AI deployment training for employers, and publish an implementable roadmap. </a:t>
            </a:r>
            <a:endParaRPr sz="1200" dirty="0">
              <a:solidFill>
                <a:schemeClr val="dk1"/>
              </a:solidFill>
            </a:endParaRPr>
          </a:p>
          <a:p>
            <a:pPr marL="0" lvl="0" indent="0" algn="l" rtl="0">
              <a:spcBef>
                <a:spcPts val="1200"/>
              </a:spcBef>
              <a:spcAft>
                <a:spcPts val="0"/>
              </a:spcAft>
              <a:buNone/>
            </a:pPr>
            <a:r>
              <a:rPr lang="en" sz="1200" b="1" dirty="0">
                <a:solidFill>
                  <a:schemeClr val="dk1"/>
                </a:solidFill>
              </a:rPr>
              <a:t>Lead applicant:</a:t>
            </a:r>
            <a:r>
              <a:rPr lang="en" sz="1200" dirty="0">
                <a:solidFill>
                  <a:schemeClr val="dk1"/>
                </a:solidFill>
              </a:rPr>
              <a:t> Policy and Innovation Center </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Point of Contact:</a:t>
            </a:r>
            <a:r>
              <a:rPr lang="en" sz="1200" dirty="0">
                <a:solidFill>
                  <a:schemeClr val="dk1"/>
                </a:solidFill>
              </a:rPr>
              <a:t> Karen Boyd, </a:t>
            </a:r>
            <a:r>
              <a:rPr lang="en" sz="1200" u="sng" dirty="0">
                <a:solidFill>
                  <a:schemeClr val="hlink"/>
                </a:solidFill>
                <a:hlinkClick r:id="rId3"/>
              </a:rPr>
              <a:t>kboyd@thinkpic.org</a:t>
            </a:r>
            <a:r>
              <a:rPr lang="en" sz="1200" dirty="0">
                <a:solidFill>
                  <a:schemeClr val="dk1"/>
                </a:solidFill>
              </a:rPr>
              <a:t> , (619) 249-7061</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County:</a:t>
            </a:r>
            <a:r>
              <a:rPr lang="en" sz="1200" dirty="0">
                <a:solidFill>
                  <a:schemeClr val="dk1"/>
                </a:solidFill>
              </a:rPr>
              <a:t> Both</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Project Type: </a:t>
            </a:r>
            <a:r>
              <a:rPr lang="en" sz="1200" dirty="0">
                <a:solidFill>
                  <a:schemeClr val="dk1"/>
                </a:solidFill>
              </a:rPr>
              <a:t>Planning</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Website:</a:t>
            </a:r>
            <a:r>
              <a:rPr lang="en" sz="1200" dirty="0">
                <a:solidFill>
                  <a:schemeClr val="dk1"/>
                </a:solidFill>
              </a:rPr>
              <a:t> </a:t>
            </a:r>
            <a:r>
              <a:rPr lang="en" sz="1200" u="sng" dirty="0">
                <a:solidFill>
                  <a:schemeClr val="dk1"/>
                </a:solidFill>
                <a:hlinkClick r:id="rId4">
                  <a:extLst>
                    <a:ext uri="{A12FA001-AC4F-418D-AE19-62706E023703}">
                      <ahyp:hlinkClr xmlns:ahyp="http://schemas.microsoft.com/office/drawing/2018/hyperlinkcolor" val="tx"/>
                    </a:ext>
                  </a:extLst>
                </a:hlinkClick>
              </a:rPr>
              <a:t>https://thinkpic.org</a:t>
            </a:r>
            <a:endParaRPr sz="1200" dirty="0">
              <a:solidFill>
                <a:schemeClr val="dk1"/>
              </a:solidFill>
            </a:endParaRPr>
          </a:p>
          <a:p>
            <a:pPr marL="0" lvl="0" indent="0" algn="l" rtl="0">
              <a:spcBef>
                <a:spcPts val="0"/>
              </a:spcBef>
              <a:spcAft>
                <a:spcPts val="0"/>
              </a:spcAft>
              <a:buNone/>
            </a:pPr>
            <a:endParaRPr sz="1800" dirty="0">
              <a:solidFill>
                <a:srgbClr val="595959"/>
              </a:solidFill>
            </a:endParaRPr>
          </a:p>
        </p:txBody>
      </p:sp>
      <p:pic>
        <p:nvPicPr>
          <p:cNvPr id="144" name="Google Shape;144;p24" title="AI ready advanced manufacturing.jpg"/>
          <p:cNvPicPr preferRelativeResize="0"/>
          <p:nvPr/>
        </p:nvPicPr>
        <p:blipFill>
          <a:blip r:embed="rId5">
            <a:alphaModFix/>
          </a:blip>
          <a:stretch>
            <a:fillRect/>
          </a:stretch>
        </p:blipFill>
        <p:spPr>
          <a:xfrm>
            <a:off x="5613400" y="2834725"/>
            <a:ext cx="3012225" cy="2036233"/>
          </a:xfrm>
          <a:prstGeom prst="rect">
            <a:avLst/>
          </a:prstGeom>
          <a:noFill/>
          <a:ln>
            <a:noFill/>
          </a:ln>
        </p:spPr>
      </p:pic>
      <p:pic>
        <p:nvPicPr>
          <p:cNvPr id="145" name="Google Shape;145;p24"/>
          <p:cNvPicPr preferRelativeResize="0"/>
          <p:nvPr/>
        </p:nvPicPr>
        <p:blipFill>
          <a:blip r:embed="rId6">
            <a:alphaModFix/>
          </a:blip>
          <a:stretch>
            <a:fillRect/>
          </a:stretch>
        </p:blipFill>
        <p:spPr>
          <a:xfrm>
            <a:off x="8481100" y="60114"/>
            <a:ext cx="662900" cy="8838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20"/>
              <a:t>12</a:t>
            </a:r>
            <a:r>
              <a:rPr lang="en" sz="2020">
                <a:solidFill>
                  <a:srgbClr val="000000"/>
                </a:solidFill>
              </a:rPr>
              <a:t>. GIS Training and Certification Program     </a:t>
            </a:r>
            <a:endParaRPr sz="2020">
              <a:solidFill>
                <a:srgbClr val="000000"/>
              </a:solidFill>
            </a:endParaRPr>
          </a:p>
        </p:txBody>
      </p:sp>
      <p:sp>
        <p:nvSpPr>
          <p:cNvPr id="151" name="Google Shape;151;p25"/>
          <p:cNvSpPr txBox="1"/>
          <p:nvPr/>
        </p:nvSpPr>
        <p:spPr>
          <a:xfrm>
            <a:off x="311700" y="944000"/>
            <a:ext cx="8520600" cy="41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chemeClr val="dk1"/>
                </a:solidFill>
              </a:rPr>
              <a:t>Summary:</a:t>
            </a:r>
            <a:r>
              <a:rPr lang="en" sz="1200" dirty="0">
                <a:solidFill>
                  <a:schemeClr val="dk1"/>
                </a:solidFill>
              </a:rPr>
              <a:t> Through this initiative, Black Tech Link will offer an accessible training program focused on real-world applications of GIS. Students will become knowledgeable of ArcGIS, the industry-standard software developed by Esri. Participants will gain the skills and knowledge necessary to pass the Esri GIS Fundamentals Foundation Certification exam and will receive job placement assistance in fields that rely on geospatial technologies. The curriculum will be co-developed with Gordon GIS, a San Diego-based consulting firm with deep experience in GIS training and implementation. Black Tech Link has also sought out the support of Blacks at ESRI, Inland Empire GIS, and </a:t>
            </a:r>
            <a:r>
              <a:rPr lang="en" sz="1200" dirty="0" err="1">
                <a:solidFill>
                  <a:schemeClr val="dk1"/>
                </a:solidFill>
              </a:rPr>
              <a:t>Northstar</a:t>
            </a:r>
            <a:r>
              <a:rPr lang="en" sz="1200" dirty="0">
                <a:solidFill>
                  <a:schemeClr val="dk1"/>
                </a:solidFill>
              </a:rPr>
              <a:t> GIS to provide curriculum insight. </a:t>
            </a:r>
            <a:endParaRPr sz="1200" dirty="0">
              <a:solidFill>
                <a:schemeClr val="dk1"/>
              </a:solidFill>
            </a:endParaRPr>
          </a:p>
          <a:p>
            <a:pPr marL="0" lvl="0" indent="0" algn="l" rtl="0">
              <a:spcBef>
                <a:spcPts val="1200"/>
              </a:spcBef>
              <a:spcAft>
                <a:spcPts val="0"/>
              </a:spcAft>
              <a:buNone/>
            </a:pPr>
            <a:r>
              <a:rPr lang="en" sz="1200" b="1" dirty="0">
                <a:solidFill>
                  <a:schemeClr val="dk1"/>
                </a:solidFill>
              </a:rPr>
              <a:t>Lead applicant:</a:t>
            </a:r>
            <a:r>
              <a:rPr lang="en" sz="1200" dirty="0">
                <a:solidFill>
                  <a:schemeClr val="dk1"/>
                </a:solidFill>
              </a:rPr>
              <a:t> Black Tech Link </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Point of Contact:</a:t>
            </a:r>
            <a:r>
              <a:rPr lang="en" sz="1200" dirty="0">
                <a:solidFill>
                  <a:schemeClr val="dk1"/>
                </a:solidFill>
              </a:rPr>
              <a:t> Elizabeth Cotton, </a:t>
            </a:r>
            <a:r>
              <a:rPr lang="en" sz="1200" dirty="0">
                <a:solidFill>
                  <a:schemeClr val="dk1"/>
                </a:solidFill>
                <a:uFill>
                  <a:noFill/>
                </a:uFill>
                <a:hlinkClick r:id="rId3">
                  <a:extLst>
                    <a:ext uri="{A12FA001-AC4F-418D-AE19-62706E023703}">
                      <ahyp:hlinkClr xmlns:ahyp="http://schemas.microsoft.com/office/drawing/2018/hyperlinkcolor" val="tx"/>
                    </a:ext>
                  </a:extLst>
                </a:hlinkClick>
              </a:rPr>
              <a:t>blacktechlink@gmail.com</a:t>
            </a:r>
            <a:r>
              <a:rPr lang="en" sz="1200" dirty="0">
                <a:solidFill>
                  <a:schemeClr val="dk1"/>
                </a:solidFill>
                <a:highlight>
                  <a:srgbClr val="FFFFFF"/>
                </a:highlight>
                <a:latin typeface="Roboto"/>
                <a:ea typeface="Roboto"/>
                <a:cs typeface="Roboto"/>
                <a:sym typeface="Roboto"/>
              </a:rPr>
              <a:t> , </a:t>
            </a:r>
            <a:r>
              <a:rPr lang="en" sz="1200" dirty="0">
                <a:solidFill>
                  <a:schemeClr val="dk1"/>
                </a:solidFill>
              </a:rPr>
              <a:t>(951) 223-1030 </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County:</a:t>
            </a:r>
            <a:r>
              <a:rPr lang="en" sz="1200" dirty="0">
                <a:solidFill>
                  <a:schemeClr val="dk1"/>
                </a:solidFill>
              </a:rPr>
              <a:t> San Diego</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Project Type: </a:t>
            </a:r>
            <a:r>
              <a:rPr lang="en" sz="1200" dirty="0">
                <a:solidFill>
                  <a:schemeClr val="dk1"/>
                </a:solidFill>
              </a:rPr>
              <a:t>Planning</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Website:</a:t>
            </a:r>
            <a:r>
              <a:rPr lang="en" sz="1200" dirty="0">
                <a:solidFill>
                  <a:schemeClr val="dk1"/>
                </a:solidFill>
              </a:rPr>
              <a:t> </a:t>
            </a:r>
            <a:r>
              <a:rPr lang="en" sz="1200" u="sng" dirty="0">
                <a:solidFill>
                  <a:schemeClr val="dk1"/>
                </a:solidFill>
                <a:hlinkClick r:id="rId4">
                  <a:extLst>
                    <a:ext uri="{A12FA001-AC4F-418D-AE19-62706E023703}">
                      <ahyp:hlinkClr xmlns:ahyp="http://schemas.microsoft.com/office/drawing/2018/hyperlinkcolor" val="tx"/>
                    </a:ext>
                  </a:extLst>
                </a:hlinkClick>
              </a:rPr>
              <a:t>https://blacktechlink.org</a:t>
            </a:r>
            <a:endParaRPr sz="1200" dirty="0">
              <a:solidFill>
                <a:schemeClr val="dk1"/>
              </a:solidFill>
            </a:endParaRPr>
          </a:p>
          <a:p>
            <a:pPr marL="0" lvl="0" indent="0" algn="l" rtl="0">
              <a:spcBef>
                <a:spcPts val="0"/>
              </a:spcBef>
              <a:spcAft>
                <a:spcPts val="0"/>
              </a:spcAft>
              <a:buNone/>
            </a:pPr>
            <a:endParaRPr sz="1800" dirty="0">
              <a:solidFill>
                <a:srgbClr val="595959"/>
              </a:solidFill>
            </a:endParaRPr>
          </a:p>
        </p:txBody>
      </p:sp>
      <p:pic>
        <p:nvPicPr>
          <p:cNvPr id="152" name="Google Shape;152;p25"/>
          <p:cNvPicPr preferRelativeResize="0"/>
          <p:nvPr/>
        </p:nvPicPr>
        <p:blipFill>
          <a:blip r:embed="rId5">
            <a:alphaModFix/>
          </a:blip>
          <a:stretch>
            <a:fillRect/>
          </a:stretch>
        </p:blipFill>
        <p:spPr>
          <a:xfrm>
            <a:off x="8481100" y="60114"/>
            <a:ext cx="662900" cy="883886"/>
          </a:xfrm>
          <a:prstGeom prst="rect">
            <a:avLst/>
          </a:prstGeom>
          <a:noFill/>
          <a:ln>
            <a:noFill/>
          </a:ln>
        </p:spPr>
      </p:pic>
      <p:pic>
        <p:nvPicPr>
          <p:cNvPr id="153" name="Google Shape;153;p25"/>
          <p:cNvPicPr preferRelativeResize="0"/>
          <p:nvPr/>
        </p:nvPicPr>
        <p:blipFill>
          <a:blip r:embed="rId6">
            <a:alphaModFix/>
          </a:blip>
          <a:stretch>
            <a:fillRect/>
          </a:stretch>
        </p:blipFill>
        <p:spPr>
          <a:xfrm>
            <a:off x="5723466" y="3569200"/>
            <a:ext cx="2658533" cy="1307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20"/>
              <a:t>13</a:t>
            </a:r>
            <a:r>
              <a:rPr lang="en" sz="2020">
                <a:solidFill>
                  <a:srgbClr val="000000"/>
                </a:solidFill>
              </a:rPr>
              <a:t>. </a:t>
            </a:r>
            <a:r>
              <a:rPr lang="en" sz="1600">
                <a:solidFill>
                  <a:srgbClr val="000000"/>
                </a:solidFill>
              </a:rPr>
              <a:t>Tribal Energy and Climate Economic Development, Innovation, and Training Center</a:t>
            </a:r>
            <a:r>
              <a:rPr lang="en" sz="2000">
                <a:solidFill>
                  <a:srgbClr val="000000"/>
                </a:solidFill>
              </a:rPr>
              <a:t> </a:t>
            </a:r>
            <a:r>
              <a:rPr lang="en" sz="1620">
                <a:solidFill>
                  <a:srgbClr val="000000"/>
                </a:solidFill>
              </a:rPr>
              <a:t> </a:t>
            </a:r>
            <a:r>
              <a:rPr lang="en" sz="2020">
                <a:solidFill>
                  <a:srgbClr val="000000"/>
                </a:solidFill>
              </a:rPr>
              <a:t>   </a:t>
            </a:r>
            <a:endParaRPr sz="2020">
              <a:solidFill>
                <a:srgbClr val="000000"/>
              </a:solidFill>
            </a:endParaRPr>
          </a:p>
        </p:txBody>
      </p:sp>
      <p:sp>
        <p:nvSpPr>
          <p:cNvPr id="159" name="Google Shape;159;p26"/>
          <p:cNvSpPr txBox="1"/>
          <p:nvPr/>
        </p:nvSpPr>
        <p:spPr>
          <a:xfrm>
            <a:off x="163125" y="944000"/>
            <a:ext cx="8520600" cy="41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chemeClr val="dk1"/>
                </a:solidFill>
              </a:rPr>
              <a:t>Summary:</a:t>
            </a:r>
            <a:r>
              <a:rPr lang="en" sz="1200" dirty="0">
                <a:solidFill>
                  <a:schemeClr val="dk1"/>
                </a:solidFill>
              </a:rPr>
              <a:t> SCTCA coordinates and administers numerous programs for its members and the Southern California Indian community, including: Tribal Temporary Assistance to Needy Families (TANF), Law Enforcement, Food Commodities, Information Technology Services, Rincon Community Child Development Center, Adult Vocational Training, Career Development Center, Low Income Home Energy Assistance Program(LIHEAP), the Library Program, Child Care Development Services, Tribal Digital Village (TDV), Resource Prevention Program, Tribal Energy &amp; Climate Collaborative (TECC), Tribal Energy Innovation Accelerator (TEIA).</a:t>
            </a:r>
            <a:endParaRPr sz="1200" dirty="0">
              <a:solidFill>
                <a:schemeClr val="dk1"/>
              </a:solidFill>
            </a:endParaRPr>
          </a:p>
          <a:p>
            <a:pPr marL="0" lvl="0" indent="0" algn="l" rtl="0">
              <a:spcBef>
                <a:spcPts val="1200"/>
              </a:spcBef>
              <a:spcAft>
                <a:spcPts val="0"/>
              </a:spcAft>
              <a:buNone/>
            </a:pPr>
            <a:r>
              <a:rPr lang="en" sz="1200" b="1" dirty="0">
                <a:solidFill>
                  <a:schemeClr val="dk1"/>
                </a:solidFill>
              </a:rPr>
              <a:t>Lead applicant:</a:t>
            </a:r>
            <a:r>
              <a:rPr lang="en" sz="1200" dirty="0">
                <a:solidFill>
                  <a:schemeClr val="dk1"/>
                </a:solidFill>
              </a:rPr>
              <a:t> Southern California Tribal Chairmen’s Association (SCTCA)</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Point of Contact:</a:t>
            </a:r>
            <a:r>
              <a:rPr lang="en" sz="1200" dirty="0">
                <a:solidFill>
                  <a:schemeClr val="dk1"/>
                </a:solidFill>
              </a:rPr>
              <a:t> Joshua Simmons, </a:t>
            </a:r>
            <a:r>
              <a:rPr lang="en" sz="1200" u="sng" dirty="0">
                <a:solidFill>
                  <a:schemeClr val="hlink"/>
                </a:solidFill>
                <a:hlinkClick r:id="rId3"/>
              </a:rPr>
              <a:t>jsimmons@prospersustainably.com</a:t>
            </a:r>
            <a:r>
              <a:rPr lang="en" sz="1200" dirty="0">
                <a:solidFill>
                  <a:schemeClr val="dk1"/>
                </a:solidFill>
              </a:rPr>
              <a:t> , (805) 617-5685</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County:</a:t>
            </a:r>
            <a:r>
              <a:rPr lang="en" sz="1200" dirty="0">
                <a:solidFill>
                  <a:schemeClr val="dk1"/>
                </a:solidFill>
              </a:rPr>
              <a:t> Both</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Project Type: </a:t>
            </a:r>
            <a:r>
              <a:rPr lang="en" sz="1200" dirty="0">
                <a:solidFill>
                  <a:schemeClr val="dk1"/>
                </a:solidFill>
              </a:rPr>
              <a:t>Planning</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Website:</a:t>
            </a:r>
            <a:r>
              <a:rPr lang="en" sz="1200" dirty="0">
                <a:solidFill>
                  <a:schemeClr val="dk1"/>
                </a:solidFill>
              </a:rPr>
              <a:t> </a:t>
            </a:r>
            <a:r>
              <a:rPr lang="en" sz="1200" u="sng" dirty="0">
                <a:solidFill>
                  <a:schemeClr val="dk1"/>
                </a:solidFill>
                <a:hlinkClick r:id="rId4">
                  <a:extLst>
                    <a:ext uri="{A12FA001-AC4F-418D-AE19-62706E023703}">
                      <ahyp:hlinkClr xmlns:ahyp="http://schemas.microsoft.com/office/drawing/2018/hyperlinkcolor" val="tx"/>
                    </a:ext>
                  </a:extLst>
                </a:hlinkClick>
              </a:rPr>
              <a:t>https://sctca.net/</a:t>
            </a:r>
            <a:endParaRPr sz="1200" dirty="0">
              <a:solidFill>
                <a:schemeClr val="dk1"/>
              </a:solidFill>
            </a:endParaRPr>
          </a:p>
          <a:p>
            <a:pPr marL="0" lvl="0" indent="0" algn="l" rtl="0">
              <a:spcBef>
                <a:spcPts val="0"/>
              </a:spcBef>
              <a:spcAft>
                <a:spcPts val="0"/>
              </a:spcAft>
              <a:buNone/>
            </a:pPr>
            <a:endParaRPr dirty="0">
              <a:solidFill>
                <a:srgbClr val="595959"/>
              </a:solidFill>
            </a:endParaRPr>
          </a:p>
          <a:p>
            <a:pPr marL="0" lvl="0" indent="0" algn="l" rtl="0">
              <a:spcBef>
                <a:spcPts val="0"/>
              </a:spcBef>
              <a:spcAft>
                <a:spcPts val="0"/>
              </a:spcAft>
              <a:buNone/>
            </a:pPr>
            <a:endParaRPr dirty="0">
              <a:solidFill>
                <a:srgbClr val="595959"/>
              </a:solidFill>
            </a:endParaRPr>
          </a:p>
          <a:p>
            <a:pPr marL="0" lvl="0" indent="0" algn="l" rtl="0">
              <a:spcBef>
                <a:spcPts val="0"/>
              </a:spcBef>
              <a:spcAft>
                <a:spcPts val="0"/>
              </a:spcAft>
              <a:buNone/>
            </a:pPr>
            <a:endParaRPr sz="1800" dirty="0">
              <a:solidFill>
                <a:srgbClr val="595959"/>
              </a:solidFill>
            </a:endParaRPr>
          </a:p>
        </p:txBody>
      </p:sp>
      <p:pic>
        <p:nvPicPr>
          <p:cNvPr id="160" name="Google Shape;160;p26"/>
          <p:cNvPicPr preferRelativeResize="0"/>
          <p:nvPr/>
        </p:nvPicPr>
        <p:blipFill>
          <a:blip r:embed="rId5">
            <a:alphaModFix/>
          </a:blip>
          <a:stretch>
            <a:fillRect/>
          </a:stretch>
        </p:blipFill>
        <p:spPr>
          <a:xfrm>
            <a:off x="8352250" y="60114"/>
            <a:ext cx="662900" cy="883886"/>
          </a:xfrm>
          <a:prstGeom prst="rect">
            <a:avLst/>
          </a:prstGeom>
          <a:noFill/>
          <a:ln>
            <a:noFill/>
          </a:ln>
        </p:spPr>
      </p:pic>
      <p:pic>
        <p:nvPicPr>
          <p:cNvPr id="161" name="Google Shape;161;p26"/>
          <p:cNvPicPr preferRelativeResize="0"/>
          <p:nvPr/>
        </p:nvPicPr>
        <p:blipFill>
          <a:blip r:embed="rId6">
            <a:alphaModFix/>
          </a:blip>
          <a:stretch>
            <a:fillRect/>
          </a:stretch>
        </p:blipFill>
        <p:spPr>
          <a:xfrm>
            <a:off x="5331065" y="3469933"/>
            <a:ext cx="3203335" cy="11020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20"/>
              <a:t>14</a:t>
            </a:r>
            <a:r>
              <a:rPr lang="en" sz="2020">
                <a:solidFill>
                  <a:srgbClr val="000000"/>
                </a:solidFill>
              </a:rPr>
              <a:t>. </a:t>
            </a:r>
            <a:r>
              <a:rPr lang="en" sz="2000">
                <a:solidFill>
                  <a:srgbClr val="000000"/>
                </a:solidFill>
              </a:rPr>
              <a:t>ENF Family Resource Center   </a:t>
            </a:r>
            <a:r>
              <a:rPr lang="en" sz="1620">
                <a:solidFill>
                  <a:srgbClr val="000000"/>
                </a:solidFill>
              </a:rPr>
              <a:t> </a:t>
            </a:r>
            <a:r>
              <a:rPr lang="en" sz="2020">
                <a:solidFill>
                  <a:srgbClr val="000000"/>
                </a:solidFill>
              </a:rPr>
              <a:t>   </a:t>
            </a:r>
            <a:endParaRPr sz="2020">
              <a:solidFill>
                <a:srgbClr val="000000"/>
              </a:solidFill>
            </a:endParaRPr>
          </a:p>
        </p:txBody>
      </p:sp>
      <p:sp>
        <p:nvSpPr>
          <p:cNvPr id="167" name="Google Shape;167;p27"/>
          <p:cNvSpPr txBox="1"/>
          <p:nvPr/>
        </p:nvSpPr>
        <p:spPr>
          <a:xfrm>
            <a:off x="311700" y="971886"/>
            <a:ext cx="8520600" cy="41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chemeClr val="dk1"/>
                </a:solidFill>
              </a:rPr>
              <a:t>Summary:</a:t>
            </a:r>
            <a:r>
              <a:rPr lang="en" sz="1200" dirty="0">
                <a:solidFill>
                  <a:schemeClr val="dk1"/>
                </a:solidFill>
              </a:rPr>
              <a:t> With the closure of Imperial Valley’s only cancer resource center, families are seeking Emilio Nares Foundation’s (ENF) help to meet basic needs while their child receives treatment. We provide free transportation to pediatric cancer patients in IV—and with over 20 years of experience, we are ready to deepen our impact. With a $250,000 investment, we will launch a Family Resource Center offering bilingual guidance and wraparound services including access to shelter, food, education, mental health, and training. This center will address key social drivers of health, restore essential services, create jobs, and help families rebuild after completing treatment. </a:t>
            </a:r>
            <a:endParaRPr sz="1200" dirty="0">
              <a:solidFill>
                <a:schemeClr val="dk1"/>
              </a:solidFill>
            </a:endParaRPr>
          </a:p>
          <a:p>
            <a:pPr marL="0" lvl="0" indent="0" algn="l" rtl="0">
              <a:spcBef>
                <a:spcPts val="1200"/>
              </a:spcBef>
              <a:spcAft>
                <a:spcPts val="0"/>
              </a:spcAft>
              <a:buNone/>
            </a:pPr>
            <a:r>
              <a:rPr lang="en" sz="1200" b="1" dirty="0">
                <a:solidFill>
                  <a:schemeClr val="dk1"/>
                </a:solidFill>
              </a:rPr>
              <a:t>Lead applicant:</a:t>
            </a:r>
            <a:r>
              <a:rPr lang="en" sz="1200" dirty="0">
                <a:solidFill>
                  <a:schemeClr val="dk1"/>
                </a:solidFill>
              </a:rPr>
              <a:t> Emilio Nares Foundation</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Point of Contact:</a:t>
            </a:r>
            <a:r>
              <a:rPr lang="en" sz="1200" dirty="0">
                <a:solidFill>
                  <a:schemeClr val="dk1"/>
                </a:solidFill>
              </a:rPr>
              <a:t> Monica Martinez ,</a:t>
            </a:r>
            <a:r>
              <a:rPr lang="en" sz="1200" dirty="0" err="1">
                <a:solidFill>
                  <a:schemeClr val="dk1"/>
                </a:solidFill>
              </a:rPr>
              <a:t>monica@enfhope.org</a:t>
            </a:r>
            <a:r>
              <a:rPr lang="en" sz="1200" dirty="0">
                <a:solidFill>
                  <a:schemeClr val="dk1"/>
                </a:solidFill>
              </a:rPr>
              <a:t>, (619) 518-7110</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County:</a:t>
            </a:r>
            <a:r>
              <a:rPr lang="en" sz="1200" dirty="0">
                <a:solidFill>
                  <a:schemeClr val="dk1"/>
                </a:solidFill>
              </a:rPr>
              <a:t> Imperial</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Project Type: </a:t>
            </a:r>
            <a:r>
              <a:rPr lang="en" sz="1200" dirty="0">
                <a:solidFill>
                  <a:schemeClr val="dk1"/>
                </a:solidFill>
              </a:rPr>
              <a:t>Planning</a:t>
            </a:r>
            <a:endParaRPr sz="1200" b="1"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Website:</a:t>
            </a:r>
            <a:r>
              <a:rPr lang="en" sz="1200" dirty="0">
                <a:solidFill>
                  <a:schemeClr val="dk1"/>
                </a:solidFill>
              </a:rPr>
              <a:t> </a:t>
            </a:r>
            <a:r>
              <a:rPr lang="en" sz="1200" u="sng" dirty="0">
                <a:solidFill>
                  <a:schemeClr val="dk1"/>
                </a:solidFill>
                <a:hlinkClick r:id="rId3">
                  <a:extLst>
                    <a:ext uri="{A12FA001-AC4F-418D-AE19-62706E023703}">
                      <ahyp:hlinkClr xmlns:ahyp="http://schemas.microsoft.com/office/drawing/2018/hyperlinkcolor" val="tx"/>
                    </a:ext>
                  </a:extLst>
                </a:hlinkClick>
              </a:rPr>
              <a:t>https://enfhope.org</a:t>
            </a:r>
            <a:endParaRPr sz="1200" dirty="0">
              <a:solidFill>
                <a:schemeClr val="dk1"/>
              </a:solidFill>
            </a:endParaRPr>
          </a:p>
          <a:p>
            <a:pPr marL="0" lvl="0" indent="0" algn="l" rtl="0">
              <a:spcBef>
                <a:spcPts val="0"/>
              </a:spcBef>
              <a:spcAft>
                <a:spcPts val="0"/>
              </a:spcAft>
              <a:buNone/>
            </a:pPr>
            <a:endParaRPr sz="1800" dirty="0">
              <a:solidFill>
                <a:srgbClr val="595959"/>
              </a:solidFill>
            </a:endParaRPr>
          </a:p>
        </p:txBody>
      </p:sp>
      <p:pic>
        <p:nvPicPr>
          <p:cNvPr id="168" name="Google Shape;168;p27" title="1000076574.jpg"/>
          <p:cNvPicPr preferRelativeResize="0"/>
          <p:nvPr/>
        </p:nvPicPr>
        <p:blipFill>
          <a:blip r:embed="rId4">
            <a:alphaModFix/>
          </a:blip>
          <a:stretch>
            <a:fillRect/>
          </a:stretch>
        </p:blipFill>
        <p:spPr>
          <a:xfrm>
            <a:off x="5534099" y="3158066"/>
            <a:ext cx="3149601" cy="1731433"/>
          </a:xfrm>
          <a:prstGeom prst="rect">
            <a:avLst/>
          </a:prstGeom>
          <a:noFill/>
          <a:ln>
            <a:noFill/>
          </a:ln>
        </p:spPr>
      </p:pic>
      <p:pic>
        <p:nvPicPr>
          <p:cNvPr id="169" name="Google Shape;169;p27"/>
          <p:cNvPicPr preferRelativeResize="0"/>
          <p:nvPr/>
        </p:nvPicPr>
        <p:blipFill>
          <a:blip r:embed="rId5">
            <a:alphaModFix/>
          </a:blip>
          <a:stretch>
            <a:fillRect/>
          </a:stretch>
        </p:blipFill>
        <p:spPr>
          <a:xfrm>
            <a:off x="8352250" y="60114"/>
            <a:ext cx="662900" cy="8838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p:nvPr/>
        </p:nvSpPr>
        <p:spPr>
          <a:xfrm>
            <a:off x="114550" y="31960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20"/>
              <a:t>15</a:t>
            </a:r>
            <a:r>
              <a:rPr lang="en" sz="2020">
                <a:solidFill>
                  <a:srgbClr val="000000"/>
                </a:solidFill>
              </a:rPr>
              <a:t>. </a:t>
            </a:r>
            <a:r>
              <a:rPr lang="en" sz="1820">
                <a:solidFill>
                  <a:srgbClr val="000000"/>
                </a:solidFill>
              </a:rPr>
              <a:t>Community Economic Advancement &amp; Housing Resilience Planning Project  </a:t>
            </a:r>
            <a:r>
              <a:rPr lang="en" sz="2020">
                <a:solidFill>
                  <a:srgbClr val="000000"/>
                </a:solidFill>
              </a:rPr>
              <a:t>    </a:t>
            </a:r>
            <a:endParaRPr sz="2020">
              <a:solidFill>
                <a:srgbClr val="000000"/>
              </a:solidFill>
            </a:endParaRPr>
          </a:p>
        </p:txBody>
      </p:sp>
      <p:sp>
        <p:nvSpPr>
          <p:cNvPr id="175" name="Google Shape;175;p28"/>
          <p:cNvSpPr txBox="1"/>
          <p:nvPr/>
        </p:nvSpPr>
        <p:spPr>
          <a:xfrm>
            <a:off x="114550" y="892300"/>
            <a:ext cx="8520600" cy="41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chemeClr val="dk1"/>
                </a:solidFill>
              </a:rPr>
              <a:t>Summary:</a:t>
            </a:r>
            <a:r>
              <a:rPr lang="en" sz="1200" dirty="0">
                <a:solidFill>
                  <a:schemeClr val="dk1"/>
                </a:solidFill>
              </a:rPr>
              <a:t> Casa Familiar (Casa)'s Community Economic Advancement &amp; Housing Resilience Planning Project tackles San Ysidro's dual challenges: housing instability and barriers to family-sustaining employment. This initiative creates pathways to economic mobility by rehabilitating a historical home into climate-resilient transitional housing while expanding employment support programs and comprehensive wraparound services. This project represents a new initiative within Casa’s broader housing and workforce services, introducing new infrastructure, staffing capacity, and service offerings. It will leverage proven connections between housing stability and employment success, creating sustainable infrastructure and economic opportunities in one of San Diego's most vulnerable communities.</a:t>
            </a:r>
            <a:endParaRPr sz="1200" dirty="0">
              <a:solidFill>
                <a:schemeClr val="dk1"/>
              </a:solidFill>
            </a:endParaRPr>
          </a:p>
          <a:p>
            <a:pPr marL="0" lvl="0" indent="0" algn="l" rtl="0">
              <a:spcBef>
                <a:spcPts val="1200"/>
              </a:spcBef>
              <a:spcAft>
                <a:spcPts val="0"/>
              </a:spcAft>
              <a:buNone/>
            </a:pPr>
            <a:r>
              <a:rPr lang="en" sz="1200" b="1" dirty="0">
                <a:solidFill>
                  <a:schemeClr val="dk1"/>
                </a:solidFill>
              </a:rPr>
              <a:t>Lead applicant:</a:t>
            </a:r>
            <a:r>
              <a:rPr lang="en" sz="1200" dirty="0">
                <a:solidFill>
                  <a:schemeClr val="dk1"/>
                </a:solidFill>
              </a:rPr>
              <a:t> Casa Familiar</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Point of Contact:</a:t>
            </a:r>
            <a:r>
              <a:rPr lang="en" sz="1200" dirty="0">
                <a:solidFill>
                  <a:schemeClr val="dk1"/>
                </a:solidFill>
              </a:rPr>
              <a:t> Karla </a:t>
            </a:r>
            <a:r>
              <a:rPr lang="en" sz="1200" dirty="0" err="1">
                <a:solidFill>
                  <a:schemeClr val="dk1"/>
                </a:solidFill>
              </a:rPr>
              <a:t>Samayoakarlasa@casafamiliar.org</a:t>
            </a:r>
            <a:r>
              <a:rPr lang="en" sz="1200" dirty="0">
                <a:solidFill>
                  <a:schemeClr val="dk1"/>
                </a:solidFill>
              </a:rPr>
              <a:t>, (619) 428-1115</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County:</a:t>
            </a:r>
            <a:r>
              <a:rPr lang="en" sz="1200" dirty="0">
                <a:solidFill>
                  <a:schemeClr val="dk1"/>
                </a:solidFill>
              </a:rPr>
              <a:t> San Diego</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Project Type: </a:t>
            </a:r>
            <a:r>
              <a:rPr lang="en" sz="1200" dirty="0">
                <a:solidFill>
                  <a:schemeClr val="dk1"/>
                </a:solidFill>
              </a:rPr>
              <a:t>Last Mile </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a:solidFill>
                  <a:schemeClr val="dk1"/>
                </a:solidFill>
              </a:rPr>
              <a:t>Website:</a:t>
            </a:r>
            <a:r>
              <a:rPr lang="en" sz="1200" dirty="0">
                <a:solidFill>
                  <a:schemeClr val="dk1"/>
                </a:solidFill>
              </a:rPr>
              <a:t> </a:t>
            </a:r>
            <a:r>
              <a:rPr lang="en" sz="1200" u="sng" dirty="0">
                <a:solidFill>
                  <a:schemeClr val="dk1"/>
                </a:solidFill>
                <a:hlinkClick r:id="rId3">
                  <a:extLst>
                    <a:ext uri="{A12FA001-AC4F-418D-AE19-62706E023703}">
                      <ahyp:hlinkClr xmlns:ahyp="http://schemas.microsoft.com/office/drawing/2018/hyperlinkcolor" val="tx"/>
                    </a:ext>
                  </a:extLst>
                </a:hlinkClick>
              </a:rPr>
              <a:t>www.casafamiliar.org</a:t>
            </a:r>
            <a:endParaRPr sz="1200" dirty="0">
              <a:solidFill>
                <a:schemeClr val="dk1"/>
              </a:solidFill>
            </a:endParaRPr>
          </a:p>
          <a:p>
            <a:pPr marL="0" lvl="0" indent="0" algn="l" rtl="0">
              <a:spcBef>
                <a:spcPts val="0"/>
              </a:spcBef>
              <a:spcAft>
                <a:spcPts val="0"/>
              </a:spcAft>
              <a:buNone/>
            </a:pPr>
            <a:endParaRPr sz="1800" dirty="0">
              <a:solidFill>
                <a:srgbClr val="595959"/>
              </a:solidFill>
            </a:endParaRPr>
          </a:p>
        </p:txBody>
      </p:sp>
      <p:pic>
        <p:nvPicPr>
          <p:cNvPr id="176" name="Google Shape;176;p28" title="image.png"/>
          <p:cNvPicPr preferRelativeResize="0"/>
          <p:nvPr/>
        </p:nvPicPr>
        <p:blipFill>
          <a:blip r:embed="rId4">
            <a:alphaModFix/>
          </a:blip>
          <a:stretch>
            <a:fillRect/>
          </a:stretch>
        </p:blipFill>
        <p:spPr>
          <a:xfrm>
            <a:off x="6003750" y="3042025"/>
            <a:ext cx="3005849" cy="2002901"/>
          </a:xfrm>
          <a:prstGeom prst="rect">
            <a:avLst/>
          </a:prstGeom>
          <a:noFill/>
          <a:ln>
            <a:noFill/>
          </a:ln>
        </p:spPr>
      </p:pic>
      <p:pic>
        <p:nvPicPr>
          <p:cNvPr id="177" name="Google Shape;177;p28"/>
          <p:cNvPicPr preferRelativeResize="0"/>
          <p:nvPr/>
        </p:nvPicPr>
        <p:blipFill>
          <a:blip r:embed="rId5">
            <a:alphaModFix/>
          </a:blip>
          <a:stretch>
            <a:fillRect/>
          </a:stretch>
        </p:blipFill>
        <p:spPr>
          <a:xfrm>
            <a:off x="8481100" y="60114"/>
            <a:ext cx="662900" cy="88388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20"/>
              <a:t>16</a:t>
            </a:r>
            <a:r>
              <a:rPr lang="en" sz="2020">
                <a:solidFill>
                  <a:srgbClr val="000000"/>
                </a:solidFill>
              </a:rPr>
              <a:t>. </a:t>
            </a:r>
            <a:r>
              <a:rPr lang="en" sz="1820">
                <a:solidFill>
                  <a:srgbClr val="000000"/>
                </a:solidFill>
              </a:rPr>
              <a:t>From Waste to Green: Workforce Development Through On-Site Organic    Waste Processing and Compost Infrastructure  </a:t>
            </a:r>
            <a:r>
              <a:rPr lang="en" sz="2020">
                <a:solidFill>
                  <a:srgbClr val="000000"/>
                </a:solidFill>
              </a:rPr>
              <a:t>    </a:t>
            </a:r>
            <a:endParaRPr sz="2020">
              <a:solidFill>
                <a:srgbClr val="000000"/>
              </a:solidFill>
            </a:endParaRPr>
          </a:p>
        </p:txBody>
      </p:sp>
      <p:sp>
        <p:nvSpPr>
          <p:cNvPr id="183" name="Google Shape;183;p29"/>
          <p:cNvSpPr txBox="1"/>
          <p:nvPr/>
        </p:nvSpPr>
        <p:spPr>
          <a:xfrm>
            <a:off x="311700" y="1172600"/>
            <a:ext cx="8520600" cy="397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rgbClr val="000000"/>
                </a:solidFill>
              </a:rPr>
              <a:t>Summary:</a:t>
            </a:r>
            <a:r>
              <a:rPr lang="en" sz="1200" dirty="0">
                <a:solidFill>
                  <a:srgbClr val="000000"/>
                </a:solidFill>
              </a:rPr>
              <a:t> This project aims to up-skill the underemployed and low-wage workers, particularly independent gardeners, custodians, field farmers, disaffected and disadvantaged High School students in the Southern Border Region, in new generation green jobs by providing hands-on training in sustainable business development, Horticulture, and learn how organic waste (OW) processing. Through targeted workforce development, participants will learn essential Horticulture skills, entrepreneurship, and environmental technician skills to develop composting infrastructure on-site at businesses, schools, farms, and parks.  </a:t>
            </a:r>
            <a:endParaRPr sz="1200" dirty="0">
              <a:solidFill>
                <a:srgbClr val="000000"/>
              </a:solidFill>
            </a:endParaRPr>
          </a:p>
          <a:p>
            <a:pPr marL="0" lvl="0" indent="0" algn="l" rtl="0">
              <a:spcBef>
                <a:spcPts val="1200"/>
              </a:spcBef>
              <a:spcAft>
                <a:spcPts val="0"/>
              </a:spcAft>
              <a:buNone/>
            </a:pPr>
            <a:r>
              <a:rPr lang="en" sz="1200" b="1" dirty="0">
                <a:solidFill>
                  <a:srgbClr val="000000"/>
                </a:solidFill>
              </a:rPr>
              <a:t>Lead applicant:</a:t>
            </a:r>
            <a:r>
              <a:rPr lang="en" sz="1200" dirty="0">
                <a:solidFill>
                  <a:srgbClr val="000000"/>
                </a:solidFill>
              </a:rPr>
              <a:t> </a:t>
            </a:r>
            <a:r>
              <a:rPr lang="en" sz="1200" dirty="0" err="1">
                <a:solidFill>
                  <a:srgbClr val="000000"/>
                </a:solidFill>
              </a:rPr>
              <a:t>Raízes</a:t>
            </a:r>
            <a:r>
              <a:rPr lang="en" sz="1200" dirty="0">
                <a:solidFill>
                  <a:srgbClr val="000000"/>
                </a:solidFill>
              </a:rPr>
              <a:t>, Inc.</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Point of Contact: </a:t>
            </a:r>
            <a:r>
              <a:rPr lang="en" sz="1200" dirty="0">
                <a:solidFill>
                  <a:srgbClr val="000000"/>
                </a:solidFill>
              </a:rPr>
              <a:t>Vivian Perez</a:t>
            </a:r>
            <a:r>
              <a:rPr lang="en" sz="1200" b="1" dirty="0"/>
              <a:t>, </a:t>
            </a:r>
            <a:r>
              <a:rPr lang="en" sz="1200" dirty="0" err="1">
                <a:solidFill>
                  <a:srgbClr val="000000"/>
                </a:solidFill>
              </a:rPr>
              <a:t>vivian@raizesinc.org</a:t>
            </a:r>
            <a:r>
              <a:rPr lang="en" sz="1200" dirty="0">
                <a:solidFill>
                  <a:srgbClr val="000000"/>
                </a:solidFill>
              </a:rPr>
              <a:t>, (760) 554-2204</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County:</a:t>
            </a:r>
            <a:r>
              <a:rPr lang="en" sz="1200" dirty="0">
                <a:solidFill>
                  <a:srgbClr val="000000"/>
                </a:solidFill>
              </a:rPr>
              <a:t> </a:t>
            </a:r>
            <a:r>
              <a:rPr lang="en" sz="1200" dirty="0"/>
              <a:t>Imperial</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Project Type: </a:t>
            </a:r>
            <a:r>
              <a:rPr lang="en" sz="1200" dirty="0">
                <a:solidFill>
                  <a:srgbClr val="000000"/>
                </a:solidFill>
              </a:rPr>
              <a:t>Last Mile </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Website:</a:t>
            </a:r>
            <a:r>
              <a:rPr lang="en" sz="1200" dirty="0">
                <a:solidFill>
                  <a:srgbClr val="000000"/>
                </a:solidFill>
              </a:rPr>
              <a:t> </a:t>
            </a:r>
            <a:r>
              <a:rPr lang="en" sz="1200" u="sng" dirty="0">
                <a:solidFill>
                  <a:srgbClr val="000000"/>
                </a:solidFill>
                <a:hlinkClick r:id="rId3">
                  <a:extLst>
                    <a:ext uri="{A12FA001-AC4F-418D-AE19-62706E023703}">
                      <ahyp:hlinkClr xmlns:ahyp="http://schemas.microsoft.com/office/drawing/2018/hyperlinkcolor" val="tx"/>
                    </a:ext>
                  </a:extLst>
                </a:hlinkClick>
              </a:rPr>
              <a:t>https://raizesinc.org/</a:t>
            </a:r>
            <a:endParaRPr sz="1200" dirty="0">
              <a:solidFill>
                <a:srgbClr val="000000"/>
              </a:solidFill>
            </a:endParaRPr>
          </a:p>
          <a:p>
            <a:pPr marL="0" lvl="0" indent="0" algn="l" rtl="0">
              <a:spcBef>
                <a:spcPts val="0"/>
              </a:spcBef>
              <a:spcAft>
                <a:spcPts val="0"/>
              </a:spcAft>
              <a:buNone/>
            </a:pPr>
            <a:endParaRPr sz="1800" dirty="0">
              <a:solidFill>
                <a:srgbClr val="595959"/>
              </a:solidFill>
            </a:endParaRPr>
          </a:p>
        </p:txBody>
      </p:sp>
      <p:pic>
        <p:nvPicPr>
          <p:cNvPr id="184" name="Google Shape;184;p29" title="9b8fd6a2-fa64-4a73-a35e-ed47d84e7bd2.jpeg"/>
          <p:cNvPicPr preferRelativeResize="0"/>
          <p:nvPr/>
        </p:nvPicPr>
        <p:blipFill>
          <a:blip r:embed="rId4">
            <a:alphaModFix/>
          </a:blip>
          <a:stretch>
            <a:fillRect/>
          </a:stretch>
        </p:blipFill>
        <p:spPr>
          <a:xfrm>
            <a:off x="6258926" y="2571750"/>
            <a:ext cx="2553624" cy="2421151"/>
          </a:xfrm>
          <a:prstGeom prst="rect">
            <a:avLst/>
          </a:prstGeom>
          <a:noFill/>
          <a:ln>
            <a:noFill/>
          </a:ln>
        </p:spPr>
      </p:pic>
      <p:pic>
        <p:nvPicPr>
          <p:cNvPr id="185" name="Google Shape;185;p29"/>
          <p:cNvPicPr preferRelativeResize="0"/>
          <p:nvPr/>
        </p:nvPicPr>
        <p:blipFill>
          <a:blip r:embed="rId5">
            <a:alphaModFix/>
          </a:blip>
          <a:stretch>
            <a:fillRect/>
          </a:stretch>
        </p:blipFill>
        <p:spPr>
          <a:xfrm>
            <a:off x="8481100" y="60114"/>
            <a:ext cx="662900" cy="8838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quality jobs&#10;&#10;AI-generated content may be incorrect.">
            <a:extLst>
              <a:ext uri="{FF2B5EF4-FFF2-40B4-BE49-F238E27FC236}">
                <a16:creationId xmlns:a16="http://schemas.microsoft.com/office/drawing/2014/main" id="{50E7008F-6540-F0AC-63D0-DBC3A70ACA62}"/>
              </a:ext>
            </a:extLst>
          </p:cNvPr>
          <p:cNvPicPr>
            <a:picLocks noChangeAspect="1"/>
          </p:cNvPicPr>
          <p:nvPr/>
        </p:nvPicPr>
        <p:blipFill>
          <a:blip r:embed="rId2"/>
          <a:stretch>
            <a:fillRect/>
          </a:stretch>
        </p:blipFill>
        <p:spPr>
          <a:xfrm>
            <a:off x="0" y="419472"/>
            <a:ext cx="9173530" cy="3603887"/>
          </a:xfrm>
          <a:prstGeom prst="rect">
            <a:avLst/>
          </a:prstGeom>
        </p:spPr>
      </p:pic>
    </p:spTree>
    <p:extLst>
      <p:ext uri="{BB962C8B-B14F-4D97-AF65-F5344CB8AC3E}">
        <p14:creationId xmlns:p14="http://schemas.microsoft.com/office/powerpoint/2010/main" val="3116031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p:nvPr/>
        </p:nvSpPr>
        <p:spPr>
          <a:xfrm>
            <a:off x="311700" y="215707"/>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20" dirty="0">
                <a:solidFill>
                  <a:srgbClr val="000000"/>
                </a:solidFill>
              </a:rPr>
              <a:t>1</a:t>
            </a:r>
            <a:r>
              <a:rPr lang="en" sz="2020" dirty="0"/>
              <a:t>7</a:t>
            </a:r>
            <a:r>
              <a:rPr lang="en" sz="2020" dirty="0">
                <a:solidFill>
                  <a:srgbClr val="000000"/>
                </a:solidFill>
              </a:rPr>
              <a:t>. The Village Community Food Hub</a:t>
            </a:r>
            <a:r>
              <a:rPr lang="en" sz="2000" dirty="0">
                <a:solidFill>
                  <a:srgbClr val="000000"/>
                </a:solidFill>
              </a:rPr>
              <a:t>     </a:t>
            </a:r>
            <a:r>
              <a:rPr lang="en" sz="2020" dirty="0">
                <a:solidFill>
                  <a:srgbClr val="000000"/>
                </a:solidFill>
              </a:rPr>
              <a:t> </a:t>
            </a:r>
            <a:endParaRPr sz="2020" dirty="0">
              <a:solidFill>
                <a:srgbClr val="000000"/>
              </a:solidFill>
            </a:endParaRPr>
          </a:p>
        </p:txBody>
      </p:sp>
      <p:sp>
        <p:nvSpPr>
          <p:cNvPr id="191" name="Google Shape;191;p30"/>
          <p:cNvSpPr txBox="1"/>
          <p:nvPr/>
        </p:nvSpPr>
        <p:spPr>
          <a:xfrm>
            <a:off x="311700" y="677225"/>
            <a:ext cx="8520600" cy="41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rgbClr val="000000"/>
                </a:solidFill>
              </a:rPr>
              <a:t>Summary:</a:t>
            </a:r>
            <a:r>
              <a:rPr lang="en" sz="1200" dirty="0">
                <a:solidFill>
                  <a:srgbClr val="000000"/>
                </a:solidFill>
              </a:rPr>
              <a:t> Project New Village (PNV), a community-rooted 501(c)(3) nonprofit organization that serves Southeastern San Diego and is located within the Southern Border Region, requests last-mile project funds for final design and permit/agency fees for The Village Community Food Hub (hereafter The Village or the hub). The Village will be a 12,000-square-foot, two-story building dedicated to aggregating, distributing, and marketing locally-grown foods to support local producers' job creation and business growth. The Village will help 25+ small and socially disadvantaged, beginning, and limited-resource farmers, neighborhood growers, and food makers participate in the local food supply chain by creating new markets for hyper-local produce and providing producers with resources to scale their business. Elevating a place-making approach that builds on community cultural traditions and assets, The Village will be a permanent, community-sustained asset that creates jobs, advances economic prosperity, improves health equity, and builds community power in a historically redlined community. </a:t>
            </a:r>
            <a:endParaRPr sz="1200" dirty="0">
              <a:solidFill>
                <a:srgbClr val="000000"/>
              </a:solidFill>
            </a:endParaRPr>
          </a:p>
          <a:p>
            <a:pPr marL="0" lvl="0" indent="0" algn="l" rtl="0">
              <a:spcBef>
                <a:spcPts val="1200"/>
              </a:spcBef>
              <a:spcAft>
                <a:spcPts val="0"/>
              </a:spcAft>
              <a:buNone/>
            </a:pPr>
            <a:r>
              <a:rPr lang="en" sz="1200" b="1" dirty="0">
                <a:solidFill>
                  <a:srgbClr val="000000"/>
                </a:solidFill>
              </a:rPr>
              <a:t>Lead applicant:</a:t>
            </a:r>
            <a:r>
              <a:rPr lang="en" sz="1200" dirty="0">
                <a:solidFill>
                  <a:srgbClr val="000000"/>
                </a:solidFill>
              </a:rPr>
              <a:t> Project New Village (PNV)</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Point of Contact:</a:t>
            </a:r>
            <a:r>
              <a:rPr lang="en" sz="1200" dirty="0">
                <a:solidFill>
                  <a:srgbClr val="000000"/>
                </a:solidFill>
              </a:rPr>
              <a:t> Janelle Devera, </a:t>
            </a:r>
            <a:br>
              <a:rPr lang="en" sz="1200" dirty="0">
                <a:solidFill>
                  <a:srgbClr val="000000"/>
                </a:solidFill>
              </a:rPr>
            </a:br>
            <a:r>
              <a:rPr lang="en" sz="1200" dirty="0" err="1">
                <a:solidFill>
                  <a:srgbClr val="000000"/>
                </a:solidFill>
              </a:rPr>
              <a:t>janelle@npwonks.com</a:t>
            </a:r>
            <a:r>
              <a:rPr lang="en" sz="1200" dirty="0">
                <a:solidFill>
                  <a:srgbClr val="000000"/>
                </a:solidFill>
              </a:rPr>
              <a:t>, (619) 517-6870</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County:</a:t>
            </a:r>
            <a:r>
              <a:rPr lang="en" sz="1200" dirty="0">
                <a:solidFill>
                  <a:srgbClr val="000000"/>
                </a:solidFill>
              </a:rPr>
              <a:t> San Diego</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Project Type: </a:t>
            </a:r>
            <a:r>
              <a:rPr lang="en" sz="1200" dirty="0">
                <a:solidFill>
                  <a:srgbClr val="000000"/>
                </a:solidFill>
              </a:rPr>
              <a:t>Last Mile </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Website:</a:t>
            </a:r>
            <a:r>
              <a:rPr lang="en" sz="1200" dirty="0">
                <a:solidFill>
                  <a:srgbClr val="000000"/>
                </a:solidFill>
              </a:rPr>
              <a:t> </a:t>
            </a:r>
            <a:r>
              <a:rPr lang="en" sz="1200" u="sng" dirty="0">
                <a:solidFill>
                  <a:srgbClr val="000000"/>
                </a:solidFill>
                <a:hlinkClick r:id="rId3">
                  <a:extLst>
                    <a:ext uri="{A12FA001-AC4F-418D-AE19-62706E023703}">
                      <ahyp:hlinkClr xmlns:ahyp="http://schemas.microsoft.com/office/drawing/2018/hyperlinkcolor" val="tx"/>
                    </a:ext>
                  </a:extLst>
                </a:hlinkClick>
              </a:rPr>
              <a:t>projectnewvillage.org</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endParaRPr sz="1800" dirty="0">
              <a:solidFill>
                <a:srgbClr val="595959"/>
              </a:solidFill>
            </a:endParaRPr>
          </a:p>
        </p:txBody>
      </p:sp>
      <p:pic>
        <p:nvPicPr>
          <p:cNvPr id="192" name="Google Shape;192;p30" title="The Village rendering (1).png"/>
          <p:cNvPicPr preferRelativeResize="0"/>
          <p:nvPr/>
        </p:nvPicPr>
        <p:blipFill rotWithShape="1">
          <a:blip r:embed="rId4">
            <a:alphaModFix/>
          </a:blip>
          <a:srcRect b="43738"/>
          <a:stretch/>
        </p:blipFill>
        <p:spPr>
          <a:xfrm>
            <a:off x="4857368" y="2827866"/>
            <a:ext cx="3623732" cy="2053166"/>
          </a:xfrm>
          <a:prstGeom prst="rect">
            <a:avLst/>
          </a:prstGeom>
          <a:noFill/>
          <a:ln>
            <a:noFill/>
          </a:ln>
        </p:spPr>
      </p:pic>
      <p:pic>
        <p:nvPicPr>
          <p:cNvPr id="193" name="Google Shape;193;p30"/>
          <p:cNvPicPr preferRelativeResize="0"/>
          <p:nvPr/>
        </p:nvPicPr>
        <p:blipFill>
          <a:blip r:embed="rId5">
            <a:alphaModFix/>
          </a:blip>
          <a:stretch>
            <a:fillRect/>
          </a:stretch>
        </p:blipFill>
        <p:spPr>
          <a:xfrm>
            <a:off x="8481100" y="60114"/>
            <a:ext cx="662900" cy="88388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20">
                <a:solidFill>
                  <a:srgbClr val="000000"/>
                </a:solidFill>
              </a:rPr>
              <a:t>1</a:t>
            </a:r>
            <a:r>
              <a:rPr lang="en" sz="2020"/>
              <a:t>8</a:t>
            </a:r>
            <a:r>
              <a:rPr lang="en" sz="2020">
                <a:solidFill>
                  <a:srgbClr val="000000"/>
                </a:solidFill>
              </a:rPr>
              <a:t>. </a:t>
            </a:r>
            <a:r>
              <a:rPr lang="en" sz="1700">
                <a:solidFill>
                  <a:srgbClr val="000000"/>
                </a:solidFill>
              </a:rPr>
              <a:t>Global Village: Climate-Adaptive Worker Housing and Immigrant Business Hub     </a:t>
            </a:r>
            <a:r>
              <a:rPr lang="en" sz="1720">
                <a:solidFill>
                  <a:srgbClr val="000000"/>
                </a:solidFill>
              </a:rPr>
              <a:t> </a:t>
            </a:r>
            <a:endParaRPr sz="1720">
              <a:solidFill>
                <a:srgbClr val="000000"/>
              </a:solidFill>
            </a:endParaRPr>
          </a:p>
        </p:txBody>
      </p:sp>
      <p:sp>
        <p:nvSpPr>
          <p:cNvPr id="199" name="Google Shape;199;p31"/>
          <p:cNvSpPr txBox="1"/>
          <p:nvPr/>
        </p:nvSpPr>
        <p:spPr>
          <a:xfrm>
            <a:off x="311700" y="944000"/>
            <a:ext cx="8520600" cy="41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rgbClr val="000000"/>
                </a:solidFill>
              </a:rPr>
              <a:t>Summary:</a:t>
            </a:r>
            <a:r>
              <a:rPr lang="en" sz="1200" dirty="0">
                <a:solidFill>
                  <a:srgbClr val="000000"/>
                </a:solidFill>
              </a:rPr>
              <a:t> </a:t>
            </a:r>
            <a:r>
              <a:rPr lang="en" sz="1200" u="sng" dirty="0">
                <a:solidFill>
                  <a:srgbClr val="000000"/>
                </a:solidFill>
                <a:hlinkClick r:id="rId3">
                  <a:extLst>
                    <a:ext uri="{A12FA001-AC4F-418D-AE19-62706E023703}">
                      <ahyp:hlinkClr xmlns:ahyp="http://schemas.microsoft.com/office/drawing/2018/hyperlinkcolor" val="tx"/>
                    </a:ext>
                  </a:extLst>
                </a:hlinkClick>
              </a:rPr>
              <a:t>The Global Village</a:t>
            </a:r>
            <a:r>
              <a:rPr lang="en" sz="1200" dirty="0">
                <a:solidFill>
                  <a:srgbClr val="000000"/>
                </a:solidFill>
              </a:rPr>
              <a:t> will spark inclusive, sustainable economic development led by and for refugee, immigrant, and historically excluded communities in San Diego. Rooted in community ownership and cultural celebration, it will create pathways to quality jobs, worker-owned businesses, and climate-resilient infrastructure next to the Chollas Creek. As part of the Southern Border Coalition’s vision, PANA is stewarding the development of this 2.2 acre site to deliver 150+ large-sized affordable homes, 50,000 sq ft of community &amp; health spaces for shared prosperity—reimagining the local economy through justice, belonging, and self-determination.</a:t>
            </a:r>
            <a:endParaRPr sz="1200" dirty="0">
              <a:solidFill>
                <a:srgbClr val="000000"/>
              </a:solidFill>
            </a:endParaRPr>
          </a:p>
          <a:p>
            <a:pPr marL="0" lvl="0" indent="0" algn="l" rtl="0">
              <a:spcBef>
                <a:spcPts val="1200"/>
              </a:spcBef>
              <a:spcAft>
                <a:spcPts val="0"/>
              </a:spcAft>
              <a:buNone/>
            </a:pPr>
            <a:r>
              <a:rPr lang="en" sz="1200" b="1" dirty="0">
                <a:solidFill>
                  <a:srgbClr val="000000"/>
                </a:solidFill>
              </a:rPr>
              <a:t>Lead applicant:</a:t>
            </a:r>
            <a:r>
              <a:rPr lang="en" sz="1200" dirty="0">
                <a:solidFill>
                  <a:srgbClr val="000000"/>
                </a:solidFill>
              </a:rPr>
              <a:t> Partnership for the Advancement of New Americans (PANA)</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Point of Contact:</a:t>
            </a:r>
            <a:r>
              <a:rPr lang="en" sz="1200" dirty="0">
                <a:solidFill>
                  <a:srgbClr val="000000"/>
                </a:solidFill>
              </a:rPr>
              <a:t> Rachel Lozano Castro</a:t>
            </a:r>
            <a:r>
              <a:rPr lang="en" sz="1200" dirty="0"/>
              <a:t>, </a:t>
            </a:r>
            <a:r>
              <a:rPr lang="en" sz="1200" u="sng" dirty="0" err="1">
                <a:solidFill>
                  <a:schemeClr val="hlink"/>
                </a:solidFill>
                <a:hlinkClick r:id="rId4"/>
              </a:rPr>
              <a:t>r</a:t>
            </a:r>
            <a:r>
              <a:rPr lang="en" sz="1200" u="sng" dirty="0" err="1">
                <a:solidFill>
                  <a:schemeClr val="hlink"/>
                </a:solidFill>
                <a:hlinkClick r:id="rId4"/>
              </a:rPr>
              <a:t>achel@panasd.org</a:t>
            </a:r>
            <a:r>
              <a:rPr lang="en" sz="1200" dirty="0">
                <a:solidFill>
                  <a:srgbClr val="000000"/>
                </a:solidFill>
              </a:rPr>
              <a:t> , (619) 344-1228</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County:</a:t>
            </a:r>
            <a:r>
              <a:rPr lang="en" sz="1200" dirty="0">
                <a:solidFill>
                  <a:srgbClr val="000000"/>
                </a:solidFill>
              </a:rPr>
              <a:t> San Diego</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Project Type: </a:t>
            </a:r>
            <a:r>
              <a:rPr lang="en" sz="1200" dirty="0">
                <a:solidFill>
                  <a:srgbClr val="000000"/>
                </a:solidFill>
              </a:rPr>
              <a:t>Last Mile </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Website:</a:t>
            </a:r>
            <a:r>
              <a:rPr lang="en" sz="1200" dirty="0">
                <a:solidFill>
                  <a:srgbClr val="000000"/>
                </a:solidFill>
              </a:rPr>
              <a:t> </a:t>
            </a:r>
            <a:r>
              <a:rPr lang="en" sz="1200" u="sng" dirty="0">
                <a:solidFill>
                  <a:srgbClr val="000000"/>
                </a:solidFill>
                <a:hlinkClick r:id="rId5">
                  <a:extLst>
                    <a:ext uri="{A12FA001-AC4F-418D-AE19-62706E023703}">
                      <ahyp:hlinkClr xmlns:ahyp="http://schemas.microsoft.com/office/drawing/2018/hyperlinkcolor" val="tx"/>
                    </a:ext>
                  </a:extLst>
                </a:hlinkClick>
              </a:rPr>
              <a:t>www.panasd.org</a:t>
            </a:r>
            <a:endParaRPr sz="1200"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endParaRPr sz="1800" dirty="0">
              <a:solidFill>
                <a:srgbClr val="595959"/>
              </a:solidFill>
            </a:endParaRPr>
          </a:p>
        </p:txBody>
      </p:sp>
      <p:pic>
        <p:nvPicPr>
          <p:cNvPr id="200" name="Google Shape;200;p31"/>
          <p:cNvPicPr preferRelativeResize="0"/>
          <p:nvPr/>
        </p:nvPicPr>
        <p:blipFill rotWithShape="1">
          <a:blip r:embed="rId6">
            <a:alphaModFix/>
          </a:blip>
          <a:srcRect b="4232"/>
          <a:stretch/>
        </p:blipFill>
        <p:spPr>
          <a:xfrm>
            <a:off x="4367550" y="3149599"/>
            <a:ext cx="4445000" cy="1790701"/>
          </a:xfrm>
          <a:prstGeom prst="rect">
            <a:avLst/>
          </a:prstGeom>
          <a:noFill/>
          <a:ln>
            <a:noFill/>
          </a:ln>
        </p:spPr>
      </p:pic>
      <p:pic>
        <p:nvPicPr>
          <p:cNvPr id="201" name="Google Shape;201;p31"/>
          <p:cNvPicPr preferRelativeResize="0"/>
          <p:nvPr/>
        </p:nvPicPr>
        <p:blipFill>
          <a:blip r:embed="rId7">
            <a:alphaModFix/>
          </a:blip>
          <a:stretch>
            <a:fillRect/>
          </a:stretch>
        </p:blipFill>
        <p:spPr>
          <a:xfrm>
            <a:off x="8481100" y="60114"/>
            <a:ext cx="662900" cy="8838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20" dirty="0">
                <a:solidFill>
                  <a:srgbClr val="000000"/>
                </a:solidFill>
              </a:rPr>
              <a:t>1</a:t>
            </a:r>
            <a:r>
              <a:rPr lang="en" sz="2020" dirty="0"/>
              <a:t>9</a:t>
            </a:r>
            <a:r>
              <a:rPr lang="en" sz="2020" dirty="0">
                <a:solidFill>
                  <a:srgbClr val="000000"/>
                </a:solidFill>
              </a:rPr>
              <a:t>. </a:t>
            </a:r>
            <a:r>
              <a:rPr lang="en" sz="1800" dirty="0">
                <a:solidFill>
                  <a:srgbClr val="000000"/>
                </a:solidFill>
              </a:rPr>
              <a:t>Renewable Energy Workforce Development: Building Capacity of Solar Installation Basics Training      </a:t>
            </a:r>
            <a:endParaRPr sz="1800" dirty="0">
              <a:solidFill>
                <a:srgbClr val="000000"/>
              </a:solidFill>
            </a:endParaRPr>
          </a:p>
        </p:txBody>
      </p:sp>
      <p:sp>
        <p:nvSpPr>
          <p:cNvPr id="207" name="Google Shape;207;p32"/>
          <p:cNvSpPr txBox="1"/>
          <p:nvPr/>
        </p:nvSpPr>
        <p:spPr>
          <a:xfrm>
            <a:off x="311700" y="1248800"/>
            <a:ext cx="8520600" cy="380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rgbClr val="000000"/>
                </a:solidFill>
              </a:rPr>
              <a:t>Summary:</a:t>
            </a:r>
            <a:r>
              <a:rPr lang="en" sz="1200" dirty="0">
                <a:solidFill>
                  <a:srgbClr val="000000"/>
                </a:solidFill>
              </a:rPr>
              <a:t> GRID Alternatives San Diego (GRID SD) builds community-powered solutions that advance economic and environmental justice through renewable energy. We are seeking pre-development funding to build the capacity necessary to achieve IREC (Interstate Renewable Energy Council) accreditation for our Installation Basics Training (IBT) program. This accreditation will professionalize and scale our grassroots program, making it a formal, industry-recognized pathway into the clean energy sector for workers from marginalized communities. </a:t>
            </a:r>
            <a:endParaRPr sz="1200" dirty="0">
              <a:solidFill>
                <a:srgbClr val="000000"/>
              </a:solidFill>
            </a:endParaRPr>
          </a:p>
          <a:p>
            <a:pPr marL="0" lvl="0" indent="0" algn="l" rtl="0">
              <a:spcBef>
                <a:spcPts val="1200"/>
              </a:spcBef>
              <a:spcAft>
                <a:spcPts val="0"/>
              </a:spcAft>
              <a:buNone/>
            </a:pPr>
            <a:r>
              <a:rPr lang="en" sz="1200" b="1" dirty="0">
                <a:solidFill>
                  <a:srgbClr val="000000"/>
                </a:solidFill>
              </a:rPr>
              <a:t>Lead applicant:</a:t>
            </a:r>
            <a:r>
              <a:rPr lang="en" sz="1200" dirty="0">
                <a:solidFill>
                  <a:srgbClr val="000000"/>
                </a:solidFill>
              </a:rPr>
              <a:t> Grid Alternatives San Diego</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Point of Contact:</a:t>
            </a:r>
            <a:r>
              <a:rPr lang="en" sz="1200" dirty="0">
                <a:solidFill>
                  <a:srgbClr val="000000"/>
                </a:solidFill>
              </a:rPr>
              <a:t> Marissa Rogers</a:t>
            </a:r>
            <a:r>
              <a:rPr lang="en" sz="1200" dirty="0"/>
              <a:t>, </a:t>
            </a:r>
            <a:r>
              <a:rPr lang="en" sz="1200" u="sng" dirty="0" err="1">
                <a:solidFill>
                  <a:schemeClr val="hlink"/>
                </a:solidFill>
                <a:hlinkClick r:id="rId3"/>
              </a:rPr>
              <a:t>mrogers@gridalternative.or</a:t>
            </a:r>
            <a:r>
              <a:rPr lang="en" sz="1200" u="sng" dirty="0" err="1">
                <a:solidFill>
                  <a:schemeClr val="hlink"/>
                </a:solidFill>
                <a:hlinkClick r:id="rId3"/>
              </a:rPr>
              <a:t>g</a:t>
            </a:r>
            <a:r>
              <a:rPr lang="en" sz="1200" dirty="0"/>
              <a:t> </a:t>
            </a:r>
            <a:r>
              <a:rPr lang="en" sz="1200" dirty="0">
                <a:solidFill>
                  <a:srgbClr val="000000"/>
                </a:solidFill>
              </a:rPr>
              <a:t>, (858) 761-2667</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County:</a:t>
            </a:r>
            <a:r>
              <a:rPr lang="en" sz="1200" dirty="0">
                <a:solidFill>
                  <a:srgbClr val="000000"/>
                </a:solidFill>
              </a:rPr>
              <a:t> San Diego</a:t>
            </a:r>
            <a:endParaRPr sz="1200" b="1"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Project Type: </a:t>
            </a:r>
            <a:r>
              <a:rPr lang="en" sz="1200" dirty="0">
                <a:solidFill>
                  <a:srgbClr val="000000"/>
                </a:solidFill>
              </a:rPr>
              <a:t>Last Mile </a:t>
            </a:r>
            <a:endParaRPr sz="1200" dirty="0">
              <a:solidFill>
                <a:srgbClr val="000000"/>
              </a:solidFill>
            </a:endParaRPr>
          </a:p>
          <a:p>
            <a:pPr marL="0" lvl="0" indent="0" algn="l" rtl="0">
              <a:spcBef>
                <a:spcPts val="0"/>
              </a:spcBef>
              <a:spcAft>
                <a:spcPts val="0"/>
              </a:spcAft>
              <a:buNone/>
            </a:pPr>
            <a:endParaRPr sz="1200" dirty="0">
              <a:solidFill>
                <a:srgbClr val="000000"/>
              </a:solidFill>
            </a:endParaRPr>
          </a:p>
          <a:p>
            <a:pPr marL="0" lvl="0" indent="0" algn="l" rtl="0">
              <a:spcBef>
                <a:spcPts val="0"/>
              </a:spcBef>
              <a:spcAft>
                <a:spcPts val="0"/>
              </a:spcAft>
              <a:buNone/>
            </a:pPr>
            <a:r>
              <a:rPr lang="en" sz="1200" b="1" dirty="0">
                <a:solidFill>
                  <a:srgbClr val="000000"/>
                </a:solidFill>
              </a:rPr>
              <a:t>Website:</a:t>
            </a:r>
            <a:r>
              <a:rPr lang="en" sz="1200" dirty="0">
                <a:solidFill>
                  <a:srgbClr val="000000"/>
                </a:solidFill>
              </a:rPr>
              <a:t> </a:t>
            </a:r>
            <a:r>
              <a:rPr lang="en" sz="1200" u="sng" dirty="0">
                <a:solidFill>
                  <a:srgbClr val="000000"/>
                </a:solidFill>
                <a:hlinkClick r:id="rId4">
                  <a:extLst>
                    <a:ext uri="{A12FA001-AC4F-418D-AE19-62706E023703}">
                      <ahyp:hlinkClr xmlns:ahyp="http://schemas.microsoft.com/office/drawing/2018/hyperlinkcolor" val="tx"/>
                    </a:ext>
                  </a:extLst>
                </a:hlinkClick>
              </a:rPr>
              <a:t>https://gridalternatives.org/regions/sandiego</a:t>
            </a:r>
            <a:endParaRPr sz="1200" dirty="0">
              <a:solidFill>
                <a:srgbClr val="000000"/>
              </a:solidFill>
            </a:endParaRPr>
          </a:p>
          <a:p>
            <a:pPr marL="0" lvl="0" indent="0" algn="l" rtl="0">
              <a:spcBef>
                <a:spcPts val="0"/>
              </a:spcBef>
              <a:spcAft>
                <a:spcPts val="0"/>
              </a:spcAft>
              <a:buNone/>
            </a:pPr>
            <a:endParaRPr dirty="0">
              <a:solidFill>
                <a:srgbClr val="595959"/>
              </a:solidFill>
            </a:endParaRPr>
          </a:p>
          <a:p>
            <a:pPr marL="0" lvl="0" indent="0" algn="l" rtl="0">
              <a:spcBef>
                <a:spcPts val="0"/>
              </a:spcBef>
              <a:spcAft>
                <a:spcPts val="0"/>
              </a:spcAft>
              <a:buNone/>
            </a:pPr>
            <a:endParaRPr sz="1800" dirty="0">
              <a:solidFill>
                <a:srgbClr val="595959"/>
              </a:solidFill>
            </a:endParaRPr>
          </a:p>
        </p:txBody>
      </p:sp>
      <p:pic>
        <p:nvPicPr>
          <p:cNvPr id="208" name="Google Shape;208;p32"/>
          <p:cNvPicPr preferRelativeResize="0"/>
          <p:nvPr/>
        </p:nvPicPr>
        <p:blipFill>
          <a:blip r:embed="rId5">
            <a:alphaModFix/>
          </a:blip>
          <a:stretch>
            <a:fillRect/>
          </a:stretch>
        </p:blipFill>
        <p:spPr>
          <a:xfrm>
            <a:off x="8481100" y="60114"/>
            <a:ext cx="662900" cy="883886"/>
          </a:xfrm>
          <a:prstGeom prst="rect">
            <a:avLst/>
          </a:prstGeom>
          <a:noFill/>
          <a:ln>
            <a:noFill/>
          </a:ln>
        </p:spPr>
      </p:pic>
      <p:pic>
        <p:nvPicPr>
          <p:cNvPr id="209" name="Google Shape;209;p32" title="GRID logo 4C horizontal_SD.png"/>
          <p:cNvPicPr preferRelativeResize="0"/>
          <p:nvPr/>
        </p:nvPicPr>
        <p:blipFill>
          <a:blip r:embed="rId6">
            <a:alphaModFix/>
          </a:blip>
          <a:stretch>
            <a:fillRect/>
          </a:stretch>
        </p:blipFill>
        <p:spPr>
          <a:xfrm>
            <a:off x="5332875" y="3443050"/>
            <a:ext cx="3499425" cy="1608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B3F4-4B2F-7C3C-25D3-F3B763BE8E52}"/>
              </a:ext>
            </a:extLst>
          </p:cNvPr>
          <p:cNvSpPr>
            <a:spLocks noGrp="1"/>
          </p:cNvSpPr>
          <p:nvPr>
            <p:ph type="title"/>
          </p:nvPr>
        </p:nvSpPr>
        <p:spPr/>
        <p:txBody>
          <a:bodyPr/>
          <a:lstStyle/>
          <a:p>
            <a:endParaRPr lang="en-US"/>
          </a:p>
        </p:txBody>
      </p:sp>
      <p:pic>
        <p:nvPicPr>
          <p:cNvPr id="4" name="Picture 3" descr="A diagram of strategic sector&#10;&#10;AI-generated content may be incorrect.">
            <a:extLst>
              <a:ext uri="{FF2B5EF4-FFF2-40B4-BE49-F238E27FC236}">
                <a16:creationId xmlns:a16="http://schemas.microsoft.com/office/drawing/2014/main" id="{F4C2E709-57BD-4F3E-4AB0-0B1094B65455}"/>
              </a:ext>
            </a:extLst>
          </p:cNvPr>
          <p:cNvPicPr>
            <a:picLocks noChangeAspect="1"/>
          </p:cNvPicPr>
          <p:nvPr/>
        </p:nvPicPr>
        <p:blipFill>
          <a:blip r:embed="rId2"/>
          <a:stretch>
            <a:fillRect/>
          </a:stretch>
        </p:blipFill>
        <p:spPr>
          <a:xfrm>
            <a:off x="161206" y="-1"/>
            <a:ext cx="8876916" cy="5175759"/>
          </a:xfrm>
          <a:prstGeom prst="rect">
            <a:avLst/>
          </a:prstGeom>
        </p:spPr>
      </p:pic>
    </p:spTree>
    <p:extLst>
      <p:ext uri="{BB962C8B-B14F-4D97-AF65-F5344CB8AC3E}">
        <p14:creationId xmlns:p14="http://schemas.microsoft.com/office/powerpoint/2010/main" val="129888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311700" y="445025"/>
            <a:ext cx="8520600" cy="572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2800" dirty="0"/>
              <a:t>1</a:t>
            </a:r>
            <a:r>
              <a:rPr lang="en" sz="2800" dirty="0">
                <a:solidFill>
                  <a:srgbClr val="000000"/>
                </a:solidFill>
              </a:rPr>
              <a:t>. </a:t>
            </a:r>
            <a:r>
              <a:rPr lang="en" sz="2800" dirty="0" err="1">
                <a:solidFill>
                  <a:srgbClr val="000000"/>
                </a:solidFill>
              </a:rPr>
              <a:t>emPower</a:t>
            </a:r>
            <a:r>
              <a:rPr lang="en" sz="2800" dirty="0">
                <a:solidFill>
                  <a:srgbClr val="000000"/>
                </a:solidFill>
              </a:rPr>
              <a:t> Lithium Valley Workforce Initiative</a:t>
            </a:r>
            <a:endParaRPr sz="2800" dirty="0">
              <a:solidFill>
                <a:srgbClr val="000000"/>
              </a:solidFill>
            </a:endParaRPr>
          </a:p>
        </p:txBody>
      </p:sp>
      <p:sp>
        <p:nvSpPr>
          <p:cNvPr id="62" name="Google Shape;62;p14"/>
          <p:cNvSpPr txBox="1"/>
          <p:nvPr/>
        </p:nvSpPr>
        <p:spPr>
          <a:xfrm>
            <a:off x="311700" y="1079587"/>
            <a:ext cx="7592700" cy="347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200" b="1" dirty="0">
                <a:solidFill>
                  <a:srgbClr val="000000"/>
                </a:solidFill>
              </a:rPr>
              <a:t>Summary: </a:t>
            </a:r>
            <a:r>
              <a:rPr lang="en" sz="1200" dirty="0">
                <a:solidFill>
                  <a:srgbClr val="000000"/>
                </a:solidFill>
                <a:highlight>
                  <a:srgbClr val="FFFFFF"/>
                </a:highlight>
              </a:rPr>
              <a:t>This Initiative will organize structured convenings of the </a:t>
            </a:r>
            <a:r>
              <a:rPr lang="en" sz="1200" dirty="0" err="1">
                <a:solidFill>
                  <a:srgbClr val="000000"/>
                </a:solidFill>
                <a:highlight>
                  <a:srgbClr val="FFFFFF"/>
                </a:highlight>
              </a:rPr>
              <a:t>emPower</a:t>
            </a:r>
            <a:r>
              <a:rPr lang="en" sz="1200" dirty="0">
                <a:solidFill>
                  <a:srgbClr val="000000"/>
                </a:solidFill>
                <a:highlight>
                  <a:srgbClr val="FFFFFF"/>
                </a:highlight>
              </a:rPr>
              <a:t> the Valley coalition over 12 months, building local capacity to understand and operationalize workforce development strategies (particularly those that don’t require a 4-year degree) aligned with RAND’s recommendations and California Jobs First priorities. </a:t>
            </a:r>
            <a:r>
              <a:rPr lang="en" sz="1200" dirty="0" err="1">
                <a:solidFill>
                  <a:srgbClr val="000000"/>
                </a:solidFill>
                <a:highlight>
                  <a:srgbClr val="FFFFFF"/>
                </a:highlight>
              </a:rPr>
              <a:t>emPOWER</a:t>
            </a:r>
            <a:r>
              <a:rPr lang="en" sz="1200" dirty="0">
                <a:solidFill>
                  <a:srgbClr val="000000"/>
                </a:solidFill>
                <a:highlight>
                  <a:srgbClr val="FFFFFF"/>
                </a:highlight>
              </a:rPr>
              <a:t> the Valley is a regional coalition of 30+ community-based organizations, education providers, industry leaders, and public agencies dedicated to building a more vibrant, equitable, and prosperous Imperial Valley.</a:t>
            </a:r>
            <a:endParaRPr sz="1200" dirty="0">
              <a:solidFill>
                <a:srgbClr val="000000"/>
              </a:solidFill>
              <a:highlight>
                <a:srgbClr val="FFFFFF"/>
              </a:highlight>
            </a:endParaRPr>
          </a:p>
          <a:p>
            <a:pPr marL="0" lvl="0" indent="0" algn="l" rtl="0">
              <a:lnSpc>
                <a:spcPct val="115000"/>
              </a:lnSpc>
              <a:spcBef>
                <a:spcPts val="1200"/>
              </a:spcBef>
              <a:spcAft>
                <a:spcPts val="0"/>
              </a:spcAft>
              <a:buNone/>
            </a:pPr>
            <a:endParaRPr sz="1200" dirty="0">
              <a:solidFill>
                <a:srgbClr val="000000"/>
              </a:solidFill>
            </a:endParaRPr>
          </a:p>
          <a:p>
            <a:pPr marL="0" lvl="0" indent="0" algn="l" rtl="0">
              <a:lnSpc>
                <a:spcPct val="115000"/>
              </a:lnSpc>
              <a:spcBef>
                <a:spcPts val="1200"/>
              </a:spcBef>
              <a:spcAft>
                <a:spcPts val="0"/>
              </a:spcAft>
              <a:buNone/>
            </a:pPr>
            <a:r>
              <a:rPr lang="en" sz="1200" b="1" dirty="0">
                <a:solidFill>
                  <a:srgbClr val="000000"/>
                </a:solidFill>
              </a:rPr>
              <a:t>Lead applicant:</a:t>
            </a:r>
            <a:r>
              <a:rPr lang="en" sz="1200" dirty="0">
                <a:solidFill>
                  <a:srgbClr val="000000"/>
                </a:solidFill>
              </a:rPr>
              <a:t> Good for Others Foundation (CBO)</a:t>
            </a:r>
            <a:br>
              <a:rPr lang="en" sz="1200" dirty="0">
                <a:solidFill>
                  <a:srgbClr val="000000"/>
                </a:solidFill>
              </a:rPr>
            </a:br>
            <a:r>
              <a:rPr lang="en" sz="1200" b="1" dirty="0">
                <a:solidFill>
                  <a:srgbClr val="000000"/>
                </a:solidFill>
              </a:rPr>
              <a:t>Point of Contact:</a:t>
            </a:r>
            <a:r>
              <a:rPr lang="en" sz="1200" dirty="0">
                <a:solidFill>
                  <a:srgbClr val="000000"/>
                </a:solidFill>
              </a:rPr>
              <a:t> Karen Connolly, </a:t>
            </a:r>
            <a:r>
              <a:rPr lang="en" sz="1200" u="sng" dirty="0">
                <a:solidFill>
                  <a:srgbClr val="0097A7"/>
                </a:solidFill>
                <a:hlinkClick r:id="rId3">
                  <a:extLst>
                    <a:ext uri="{A12FA001-AC4F-418D-AE19-62706E023703}">
                      <ahyp:hlinkClr xmlns:ahyp="http://schemas.microsoft.com/office/drawing/2018/hyperlinkcolor" val="tx"/>
                    </a:ext>
                  </a:extLst>
                </a:hlinkClick>
              </a:rPr>
              <a:t>karen@goodforothers.org</a:t>
            </a:r>
            <a:r>
              <a:rPr lang="en" sz="1200" dirty="0">
                <a:solidFill>
                  <a:srgbClr val="000000"/>
                </a:solidFill>
              </a:rPr>
              <a:t> , 619</a:t>
            </a:r>
            <a:r>
              <a:rPr lang="en" sz="1200" dirty="0"/>
              <a:t>-</a:t>
            </a:r>
            <a:r>
              <a:rPr lang="en" sz="1200" dirty="0">
                <a:solidFill>
                  <a:srgbClr val="000000"/>
                </a:solidFill>
              </a:rPr>
              <a:t>818</a:t>
            </a:r>
            <a:r>
              <a:rPr lang="en" sz="1200" dirty="0"/>
              <a:t>-</a:t>
            </a:r>
            <a:r>
              <a:rPr lang="en" sz="1200" dirty="0">
                <a:solidFill>
                  <a:srgbClr val="000000"/>
                </a:solidFill>
              </a:rPr>
              <a:t>7035</a:t>
            </a:r>
            <a:endParaRPr sz="1200" dirty="0">
              <a:solidFill>
                <a:srgbClr val="000000"/>
              </a:solidFill>
            </a:endParaRPr>
          </a:p>
          <a:p>
            <a:pPr marL="0" lvl="0" indent="0" algn="l" rtl="0">
              <a:lnSpc>
                <a:spcPct val="115000"/>
              </a:lnSpc>
              <a:spcBef>
                <a:spcPts val="1200"/>
              </a:spcBef>
              <a:spcAft>
                <a:spcPts val="0"/>
              </a:spcAft>
              <a:buNone/>
            </a:pPr>
            <a:r>
              <a:rPr lang="en" sz="1200" b="1" dirty="0">
                <a:solidFill>
                  <a:srgbClr val="000000"/>
                </a:solidFill>
              </a:rPr>
              <a:t>County:</a:t>
            </a:r>
            <a:r>
              <a:rPr lang="en" sz="1200" dirty="0">
                <a:solidFill>
                  <a:srgbClr val="000000"/>
                </a:solidFill>
              </a:rPr>
              <a:t> Imperial County</a:t>
            </a:r>
            <a:endParaRPr sz="1200" dirty="0">
              <a:solidFill>
                <a:srgbClr val="000000"/>
              </a:solidFill>
            </a:endParaRPr>
          </a:p>
          <a:p>
            <a:pPr marL="0" lvl="0" indent="0" algn="l" rtl="0">
              <a:lnSpc>
                <a:spcPct val="115000"/>
              </a:lnSpc>
              <a:spcBef>
                <a:spcPts val="1200"/>
              </a:spcBef>
              <a:spcAft>
                <a:spcPts val="0"/>
              </a:spcAft>
              <a:buNone/>
            </a:pPr>
            <a:r>
              <a:rPr lang="en" sz="1200" b="1" dirty="0">
                <a:solidFill>
                  <a:srgbClr val="000000"/>
                </a:solidFill>
              </a:rPr>
              <a:t>Project Type:</a:t>
            </a:r>
            <a:r>
              <a:rPr lang="en" sz="1200" dirty="0">
                <a:solidFill>
                  <a:srgbClr val="000000"/>
                </a:solidFill>
              </a:rPr>
              <a:t> Exploratory</a:t>
            </a:r>
            <a:endParaRPr sz="1200" dirty="0">
              <a:solidFill>
                <a:srgbClr val="000000"/>
              </a:solidFill>
            </a:endParaRPr>
          </a:p>
          <a:p>
            <a:pPr marL="0" lvl="0" indent="0" algn="l" rtl="0">
              <a:lnSpc>
                <a:spcPct val="115000"/>
              </a:lnSpc>
              <a:spcBef>
                <a:spcPts val="1200"/>
              </a:spcBef>
              <a:spcAft>
                <a:spcPts val="1200"/>
              </a:spcAft>
              <a:buNone/>
            </a:pPr>
            <a:r>
              <a:rPr lang="en" sz="1200" b="1" dirty="0">
                <a:solidFill>
                  <a:srgbClr val="000000"/>
                </a:solidFill>
              </a:rPr>
              <a:t>Website:</a:t>
            </a:r>
            <a:r>
              <a:rPr lang="en" sz="1200" dirty="0">
                <a:solidFill>
                  <a:srgbClr val="000000"/>
                </a:solidFill>
                <a:uFill>
                  <a:noFill/>
                </a:uFill>
                <a:hlinkClick r:id="rId4">
                  <a:extLst>
                    <a:ext uri="{A12FA001-AC4F-418D-AE19-62706E023703}">
                      <ahyp:hlinkClr xmlns:ahyp="http://schemas.microsoft.com/office/drawing/2018/hyperlinkcolor" val="tx"/>
                    </a:ext>
                  </a:extLst>
                </a:hlinkClick>
              </a:rPr>
              <a:t> </a:t>
            </a:r>
            <a:r>
              <a:rPr lang="en" sz="1200" u="sng" dirty="0">
                <a:solidFill>
                  <a:srgbClr val="0097A7"/>
                </a:solidFill>
                <a:hlinkClick r:id="rId4">
                  <a:extLst>
                    <a:ext uri="{A12FA001-AC4F-418D-AE19-62706E023703}">
                      <ahyp:hlinkClr xmlns:ahyp="http://schemas.microsoft.com/office/drawing/2018/hyperlinkcolor" val="tx"/>
                    </a:ext>
                  </a:extLst>
                </a:hlinkClick>
              </a:rPr>
              <a:t>https://www.goodforothers.org/</a:t>
            </a:r>
            <a:endParaRPr sz="1200" u="sng" dirty="0">
              <a:solidFill>
                <a:srgbClr val="0097A7"/>
              </a:solidFill>
            </a:endParaRPr>
          </a:p>
        </p:txBody>
      </p:sp>
      <p:pic>
        <p:nvPicPr>
          <p:cNvPr id="63" name="Google Shape;63;p14" title="emPower the Valley.jpg"/>
          <p:cNvPicPr preferRelativeResize="0"/>
          <p:nvPr/>
        </p:nvPicPr>
        <p:blipFill>
          <a:blip r:embed="rId5">
            <a:alphaModFix/>
          </a:blip>
          <a:stretch>
            <a:fillRect/>
          </a:stretch>
        </p:blipFill>
        <p:spPr>
          <a:xfrm>
            <a:off x="5909375" y="2571750"/>
            <a:ext cx="3047997" cy="2285998"/>
          </a:xfrm>
          <a:prstGeom prst="rect">
            <a:avLst/>
          </a:prstGeom>
          <a:noFill/>
          <a:ln>
            <a:noFill/>
          </a:ln>
        </p:spPr>
      </p:pic>
      <p:sp>
        <p:nvSpPr>
          <p:cNvPr id="64" name="Google Shape;64;p14"/>
          <p:cNvSpPr txBox="1"/>
          <p:nvPr/>
        </p:nvSpPr>
        <p:spPr>
          <a:xfrm>
            <a:off x="311700" y="4616950"/>
            <a:ext cx="3208500" cy="70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600">
              <a:solidFill>
                <a:srgbClr val="CC0000"/>
              </a:solidFill>
            </a:endParaRPr>
          </a:p>
        </p:txBody>
      </p:sp>
      <p:pic>
        <p:nvPicPr>
          <p:cNvPr id="65" name="Google Shape;65;p14"/>
          <p:cNvPicPr preferRelativeResize="0"/>
          <p:nvPr/>
        </p:nvPicPr>
        <p:blipFill>
          <a:blip r:embed="rId6">
            <a:alphaModFix/>
          </a:blip>
          <a:stretch>
            <a:fillRect/>
          </a:stretch>
        </p:blipFill>
        <p:spPr>
          <a:xfrm>
            <a:off x="8481100" y="60114"/>
            <a:ext cx="662900" cy="8838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a:t>2</a:t>
            </a:r>
            <a:r>
              <a:rPr lang="en" sz="2800">
                <a:solidFill>
                  <a:srgbClr val="000000"/>
                </a:solidFill>
              </a:rPr>
              <a:t>. Smart Border Tech and Data Equity Lab</a:t>
            </a:r>
            <a:endParaRPr sz="2800">
              <a:solidFill>
                <a:srgbClr val="000000"/>
              </a:solidFill>
            </a:endParaRPr>
          </a:p>
        </p:txBody>
      </p:sp>
      <p:sp>
        <p:nvSpPr>
          <p:cNvPr id="71" name="Google Shape;71;p15"/>
          <p:cNvSpPr txBo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None/>
            </a:pPr>
            <a:r>
              <a:rPr lang="en" sz="1200" b="1">
                <a:solidFill>
                  <a:srgbClr val="000000"/>
                </a:solidFill>
              </a:rPr>
              <a:t>Summary: </a:t>
            </a:r>
            <a:r>
              <a:rPr lang="en" sz="1200">
                <a:solidFill>
                  <a:srgbClr val="000000"/>
                </a:solidFill>
              </a:rPr>
              <a:t>The Smart Border Tech &amp; Data Equity Lab is a pre-development workforce initiative designed to prepare for a full-scale training program that will address the digital divide and economic exclusion in San Diego’s Southern Border Region. With a focus on youth and marginalized jobseekers from BIPOC, immigrant, and refugee communities, this project will focus on planning, pilot development, employer engagement, and curriculum design for a future training program in smart logistics, cybersecurity, and AI/data equity.</a:t>
            </a:r>
            <a:endParaRPr sz="1200">
              <a:solidFill>
                <a:srgbClr val="000000"/>
              </a:solidFill>
            </a:endParaRPr>
          </a:p>
          <a:p>
            <a:pPr marL="0" lvl="0" indent="0" algn="l" rtl="0">
              <a:lnSpc>
                <a:spcPct val="115000"/>
              </a:lnSpc>
              <a:spcBef>
                <a:spcPts val="1200"/>
              </a:spcBef>
              <a:spcAft>
                <a:spcPts val="0"/>
              </a:spcAft>
              <a:buNone/>
            </a:pPr>
            <a:r>
              <a:rPr lang="en" sz="1200" b="1">
                <a:solidFill>
                  <a:srgbClr val="000000"/>
                </a:solidFill>
              </a:rPr>
              <a:t>Lead applicant:</a:t>
            </a:r>
            <a:r>
              <a:rPr lang="en" sz="1200">
                <a:solidFill>
                  <a:srgbClr val="000000"/>
                </a:solidFill>
              </a:rPr>
              <a:t> Black Entrepreneur Leaders and Learners (BELL)</a:t>
            </a:r>
            <a:br>
              <a:rPr lang="en" sz="1200">
                <a:solidFill>
                  <a:srgbClr val="000000"/>
                </a:solidFill>
              </a:rPr>
            </a:br>
            <a:r>
              <a:rPr lang="en" sz="1200" b="1">
                <a:solidFill>
                  <a:srgbClr val="000000"/>
                </a:solidFill>
              </a:rPr>
              <a:t>Point of Contact:</a:t>
            </a:r>
            <a:r>
              <a:rPr lang="en" sz="1200">
                <a:solidFill>
                  <a:srgbClr val="000000"/>
                </a:solidFill>
              </a:rPr>
              <a:t> Jayton Harps, (951) 235-6860,  </a:t>
            </a:r>
            <a:r>
              <a:rPr lang="en" sz="1200" u="sng">
                <a:solidFill>
                  <a:srgbClr val="0097A7"/>
                </a:solidFill>
                <a:hlinkClick r:id="rId3">
                  <a:extLst>
                    <a:ext uri="{A12FA001-AC4F-418D-AE19-62706E023703}">
                      <ahyp:hlinkClr xmlns:ahyp="http://schemas.microsoft.com/office/drawing/2018/hyperlinkcolor" val="tx"/>
                    </a:ext>
                  </a:extLst>
                </a:hlinkClick>
              </a:rPr>
              <a:t>jharps@bellgroupsd.com</a:t>
            </a:r>
            <a:r>
              <a:rPr lang="en" sz="1200">
                <a:solidFill>
                  <a:srgbClr val="000000"/>
                </a:solidFill>
              </a:rPr>
              <a:t>                                                                      </a:t>
            </a:r>
            <a:r>
              <a:rPr lang="en" sz="1200" b="1">
                <a:solidFill>
                  <a:srgbClr val="000000"/>
                </a:solidFill>
              </a:rPr>
              <a:t>Project Type: </a:t>
            </a:r>
            <a:r>
              <a:rPr lang="en" sz="1200">
                <a:solidFill>
                  <a:srgbClr val="000000"/>
                </a:solidFill>
              </a:rPr>
              <a:t>Exploratory</a:t>
            </a:r>
            <a:br>
              <a:rPr lang="en" sz="1200">
                <a:solidFill>
                  <a:srgbClr val="000000"/>
                </a:solidFill>
              </a:rPr>
            </a:br>
            <a:r>
              <a:rPr lang="en" sz="1200" b="1">
                <a:solidFill>
                  <a:srgbClr val="000000"/>
                </a:solidFill>
              </a:rPr>
              <a:t>Website:</a:t>
            </a:r>
            <a:r>
              <a:rPr lang="en" sz="1200">
                <a:solidFill>
                  <a:srgbClr val="000000"/>
                </a:solidFill>
                <a:uFill>
                  <a:noFill/>
                </a:uFill>
                <a:hlinkClick r:id="rId4">
                  <a:extLst>
                    <a:ext uri="{A12FA001-AC4F-418D-AE19-62706E023703}">
                      <ahyp:hlinkClr xmlns:ahyp="http://schemas.microsoft.com/office/drawing/2018/hyperlinkcolor" val="tx"/>
                    </a:ext>
                  </a:extLst>
                </a:hlinkClick>
              </a:rPr>
              <a:t> </a:t>
            </a:r>
            <a:r>
              <a:rPr lang="en" sz="1200" u="sng">
                <a:solidFill>
                  <a:srgbClr val="0097A7"/>
                </a:solidFill>
                <a:hlinkClick r:id="rId4">
                  <a:extLst>
                    <a:ext uri="{A12FA001-AC4F-418D-AE19-62706E023703}">
                      <ahyp:hlinkClr xmlns:ahyp="http://schemas.microsoft.com/office/drawing/2018/hyperlinkcolor" val="tx"/>
                    </a:ext>
                  </a:extLst>
                </a:hlinkClick>
              </a:rPr>
              <a:t>https://www.bellgroupsd.com/</a:t>
            </a:r>
            <a:endParaRPr sz="1200" u="sng">
              <a:solidFill>
                <a:srgbClr val="0097A7"/>
              </a:solidFill>
            </a:endParaRPr>
          </a:p>
          <a:p>
            <a:pPr marL="0" lvl="0" indent="0" algn="l" rtl="0">
              <a:lnSpc>
                <a:spcPct val="115000"/>
              </a:lnSpc>
              <a:spcBef>
                <a:spcPts val="1200"/>
              </a:spcBef>
              <a:spcAft>
                <a:spcPts val="1200"/>
              </a:spcAft>
              <a:buNone/>
            </a:pPr>
            <a:endParaRPr sz="1800">
              <a:solidFill>
                <a:srgbClr val="595959"/>
              </a:solidFill>
            </a:endParaRPr>
          </a:p>
        </p:txBody>
      </p:sp>
      <p:pic>
        <p:nvPicPr>
          <p:cNvPr id="72" name="Google Shape;72;p15" title="BELL_AI.jpg"/>
          <p:cNvPicPr preferRelativeResize="0"/>
          <p:nvPr/>
        </p:nvPicPr>
        <p:blipFill>
          <a:blip r:embed="rId5">
            <a:alphaModFix/>
          </a:blip>
          <a:stretch>
            <a:fillRect/>
          </a:stretch>
        </p:blipFill>
        <p:spPr>
          <a:xfrm>
            <a:off x="5776850" y="2750975"/>
            <a:ext cx="3116650" cy="2077775"/>
          </a:xfrm>
          <a:prstGeom prst="rect">
            <a:avLst/>
          </a:prstGeom>
          <a:noFill/>
          <a:ln>
            <a:noFill/>
          </a:ln>
        </p:spPr>
      </p:pic>
      <p:pic>
        <p:nvPicPr>
          <p:cNvPr id="73" name="Google Shape;73;p15"/>
          <p:cNvPicPr preferRelativeResize="0"/>
          <p:nvPr/>
        </p:nvPicPr>
        <p:blipFill>
          <a:blip r:embed="rId6">
            <a:alphaModFix/>
          </a:blip>
          <a:stretch>
            <a:fillRect/>
          </a:stretch>
        </p:blipFill>
        <p:spPr>
          <a:xfrm>
            <a:off x="8481100" y="60114"/>
            <a:ext cx="662900" cy="8838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a:t>3</a:t>
            </a:r>
            <a:r>
              <a:rPr lang="en" sz="2800">
                <a:solidFill>
                  <a:srgbClr val="000000"/>
                </a:solidFill>
              </a:rPr>
              <a:t>. Building Green Communities</a:t>
            </a:r>
            <a:endParaRPr sz="2800">
              <a:solidFill>
                <a:srgbClr val="000000"/>
              </a:solidFill>
            </a:endParaRPr>
          </a:p>
        </p:txBody>
      </p:sp>
      <p:sp>
        <p:nvSpPr>
          <p:cNvPr id="79" name="Google Shape;79;p16"/>
          <p:cNvSpPr txBo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rtl="0">
              <a:lnSpc>
                <a:spcPct val="115000"/>
              </a:lnSpc>
              <a:spcBef>
                <a:spcPts val="1200"/>
              </a:spcBef>
              <a:spcAft>
                <a:spcPts val="0"/>
              </a:spcAft>
              <a:buNone/>
            </a:pPr>
            <a:r>
              <a:rPr lang="en" sz="1200" b="1" dirty="0">
                <a:solidFill>
                  <a:srgbClr val="000000"/>
                </a:solidFill>
              </a:rPr>
              <a:t>Summary: </a:t>
            </a:r>
            <a:r>
              <a:rPr lang="en" sz="1200" dirty="0">
                <a:solidFill>
                  <a:srgbClr val="000000"/>
                </a:solidFill>
              </a:rPr>
              <a:t>This Exploratory Project will create a Community-Based Organization (CBO) Workforce Development Capacity-Building and Technical Assistance Partnership between Los Amigos de la </a:t>
            </a:r>
            <a:r>
              <a:rPr lang="en" sz="1200" dirty="0" err="1">
                <a:solidFill>
                  <a:srgbClr val="000000"/>
                </a:solidFill>
              </a:rPr>
              <a:t>Comunidad</a:t>
            </a:r>
            <a:r>
              <a:rPr lang="en" sz="1200" dirty="0">
                <a:solidFill>
                  <a:srgbClr val="000000"/>
                </a:solidFill>
              </a:rPr>
              <a:t>, Inc (LADLC) as the CBO/Non-Profit engagement and outreach specialist and the Imperial County Building and Construction Trades Council (ICBCTC) as the Certified career workforce training center. The partnership will include outlining strategies and identifying recruitment best practices for pre-apprenticeship community member capacity building and entry opportunities into apprenticeship programs and careers in the Building and Construction Trades.</a:t>
            </a:r>
            <a:endParaRPr sz="1200" dirty="0">
              <a:solidFill>
                <a:srgbClr val="000000"/>
              </a:solidFill>
            </a:endParaRPr>
          </a:p>
          <a:p>
            <a:pPr marL="0" lvl="0" indent="0" rtl="0">
              <a:lnSpc>
                <a:spcPct val="115000"/>
              </a:lnSpc>
              <a:spcBef>
                <a:spcPts val="1200"/>
              </a:spcBef>
              <a:spcAft>
                <a:spcPts val="0"/>
              </a:spcAft>
              <a:buNone/>
            </a:pPr>
            <a:r>
              <a:rPr lang="en" sz="1200" b="1" dirty="0">
                <a:solidFill>
                  <a:srgbClr val="000000"/>
                </a:solidFill>
              </a:rPr>
              <a:t>Lead applicant:</a:t>
            </a:r>
            <a:r>
              <a:rPr lang="en" sz="1200" dirty="0">
                <a:solidFill>
                  <a:srgbClr val="000000"/>
                </a:solidFill>
              </a:rPr>
              <a:t> Los Amigos de la </a:t>
            </a:r>
            <a:r>
              <a:rPr lang="en" sz="1200" dirty="0" err="1">
                <a:solidFill>
                  <a:srgbClr val="000000"/>
                </a:solidFill>
              </a:rPr>
              <a:t>Comunidad</a:t>
            </a:r>
            <a:r>
              <a:rPr lang="en" sz="1200" dirty="0">
                <a:solidFill>
                  <a:srgbClr val="000000"/>
                </a:solidFill>
              </a:rPr>
              <a:t>, Inc. (LADLC)</a:t>
            </a:r>
            <a:br>
              <a:rPr lang="en" sz="1200" dirty="0">
                <a:solidFill>
                  <a:srgbClr val="000000"/>
                </a:solidFill>
              </a:rPr>
            </a:br>
            <a:br>
              <a:rPr lang="en" sz="1200" dirty="0">
                <a:solidFill>
                  <a:srgbClr val="000000"/>
                </a:solidFill>
              </a:rPr>
            </a:br>
            <a:r>
              <a:rPr lang="en" sz="1200" b="1" dirty="0">
                <a:solidFill>
                  <a:srgbClr val="000000"/>
                </a:solidFill>
              </a:rPr>
              <a:t>Point of Contact:</a:t>
            </a:r>
            <a:r>
              <a:rPr lang="en" sz="1200" dirty="0">
                <a:solidFill>
                  <a:srgbClr val="000000"/>
                </a:solidFill>
              </a:rPr>
              <a:t> Eric Montoya Reyes, 760-550-5153 </a:t>
            </a:r>
            <a:r>
              <a:rPr lang="en" sz="1200" dirty="0"/>
              <a:t>, </a:t>
            </a:r>
            <a:r>
              <a:rPr lang="en" sz="1200" u="sng" dirty="0">
                <a:solidFill>
                  <a:srgbClr val="0097A7"/>
                </a:solidFill>
                <a:hlinkClick r:id="rId3">
                  <a:extLst>
                    <a:ext uri="{A12FA001-AC4F-418D-AE19-62706E023703}">
                      <ahyp:hlinkClr xmlns:ahyp="http://schemas.microsoft.com/office/drawing/2018/hyperlinkcolor" val="tx"/>
                    </a:ext>
                  </a:extLst>
                </a:hlinkClick>
              </a:rPr>
              <a:t>Eric@losamigosdelacomunidad.com</a:t>
            </a:r>
            <a:br>
              <a:rPr lang="en" sz="1200" u="sng" dirty="0">
                <a:solidFill>
                  <a:srgbClr val="0097A7"/>
                </a:solidFill>
              </a:rPr>
            </a:br>
            <a:br>
              <a:rPr lang="en" sz="1200" dirty="0">
                <a:solidFill>
                  <a:srgbClr val="000000"/>
                </a:solidFill>
              </a:rPr>
            </a:br>
            <a:r>
              <a:rPr lang="en" sz="1200" b="1" dirty="0">
                <a:solidFill>
                  <a:srgbClr val="000000"/>
                </a:solidFill>
              </a:rPr>
              <a:t>County:</a:t>
            </a:r>
            <a:r>
              <a:rPr lang="en" sz="1200" dirty="0">
                <a:solidFill>
                  <a:srgbClr val="000000"/>
                </a:solidFill>
              </a:rPr>
              <a:t> Imperial County</a:t>
            </a:r>
            <a:br>
              <a:rPr lang="en" sz="1200" dirty="0">
                <a:solidFill>
                  <a:srgbClr val="000000"/>
                </a:solidFill>
              </a:rPr>
            </a:br>
            <a:br>
              <a:rPr lang="en" sz="1200" dirty="0">
                <a:solidFill>
                  <a:srgbClr val="000000"/>
                </a:solidFill>
              </a:rPr>
            </a:br>
            <a:r>
              <a:rPr lang="en" sz="1200" b="1" dirty="0">
                <a:solidFill>
                  <a:srgbClr val="000000"/>
                </a:solidFill>
              </a:rPr>
              <a:t>Project Type:</a:t>
            </a:r>
            <a:r>
              <a:rPr lang="en" sz="1200" dirty="0">
                <a:solidFill>
                  <a:srgbClr val="000000"/>
                </a:solidFill>
              </a:rPr>
              <a:t> Exploratory</a:t>
            </a:r>
            <a:br>
              <a:rPr lang="en" sz="1200" dirty="0">
                <a:solidFill>
                  <a:srgbClr val="000000"/>
                </a:solidFill>
              </a:rPr>
            </a:br>
            <a:br>
              <a:rPr lang="en" sz="1200" dirty="0">
                <a:solidFill>
                  <a:srgbClr val="000000"/>
                </a:solidFill>
              </a:rPr>
            </a:br>
            <a:r>
              <a:rPr lang="en" sz="1200" b="1" dirty="0">
                <a:solidFill>
                  <a:srgbClr val="000000"/>
                </a:solidFill>
              </a:rPr>
              <a:t>Website:</a:t>
            </a:r>
            <a:r>
              <a:rPr lang="en" sz="1200" dirty="0">
                <a:solidFill>
                  <a:srgbClr val="000000"/>
                </a:solidFill>
                <a:uFill>
                  <a:noFill/>
                </a:uFill>
                <a:hlinkClick r:id="rId4">
                  <a:extLst>
                    <a:ext uri="{A12FA001-AC4F-418D-AE19-62706E023703}">
                      <ahyp:hlinkClr xmlns:ahyp="http://schemas.microsoft.com/office/drawing/2018/hyperlinkcolor" val="tx"/>
                    </a:ext>
                  </a:extLst>
                </a:hlinkClick>
              </a:rPr>
              <a:t> </a:t>
            </a:r>
            <a:r>
              <a:rPr lang="en" sz="1200" u="sng" dirty="0">
                <a:solidFill>
                  <a:srgbClr val="0097A7"/>
                </a:solidFill>
                <a:hlinkClick r:id="rId4">
                  <a:extLst>
                    <a:ext uri="{A12FA001-AC4F-418D-AE19-62706E023703}">
                      <ahyp:hlinkClr xmlns:ahyp="http://schemas.microsoft.com/office/drawing/2018/hyperlinkcolor" val="tx"/>
                    </a:ext>
                  </a:extLst>
                </a:hlinkClick>
              </a:rPr>
              <a:t>https://losamigosdelacomunidad.com/</a:t>
            </a:r>
            <a:endParaRPr sz="1200" u="sng" dirty="0">
              <a:solidFill>
                <a:srgbClr val="0097A7"/>
              </a:solidFill>
            </a:endParaRPr>
          </a:p>
          <a:p>
            <a:pPr marL="0" lvl="0" indent="0" algn="just" rtl="0">
              <a:lnSpc>
                <a:spcPct val="115000"/>
              </a:lnSpc>
              <a:spcBef>
                <a:spcPts val="1200"/>
              </a:spcBef>
              <a:spcAft>
                <a:spcPts val="1200"/>
              </a:spcAft>
              <a:buNone/>
            </a:pPr>
            <a:endParaRPr sz="1800" dirty="0">
              <a:solidFill>
                <a:srgbClr val="595959"/>
              </a:solidFill>
            </a:endParaRPr>
          </a:p>
        </p:txBody>
      </p:sp>
      <p:pic>
        <p:nvPicPr>
          <p:cNvPr id="80" name="Google Shape;80;p16"/>
          <p:cNvPicPr preferRelativeResize="0"/>
          <p:nvPr/>
        </p:nvPicPr>
        <p:blipFill>
          <a:blip r:embed="rId5">
            <a:alphaModFix/>
          </a:blip>
          <a:stretch>
            <a:fillRect/>
          </a:stretch>
        </p:blipFill>
        <p:spPr>
          <a:xfrm>
            <a:off x="6702225" y="3321675"/>
            <a:ext cx="2435375" cy="1836100"/>
          </a:xfrm>
          <a:prstGeom prst="rect">
            <a:avLst/>
          </a:prstGeom>
          <a:noFill/>
          <a:ln>
            <a:noFill/>
          </a:ln>
        </p:spPr>
      </p:pic>
      <p:pic>
        <p:nvPicPr>
          <p:cNvPr id="81" name="Google Shape;81;p16"/>
          <p:cNvPicPr preferRelativeResize="0"/>
          <p:nvPr/>
        </p:nvPicPr>
        <p:blipFill>
          <a:blip r:embed="rId6">
            <a:alphaModFix/>
          </a:blip>
          <a:stretch>
            <a:fillRect/>
          </a:stretch>
        </p:blipFill>
        <p:spPr>
          <a:xfrm>
            <a:off x="8481100" y="60114"/>
            <a:ext cx="662900" cy="8838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p:nvPr/>
        </p:nvSpPr>
        <p:spPr>
          <a:xfrm>
            <a:off x="311700" y="52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a:t>4</a:t>
            </a:r>
            <a:r>
              <a:rPr lang="en" sz="2800">
                <a:solidFill>
                  <a:srgbClr val="000000"/>
                </a:solidFill>
              </a:rPr>
              <a:t>. Family Childcare Start and Scale for Imperial</a:t>
            </a:r>
            <a:endParaRPr sz="2800">
              <a:solidFill>
                <a:srgbClr val="000000"/>
              </a:solidFill>
            </a:endParaRPr>
          </a:p>
        </p:txBody>
      </p:sp>
      <p:sp>
        <p:nvSpPr>
          <p:cNvPr id="87" name="Google Shape;87;p17"/>
          <p:cNvSpPr txBox="1"/>
          <p:nvPr/>
        </p:nvSpPr>
        <p:spPr>
          <a:xfrm>
            <a:off x="311700" y="12020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300" b="1" dirty="0">
                <a:solidFill>
                  <a:srgbClr val="000000"/>
                </a:solidFill>
              </a:rPr>
              <a:t>Summary:</a:t>
            </a:r>
            <a:r>
              <a:rPr lang="en" sz="1300" dirty="0">
                <a:solidFill>
                  <a:srgbClr val="000000"/>
                </a:solidFill>
              </a:rPr>
              <a:t> This project is to assist primarily Latina women to (1) scale their existing Family Child Care businesses (in-home) and (2) assist women to start their family childcare business. This project will be completed by the San Diego &amp; Imperial Women’s Business Center (WBC) and Small Business Development Center (SBDC), which are programs of Southwestern College Foundation.</a:t>
            </a:r>
            <a:endParaRPr sz="1300" dirty="0">
              <a:solidFill>
                <a:srgbClr val="000000"/>
              </a:solidFill>
            </a:endParaRPr>
          </a:p>
          <a:p>
            <a:pPr marL="0" lvl="0" indent="0" algn="l" rtl="0">
              <a:lnSpc>
                <a:spcPct val="115000"/>
              </a:lnSpc>
              <a:spcBef>
                <a:spcPts val="1200"/>
              </a:spcBef>
              <a:spcAft>
                <a:spcPts val="0"/>
              </a:spcAft>
              <a:buNone/>
            </a:pPr>
            <a:r>
              <a:rPr lang="en" sz="1300" b="1" dirty="0">
                <a:solidFill>
                  <a:srgbClr val="000000"/>
                </a:solidFill>
              </a:rPr>
              <a:t>Lead Applicant:</a:t>
            </a:r>
            <a:r>
              <a:rPr lang="en" sz="1300" dirty="0">
                <a:solidFill>
                  <a:srgbClr val="000000"/>
                </a:solidFill>
              </a:rPr>
              <a:t> Southwestern College Foundation</a:t>
            </a:r>
            <a:endParaRPr sz="1300" dirty="0">
              <a:solidFill>
                <a:srgbClr val="000000"/>
              </a:solidFill>
            </a:endParaRPr>
          </a:p>
          <a:p>
            <a:pPr marL="0" lvl="0" indent="0" algn="l" rtl="0">
              <a:lnSpc>
                <a:spcPct val="115000"/>
              </a:lnSpc>
              <a:spcBef>
                <a:spcPts val="1200"/>
              </a:spcBef>
              <a:spcAft>
                <a:spcPts val="0"/>
              </a:spcAft>
              <a:buNone/>
            </a:pPr>
            <a:r>
              <a:rPr lang="en" sz="1300" b="1" dirty="0">
                <a:solidFill>
                  <a:srgbClr val="000000"/>
                </a:solidFill>
              </a:rPr>
              <a:t>Point of Contact:</a:t>
            </a:r>
            <a:r>
              <a:rPr lang="en" sz="1300" dirty="0">
                <a:solidFill>
                  <a:srgbClr val="000000"/>
                </a:solidFill>
              </a:rPr>
              <a:t> Daniel Fitzgerald, </a:t>
            </a:r>
            <a:r>
              <a:rPr lang="en" sz="1300" u="sng" dirty="0">
                <a:solidFill>
                  <a:srgbClr val="0097A7"/>
                </a:solidFill>
                <a:hlinkClick r:id="rId3">
                  <a:extLst>
                    <a:ext uri="{A12FA001-AC4F-418D-AE19-62706E023703}">
                      <ahyp:hlinkClr xmlns:ahyp="http://schemas.microsoft.com/office/drawing/2018/hyperlinkcolor" val="tx"/>
                    </a:ext>
                  </a:extLst>
                </a:hlinkClick>
              </a:rPr>
              <a:t>dfitzgerald@swccd.edu</a:t>
            </a:r>
            <a:r>
              <a:rPr lang="en" sz="1300" dirty="0">
                <a:solidFill>
                  <a:srgbClr val="000000"/>
                </a:solidFill>
              </a:rPr>
              <a:t> , 619-216-6721</a:t>
            </a:r>
            <a:endParaRPr sz="1300" dirty="0">
              <a:solidFill>
                <a:srgbClr val="000000"/>
              </a:solidFill>
            </a:endParaRPr>
          </a:p>
          <a:p>
            <a:pPr marL="0" lvl="0" indent="0" algn="l" rtl="0">
              <a:lnSpc>
                <a:spcPct val="115000"/>
              </a:lnSpc>
              <a:spcBef>
                <a:spcPts val="1200"/>
              </a:spcBef>
              <a:spcAft>
                <a:spcPts val="0"/>
              </a:spcAft>
              <a:buNone/>
            </a:pPr>
            <a:r>
              <a:rPr lang="en" sz="1300" b="1" dirty="0">
                <a:solidFill>
                  <a:srgbClr val="000000"/>
                </a:solidFill>
              </a:rPr>
              <a:t>County:</a:t>
            </a:r>
            <a:r>
              <a:rPr lang="en" sz="1300" dirty="0">
                <a:solidFill>
                  <a:srgbClr val="000000"/>
                </a:solidFill>
              </a:rPr>
              <a:t> Imperial</a:t>
            </a:r>
            <a:endParaRPr sz="1300" dirty="0">
              <a:solidFill>
                <a:srgbClr val="000000"/>
              </a:solidFill>
            </a:endParaRPr>
          </a:p>
          <a:p>
            <a:pPr marL="0" lvl="0" indent="0" algn="l" rtl="0">
              <a:lnSpc>
                <a:spcPct val="115000"/>
              </a:lnSpc>
              <a:spcBef>
                <a:spcPts val="1200"/>
              </a:spcBef>
              <a:spcAft>
                <a:spcPts val="0"/>
              </a:spcAft>
              <a:buNone/>
            </a:pPr>
            <a:r>
              <a:rPr lang="en" sz="1300" b="1" dirty="0">
                <a:solidFill>
                  <a:srgbClr val="000000"/>
                </a:solidFill>
              </a:rPr>
              <a:t>Project Type:</a:t>
            </a:r>
            <a:r>
              <a:rPr lang="en" sz="1300" dirty="0">
                <a:solidFill>
                  <a:srgbClr val="000000"/>
                </a:solidFill>
              </a:rPr>
              <a:t> Planning</a:t>
            </a:r>
            <a:endParaRPr sz="1300" dirty="0">
              <a:solidFill>
                <a:srgbClr val="000000"/>
              </a:solidFill>
            </a:endParaRPr>
          </a:p>
          <a:p>
            <a:pPr marL="0" lvl="0" indent="0" algn="l" rtl="0">
              <a:lnSpc>
                <a:spcPct val="115000"/>
              </a:lnSpc>
              <a:spcBef>
                <a:spcPts val="1200"/>
              </a:spcBef>
              <a:spcAft>
                <a:spcPts val="0"/>
              </a:spcAft>
              <a:buNone/>
            </a:pPr>
            <a:r>
              <a:rPr lang="en" sz="1300" b="1" dirty="0">
                <a:solidFill>
                  <a:srgbClr val="000000"/>
                </a:solidFill>
              </a:rPr>
              <a:t>Website: </a:t>
            </a:r>
            <a:r>
              <a:rPr lang="en" sz="1300" u="sng" dirty="0">
                <a:solidFill>
                  <a:srgbClr val="000000"/>
                </a:solidFill>
                <a:hlinkClick r:id="rId4">
                  <a:extLst>
                    <a:ext uri="{A12FA001-AC4F-418D-AE19-62706E023703}">
                      <ahyp:hlinkClr xmlns:ahyp="http://schemas.microsoft.com/office/drawing/2018/hyperlinkcolor" val="tx"/>
                    </a:ext>
                  </a:extLst>
                </a:hlinkClick>
              </a:rPr>
              <a:t>www.sdivsbdc.org</a:t>
            </a:r>
            <a:endParaRPr sz="1300" dirty="0">
              <a:solidFill>
                <a:srgbClr val="000000"/>
              </a:solidFill>
            </a:endParaRPr>
          </a:p>
          <a:p>
            <a:pPr marL="0" lvl="0" indent="0" algn="l" rtl="0">
              <a:lnSpc>
                <a:spcPct val="115000"/>
              </a:lnSpc>
              <a:spcBef>
                <a:spcPts val="1200"/>
              </a:spcBef>
              <a:spcAft>
                <a:spcPts val="0"/>
              </a:spcAft>
              <a:buNone/>
            </a:pPr>
            <a:endParaRPr sz="1800" dirty="0">
              <a:solidFill>
                <a:srgbClr val="595959"/>
              </a:solidFill>
            </a:endParaRPr>
          </a:p>
          <a:p>
            <a:pPr marL="0" lvl="0" indent="0" algn="l" rtl="0">
              <a:lnSpc>
                <a:spcPct val="115000"/>
              </a:lnSpc>
              <a:spcBef>
                <a:spcPts val="1200"/>
              </a:spcBef>
              <a:spcAft>
                <a:spcPts val="1200"/>
              </a:spcAft>
              <a:buNone/>
            </a:pPr>
            <a:endParaRPr sz="1800" dirty="0">
              <a:solidFill>
                <a:srgbClr val="595959"/>
              </a:solidFill>
            </a:endParaRPr>
          </a:p>
        </p:txBody>
      </p:sp>
      <p:pic>
        <p:nvPicPr>
          <p:cNvPr id="88" name="Google Shape;88;p17" title="logo-large.png"/>
          <p:cNvPicPr preferRelativeResize="0"/>
          <p:nvPr/>
        </p:nvPicPr>
        <p:blipFill>
          <a:blip r:embed="rId5">
            <a:alphaModFix/>
          </a:blip>
          <a:stretch>
            <a:fillRect/>
          </a:stretch>
        </p:blipFill>
        <p:spPr>
          <a:xfrm>
            <a:off x="5802050" y="3286227"/>
            <a:ext cx="2801275" cy="1512801"/>
          </a:xfrm>
          <a:prstGeom prst="rect">
            <a:avLst/>
          </a:prstGeom>
          <a:noFill/>
          <a:ln>
            <a:noFill/>
          </a:ln>
        </p:spPr>
      </p:pic>
      <p:pic>
        <p:nvPicPr>
          <p:cNvPr id="89" name="Google Shape;89;p17"/>
          <p:cNvPicPr preferRelativeResize="0"/>
          <p:nvPr/>
        </p:nvPicPr>
        <p:blipFill>
          <a:blip r:embed="rId6">
            <a:alphaModFix/>
          </a:blip>
          <a:stretch>
            <a:fillRect/>
          </a:stretch>
        </p:blipFill>
        <p:spPr>
          <a:xfrm>
            <a:off x="8481100" y="60114"/>
            <a:ext cx="662900" cy="8838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800"/>
              <a:t>5</a:t>
            </a:r>
            <a:r>
              <a:rPr lang="en" sz="2800">
                <a:solidFill>
                  <a:srgbClr val="000000"/>
                </a:solidFill>
              </a:rPr>
              <a:t>. Micro-Entrepreneurs Planning-Pilot Project</a:t>
            </a:r>
            <a:endParaRPr sz="2800">
              <a:solidFill>
                <a:srgbClr val="000000"/>
              </a:solidFill>
            </a:endParaRPr>
          </a:p>
        </p:txBody>
      </p:sp>
      <p:sp>
        <p:nvSpPr>
          <p:cNvPr id="95" name="Google Shape;95;p18"/>
          <p:cNvSpPr txBox="1"/>
          <p:nvPr/>
        </p:nvSpPr>
        <p:spPr>
          <a:xfrm>
            <a:off x="311700" y="121792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None/>
            </a:pPr>
            <a:r>
              <a:rPr lang="en" sz="1700" b="1" dirty="0">
                <a:solidFill>
                  <a:srgbClr val="000000"/>
                </a:solidFill>
              </a:rPr>
              <a:t>Summary: </a:t>
            </a:r>
            <a:r>
              <a:rPr lang="en" sz="1700" dirty="0">
                <a:solidFill>
                  <a:srgbClr val="000000"/>
                </a:solidFill>
              </a:rPr>
              <a:t>The proposed Micro-Entrepreneurs Planning-pilot project is an innovative economic development initiative to identify Imperial County micro-entrepreneurs with tradable products that can be marketed beyond the local area. The project will adapt the framework and modular systems used by Amazon Fulfillment Centers as a guide for developing a local fulfillment center and sales process to support micro-entrepreneurs in selling their products.</a:t>
            </a:r>
            <a:endParaRPr sz="1700" dirty="0">
              <a:solidFill>
                <a:srgbClr val="000000"/>
              </a:solidFill>
            </a:endParaRPr>
          </a:p>
          <a:p>
            <a:pPr marL="0" lvl="0" indent="0" algn="l" rtl="0">
              <a:lnSpc>
                <a:spcPct val="115000"/>
              </a:lnSpc>
              <a:spcBef>
                <a:spcPts val="1200"/>
              </a:spcBef>
              <a:spcAft>
                <a:spcPts val="0"/>
              </a:spcAft>
              <a:buNone/>
            </a:pPr>
            <a:r>
              <a:rPr lang="en" sz="1700" b="1" dirty="0">
                <a:solidFill>
                  <a:srgbClr val="000000"/>
                </a:solidFill>
              </a:rPr>
              <a:t>Lead Applicant:</a:t>
            </a:r>
            <a:r>
              <a:rPr lang="en" sz="1700" dirty="0">
                <a:solidFill>
                  <a:srgbClr val="000000"/>
                </a:solidFill>
              </a:rPr>
              <a:t> Neighborhood House of Calexico (NHC)</a:t>
            </a:r>
            <a:endParaRPr sz="1700" dirty="0">
              <a:solidFill>
                <a:srgbClr val="000000"/>
              </a:solidFill>
            </a:endParaRPr>
          </a:p>
          <a:p>
            <a:pPr marL="0" lvl="0" indent="0" algn="l" rtl="0">
              <a:lnSpc>
                <a:spcPct val="115000"/>
              </a:lnSpc>
              <a:spcBef>
                <a:spcPts val="1200"/>
              </a:spcBef>
              <a:spcAft>
                <a:spcPts val="0"/>
              </a:spcAft>
              <a:buNone/>
            </a:pPr>
            <a:r>
              <a:rPr lang="en" sz="1700" b="1" dirty="0">
                <a:solidFill>
                  <a:srgbClr val="000000"/>
                </a:solidFill>
              </a:rPr>
              <a:t>Point of Contact:</a:t>
            </a:r>
            <a:r>
              <a:rPr lang="en" sz="1700" dirty="0">
                <a:solidFill>
                  <a:srgbClr val="000000"/>
                </a:solidFill>
              </a:rPr>
              <a:t> Ricardo Ortega, 760-455-0520, </a:t>
            </a:r>
            <a:r>
              <a:rPr lang="en" sz="1700" u="sng" dirty="0">
                <a:solidFill>
                  <a:srgbClr val="0097A7"/>
                </a:solidFill>
                <a:hlinkClick r:id="rId3">
                  <a:extLst>
                    <a:ext uri="{A12FA001-AC4F-418D-AE19-62706E023703}">
                      <ahyp:hlinkClr xmlns:ahyp="http://schemas.microsoft.com/office/drawing/2018/hyperlinkcolor" val="tx"/>
                    </a:ext>
                  </a:extLst>
                </a:hlinkClick>
              </a:rPr>
              <a:t>ricardo@nhclx.org</a:t>
            </a:r>
            <a:r>
              <a:rPr lang="en" sz="1700" dirty="0">
                <a:solidFill>
                  <a:srgbClr val="000000"/>
                </a:solidFill>
              </a:rPr>
              <a:t> </a:t>
            </a:r>
            <a:endParaRPr sz="1700" dirty="0">
              <a:solidFill>
                <a:srgbClr val="000000"/>
              </a:solidFill>
            </a:endParaRPr>
          </a:p>
          <a:p>
            <a:pPr marL="0" lvl="0" indent="0" algn="l" rtl="0">
              <a:lnSpc>
                <a:spcPct val="115000"/>
              </a:lnSpc>
              <a:spcBef>
                <a:spcPts val="1200"/>
              </a:spcBef>
              <a:spcAft>
                <a:spcPts val="0"/>
              </a:spcAft>
              <a:buNone/>
            </a:pPr>
            <a:r>
              <a:rPr lang="en" sz="1700" b="1" dirty="0">
                <a:solidFill>
                  <a:srgbClr val="000000"/>
                </a:solidFill>
              </a:rPr>
              <a:t>County:</a:t>
            </a:r>
            <a:r>
              <a:rPr lang="en" sz="1700" dirty="0">
                <a:solidFill>
                  <a:srgbClr val="000000"/>
                </a:solidFill>
              </a:rPr>
              <a:t> Imperial</a:t>
            </a:r>
            <a:endParaRPr sz="1700" dirty="0">
              <a:solidFill>
                <a:srgbClr val="000000"/>
              </a:solidFill>
            </a:endParaRPr>
          </a:p>
          <a:p>
            <a:pPr marL="0" lvl="0" indent="0" algn="l" rtl="0">
              <a:lnSpc>
                <a:spcPct val="115000"/>
              </a:lnSpc>
              <a:spcBef>
                <a:spcPts val="1200"/>
              </a:spcBef>
              <a:spcAft>
                <a:spcPts val="0"/>
              </a:spcAft>
              <a:buNone/>
            </a:pPr>
            <a:r>
              <a:rPr lang="en" sz="1700" b="1" dirty="0">
                <a:solidFill>
                  <a:srgbClr val="000000"/>
                </a:solidFill>
              </a:rPr>
              <a:t>Project Type:</a:t>
            </a:r>
            <a:r>
              <a:rPr lang="en" sz="1700" dirty="0">
                <a:solidFill>
                  <a:srgbClr val="000000"/>
                </a:solidFill>
              </a:rPr>
              <a:t> Planning</a:t>
            </a:r>
            <a:endParaRPr sz="1700" dirty="0">
              <a:solidFill>
                <a:srgbClr val="000000"/>
              </a:solidFill>
            </a:endParaRPr>
          </a:p>
          <a:p>
            <a:pPr marL="0" lvl="0" indent="0" algn="l" rtl="0">
              <a:lnSpc>
                <a:spcPct val="115000"/>
              </a:lnSpc>
              <a:spcBef>
                <a:spcPts val="1200"/>
              </a:spcBef>
              <a:spcAft>
                <a:spcPts val="0"/>
              </a:spcAft>
              <a:buNone/>
            </a:pPr>
            <a:r>
              <a:rPr lang="en" sz="1700" b="1" dirty="0">
                <a:solidFill>
                  <a:srgbClr val="000000"/>
                </a:solidFill>
              </a:rPr>
              <a:t>Website:</a:t>
            </a:r>
            <a:r>
              <a:rPr lang="en" sz="1700" dirty="0">
                <a:solidFill>
                  <a:srgbClr val="000000"/>
                </a:solidFill>
              </a:rPr>
              <a:t> </a:t>
            </a:r>
            <a:r>
              <a:rPr lang="en" sz="1700" u="sng" dirty="0">
                <a:solidFill>
                  <a:srgbClr val="000000"/>
                </a:solidFill>
                <a:hlinkClick r:id="rId4">
                  <a:extLst>
                    <a:ext uri="{A12FA001-AC4F-418D-AE19-62706E023703}">
                      <ahyp:hlinkClr xmlns:ahyp="http://schemas.microsoft.com/office/drawing/2018/hyperlinkcolor" val="tx"/>
                    </a:ext>
                  </a:extLst>
                </a:hlinkClick>
              </a:rPr>
              <a:t>www.nhclx.org</a:t>
            </a:r>
            <a:endParaRPr sz="1700" dirty="0">
              <a:solidFill>
                <a:srgbClr val="000000"/>
              </a:solidFill>
            </a:endParaRPr>
          </a:p>
          <a:p>
            <a:pPr marL="0" lvl="0" indent="0" algn="l" rtl="0">
              <a:lnSpc>
                <a:spcPct val="115000"/>
              </a:lnSpc>
              <a:spcBef>
                <a:spcPts val="1200"/>
              </a:spcBef>
              <a:spcAft>
                <a:spcPts val="0"/>
              </a:spcAft>
              <a:buNone/>
            </a:pPr>
            <a:endParaRPr sz="1800" dirty="0">
              <a:solidFill>
                <a:srgbClr val="595959"/>
              </a:solidFill>
            </a:endParaRPr>
          </a:p>
          <a:p>
            <a:pPr marL="0" lvl="0" indent="0" algn="l" rtl="0">
              <a:lnSpc>
                <a:spcPct val="115000"/>
              </a:lnSpc>
              <a:spcBef>
                <a:spcPts val="1200"/>
              </a:spcBef>
              <a:spcAft>
                <a:spcPts val="1200"/>
              </a:spcAft>
              <a:buNone/>
            </a:pPr>
            <a:endParaRPr sz="1800" dirty="0">
              <a:solidFill>
                <a:srgbClr val="595959"/>
              </a:solidFill>
            </a:endParaRPr>
          </a:p>
        </p:txBody>
      </p:sp>
      <p:pic>
        <p:nvPicPr>
          <p:cNvPr id="96" name="Google Shape;96;p18" title="image001.png"/>
          <p:cNvPicPr preferRelativeResize="0"/>
          <p:nvPr/>
        </p:nvPicPr>
        <p:blipFill>
          <a:blip r:embed="rId5">
            <a:alphaModFix/>
          </a:blip>
          <a:stretch>
            <a:fillRect/>
          </a:stretch>
        </p:blipFill>
        <p:spPr>
          <a:xfrm>
            <a:off x="5207000" y="3513667"/>
            <a:ext cx="3937000" cy="1629833"/>
          </a:xfrm>
          <a:prstGeom prst="rect">
            <a:avLst/>
          </a:prstGeom>
          <a:noFill/>
          <a:ln>
            <a:noFill/>
          </a:ln>
        </p:spPr>
      </p:pic>
      <p:pic>
        <p:nvPicPr>
          <p:cNvPr id="97" name="Google Shape;97;p18"/>
          <p:cNvPicPr preferRelativeResize="0"/>
          <p:nvPr/>
        </p:nvPicPr>
        <p:blipFill>
          <a:blip r:embed="rId6">
            <a:alphaModFix/>
          </a:blip>
          <a:stretch>
            <a:fillRect/>
          </a:stretch>
        </p:blipFill>
        <p:spPr>
          <a:xfrm>
            <a:off x="8481100" y="60114"/>
            <a:ext cx="662900" cy="8838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p:nvPr/>
        </p:nvSpPr>
        <p:spPr>
          <a:xfrm>
            <a:off x="311700" y="445025"/>
            <a:ext cx="8520600" cy="5727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2800"/>
              <a:t>6</a:t>
            </a:r>
            <a:r>
              <a:rPr lang="en" sz="2800">
                <a:solidFill>
                  <a:srgbClr val="000000"/>
                </a:solidFill>
              </a:rPr>
              <a:t>. Mechanical Insulation Thermographic Assessment (MITA) Program</a:t>
            </a:r>
            <a:endParaRPr sz="2800">
              <a:solidFill>
                <a:srgbClr val="000000"/>
              </a:solidFill>
            </a:endParaRPr>
          </a:p>
        </p:txBody>
      </p:sp>
      <p:sp>
        <p:nvSpPr>
          <p:cNvPr id="103" name="Google Shape;103;p19"/>
          <p:cNvSpPr txBox="1"/>
          <p:nvPr/>
        </p:nvSpPr>
        <p:spPr>
          <a:xfrm>
            <a:off x="311700" y="12820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300" b="1" dirty="0">
                <a:solidFill>
                  <a:srgbClr val="000000"/>
                </a:solidFill>
              </a:rPr>
              <a:t>Summary: </a:t>
            </a:r>
            <a:r>
              <a:rPr lang="en" sz="1300" dirty="0">
                <a:solidFill>
                  <a:srgbClr val="000000"/>
                </a:solidFill>
              </a:rPr>
              <a:t>The Mechanical Insulation Thermographic Assessment (MITA) Program proposes a transformative initiative to advance energy efficiency and equitable workforce development across the Southern Border Region. This 18-month project will combine advanced thermographic assessment, workforce training, and public engagement to deliver substantial environmental, economic, and social benefits.</a:t>
            </a:r>
            <a:endParaRPr sz="1300" dirty="0">
              <a:solidFill>
                <a:srgbClr val="000000"/>
              </a:solidFill>
            </a:endParaRPr>
          </a:p>
          <a:p>
            <a:pPr marL="0" lvl="0" indent="0" algn="l" rtl="0">
              <a:lnSpc>
                <a:spcPct val="115000"/>
              </a:lnSpc>
              <a:spcBef>
                <a:spcPts val="1200"/>
              </a:spcBef>
              <a:spcAft>
                <a:spcPts val="0"/>
              </a:spcAft>
              <a:buNone/>
            </a:pPr>
            <a:r>
              <a:rPr lang="en" sz="1300" b="1" dirty="0">
                <a:solidFill>
                  <a:srgbClr val="000000"/>
                </a:solidFill>
              </a:rPr>
              <a:t>Lead Applicant:</a:t>
            </a:r>
            <a:r>
              <a:rPr lang="en" sz="1300" dirty="0">
                <a:solidFill>
                  <a:srgbClr val="000000"/>
                </a:solidFill>
              </a:rPr>
              <a:t> </a:t>
            </a:r>
            <a:r>
              <a:rPr lang="en" sz="1300" dirty="0">
                <a:solidFill>
                  <a:srgbClr val="000000"/>
                </a:solidFill>
                <a:highlight>
                  <a:srgbClr val="FFFFFF"/>
                </a:highlight>
              </a:rPr>
              <a:t>Heat &amp; Frost Insulators &amp; Allied Workers Local 5</a:t>
            </a:r>
            <a:endParaRPr sz="1300" dirty="0">
              <a:solidFill>
                <a:srgbClr val="000000"/>
              </a:solidFill>
            </a:endParaRPr>
          </a:p>
          <a:p>
            <a:pPr marL="0" lvl="0" indent="0" algn="l" rtl="0">
              <a:lnSpc>
                <a:spcPct val="115000"/>
              </a:lnSpc>
              <a:spcBef>
                <a:spcPts val="1200"/>
              </a:spcBef>
              <a:spcAft>
                <a:spcPts val="0"/>
              </a:spcAft>
              <a:buNone/>
            </a:pPr>
            <a:r>
              <a:rPr lang="en" sz="1300" b="1" dirty="0">
                <a:solidFill>
                  <a:srgbClr val="000000"/>
                </a:solidFill>
              </a:rPr>
              <a:t>Point of Contact:</a:t>
            </a:r>
            <a:r>
              <a:rPr lang="en" sz="1300" dirty="0">
                <a:solidFill>
                  <a:srgbClr val="000000"/>
                </a:solidFill>
              </a:rPr>
              <a:t> John </a:t>
            </a:r>
            <a:r>
              <a:rPr lang="en" sz="1300" dirty="0" err="1">
                <a:solidFill>
                  <a:srgbClr val="000000"/>
                </a:solidFill>
              </a:rPr>
              <a:t>Pierandozzi</a:t>
            </a:r>
            <a:r>
              <a:rPr lang="en" sz="1300" dirty="0">
                <a:solidFill>
                  <a:srgbClr val="000000"/>
                </a:solidFill>
              </a:rPr>
              <a:t>, </a:t>
            </a:r>
            <a:r>
              <a:rPr lang="en" sz="1300" u="sng" dirty="0">
                <a:solidFill>
                  <a:srgbClr val="000000"/>
                </a:solidFill>
                <a:hlinkClick r:id="rId3">
                  <a:extLst>
                    <a:ext uri="{A12FA001-AC4F-418D-AE19-62706E023703}">
                      <ahyp:hlinkClr xmlns:ahyp="http://schemas.microsoft.com/office/drawing/2018/hyperlinkcolor" val="tx"/>
                    </a:ext>
                  </a:extLst>
                </a:hlinkClick>
              </a:rPr>
              <a:t>johnlocal5@icloud.com</a:t>
            </a:r>
            <a:r>
              <a:rPr lang="en" sz="1300" dirty="0">
                <a:solidFill>
                  <a:srgbClr val="000000"/>
                </a:solidFill>
              </a:rPr>
              <a:t> , 909-390-3401 </a:t>
            </a:r>
            <a:r>
              <a:rPr lang="en" sz="1300" dirty="0" err="1">
                <a:solidFill>
                  <a:srgbClr val="000000"/>
                </a:solidFill>
              </a:rPr>
              <a:t>ext</a:t>
            </a:r>
            <a:r>
              <a:rPr lang="en" sz="1300" dirty="0">
                <a:solidFill>
                  <a:srgbClr val="000000"/>
                </a:solidFill>
              </a:rPr>
              <a:t> 103.</a:t>
            </a:r>
            <a:endParaRPr sz="1300" dirty="0">
              <a:solidFill>
                <a:srgbClr val="000000"/>
              </a:solidFill>
            </a:endParaRPr>
          </a:p>
          <a:p>
            <a:pPr marL="0" lvl="0" indent="0" algn="l" rtl="0">
              <a:lnSpc>
                <a:spcPct val="115000"/>
              </a:lnSpc>
              <a:spcBef>
                <a:spcPts val="1200"/>
              </a:spcBef>
              <a:spcAft>
                <a:spcPts val="0"/>
              </a:spcAft>
              <a:buNone/>
            </a:pPr>
            <a:r>
              <a:rPr lang="en" sz="1300" b="1" dirty="0">
                <a:solidFill>
                  <a:srgbClr val="000000"/>
                </a:solidFill>
              </a:rPr>
              <a:t>County:</a:t>
            </a:r>
            <a:r>
              <a:rPr lang="en" sz="1300" dirty="0">
                <a:solidFill>
                  <a:srgbClr val="000000"/>
                </a:solidFill>
              </a:rPr>
              <a:t> </a:t>
            </a:r>
            <a:r>
              <a:rPr lang="en" sz="1300" dirty="0"/>
              <a:t>Both</a:t>
            </a:r>
            <a:endParaRPr sz="1300" dirty="0">
              <a:solidFill>
                <a:srgbClr val="000000"/>
              </a:solidFill>
            </a:endParaRPr>
          </a:p>
          <a:p>
            <a:pPr marL="0" lvl="0" indent="0" algn="l" rtl="0">
              <a:lnSpc>
                <a:spcPct val="115000"/>
              </a:lnSpc>
              <a:spcBef>
                <a:spcPts val="1200"/>
              </a:spcBef>
              <a:spcAft>
                <a:spcPts val="0"/>
              </a:spcAft>
              <a:buNone/>
            </a:pPr>
            <a:r>
              <a:rPr lang="en" sz="1300" b="1" dirty="0">
                <a:solidFill>
                  <a:srgbClr val="000000"/>
                </a:solidFill>
              </a:rPr>
              <a:t>Project Type:</a:t>
            </a:r>
            <a:r>
              <a:rPr lang="en" sz="1300" dirty="0">
                <a:solidFill>
                  <a:srgbClr val="000000"/>
                </a:solidFill>
              </a:rPr>
              <a:t> Planning</a:t>
            </a:r>
            <a:endParaRPr sz="1300" dirty="0">
              <a:solidFill>
                <a:srgbClr val="000000"/>
              </a:solidFill>
            </a:endParaRPr>
          </a:p>
          <a:p>
            <a:pPr marL="0" lvl="0" indent="0" algn="l" rtl="0">
              <a:lnSpc>
                <a:spcPct val="115000"/>
              </a:lnSpc>
              <a:spcBef>
                <a:spcPts val="1200"/>
              </a:spcBef>
              <a:spcAft>
                <a:spcPts val="0"/>
              </a:spcAft>
              <a:buNone/>
            </a:pPr>
            <a:r>
              <a:rPr lang="en" sz="1300" b="1" dirty="0">
                <a:solidFill>
                  <a:srgbClr val="000000"/>
                </a:solidFill>
              </a:rPr>
              <a:t>Website:</a:t>
            </a:r>
            <a:r>
              <a:rPr lang="en" sz="1300" dirty="0">
                <a:solidFill>
                  <a:srgbClr val="000000"/>
                </a:solidFill>
              </a:rPr>
              <a:t> </a:t>
            </a:r>
            <a:r>
              <a:rPr lang="en" sz="1300" u="sng" dirty="0">
                <a:solidFill>
                  <a:srgbClr val="000000"/>
                </a:solidFill>
                <a:hlinkClick r:id="rId4">
                  <a:extLst>
                    <a:ext uri="{A12FA001-AC4F-418D-AE19-62706E023703}">
                      <ahyp:hlinkClr xmlns:ahyp="http://schemas.microsoft.com/office/drawing/2018/hyperlinkcolor" val="tx"/>
                    </a:ext>
                  </a:extLst>
                </a:hlinkClick>
              </a:rPr>
              <a:t>www.hnflocal5.com</a:t>
            </a:r>
            <a:endParaRPr sz="1300" dirty="0">
              <a:solidFill>
                <a:srgbClr val="000000"/>
              </a:solidFill>
            </a:endParaRPr>
          </a:p>
          <a:p>
            <a:pPr marL="0" lvl="0" indent="0" algn="l" rtl="0">
              <a:lnSpc>
                <a:spcPct val="115000"/>
              </a:lnSpc>
              <a:spcBef>
                <a:spcPts val="1200"/>
              </a:spcBef>
              <a:spcAft>
                <a:spcPts val="0"/>
              </a:spcAft>
              <a:buNone/>
            </a:pPr>
            <a:endParaRPr sz="1800" dirty="0">
              <a:solidFill>
                <a:srgbClr val="595959"/>
              </a:solidFill>
            </a:endParaRPr>
          </a:p>
          <a:p>
            <a:pPr marL="0" lvl="0" indent="0" algn="l" rtl="0">
              <a:lnSpc>
                <a:spcPct val="115000"/>
              </a:lnSpc>
              <a:spcBef>
                <a:spcPts val="1200"/>
              </a:spcBef>
              <a:spcAft>
                <a:spcPts val="1200"/>
              </a:spcAft>
              <a:buNone/>
            </a:pPr>
            <a:endParaRPr sz="1800" dirty="0">
              <a:solidFill>
                <a:srgbClr val="595959"/>
              </a:solidFill>
            </a:endParaRPr>
          </a:p>
        </p:txBody>
      </p:sp>
      <p:pic>
        <p:nvPicPr>
          <p:cNvPr id="104" name="Google Shape;104;p19"/>
          <p:cNvPicPr preferRelativeResize="0"/>
          <p:nvPr/>
        </p:nvPicPr>
        <p:blipFill>
          <a:blip r:embed="rId5">
            <a:alphaModFix/>
          </a:blip>
          <a:stretch>
            <a:fillRect/>
          </a:stretch>
        </p:blipFill>
        <p:spPr>
          <a:xfrm>
            <a:off x="5639767" y="3323650"/>
            <a:ext cx="3004701" cy="1667450"/>
          </a:xfrm>
          <a:prstGeom prst="rect">
            <a:avLst/>
          </a:prstGeom>
          <a:noFill/>
          <a:ln>
            <a:noFill/>
          </a:ln>
        </p:spPr>
      </p:pic>
      <p:pic>
        <p:nvPicPr>
          <p:cNvPr id="105" name="Google Shape;105;p19"/>
          <p:cNvPicPr preferRelativeResize="0"/>
          <p:nvPr/>
        </p:nvPicPr>
        <p:blipFill>
          <a:blip r:embed="rId6">
            <a:alphaModFix/>
          </a:blip>
          <a:stretch>
            <a:fillRect/>
          </a:stretch>
        </p:blipFill>
        <p:spPr>
          <a:xfrm>
            <a:off x="8481100" y="60114"/>
            <a:ext cx="662900" cy="88388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12292</TotalTime>
  <Words>2951</Words>
  <Application>Microsoft Macintosh PowerPoint</Application>
  <PresentationFormat>On-screen Show (16:9)</PresentationFormat>
  <Paragraphs>194</Paragraphs>
  <Slides>22</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Roboto</vt:lpstr>
      <vt:lpstr>Simple Light</vt:lpstr>
      <vt:lpstr>Southern Border Region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John McMillan</cp:lastModifiedBy>
  <cp:revision>2</cp:revision>
  <dcterms:modified xsi:type="dcterms:W3CDTF">2025-06-12T17:05:00Z</dcterms:modified>
</cp:coreProperties>
</file>